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2D204DC" w14:textId="77777777" w:rsidR="00832CB3" w:rsidRPr="00746487" w:rsidRDefault="00832CB3" w:rsidP="00D83E7E">
      <w:pPr>
        <w:pStyle w:val="ZPTitulkafakulta"/>
        <w:spacing w:before="0" w:after="0" w:line="240" w:lineRule="auto"/>
      </w:pPr>
      <w:r w:rsidRPr="00746487">
        <w:rPr>
          <w:noProof/>
        </w:rPr>
        <mc:AlternateContent>
          <mc:Choice Requires="wps">
            <w:drawing>
              <wp:inline distT="0" distB="0" distL="0" distR="0" wp14:anchorId="2088CB77" wp14:editId="3AF26468">
                <wp:extent cx="4572000" cy="1404620"/>
                <wp:effectExtent l="0" t="0" r="0" b="0"/>
                <wp:docPr id="4" name="Textové pol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2000" cy="1404620"/>
                        </a:xfrm>
                        <a:prstGeom prst="rect">
                          <a:avLst/>
                        </a:prstGeom>
                        <a:solidFill>
                          <a:srgbClr val="FFFFFF"/>
                        </a:solidFill>
                        <a:ln w="9525">
                          <a:noFill/>
                          <a:miter lim="800000"/>
                          <a:headEnd/>
                          <a:tailEnd/>
                        </a:ln>
                      </wps:spPr>
                      <wps:txbx>
                        <w:txbxContent>
                          <w:p w14:paraId="46481B4D" w14:textId="77777777" w:rsidR="00832CB3" w:rsidRDefault="00832CB3" w:rsidP="00832CB3">
                            <w:pPr>
                              <w:pStyle w:val="ZPZhlavtitulnlist"/>
                              <w:pBdr>
                                <w:bottom w:val="none" w:sz="0" w:space="0" w:color="auto"/>
                              </w:pBdr>
                              <w:spacing w:after="0"/>
                              <w:rPr>
                                <w:rStyle w:val="ZP-NadpisyzkladChar"/>
                              </w:rPr>
                            </w:pPr>
                            <w:r>
                              <w:rPr>
                                <w:noProof/>
                              </w:rPr>
                              <w:drawing>
                                <wp:inline distT="0" distB="0" distL="0" distR="0" wp14:anchorId="3BE9F4E2" wp14:editId="196459FF">
                                  <wp:extent cx="2268000" cy="588454"/>
                                  <wp:effectExtent l="0" t="0" r="0" b="2540"/>
                                  <wp:docPr id="2" name="Obráze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muni-lg-cze-rgb.png"/>
                                          <pic:cNvPicPr/>
                                        </pic:nvPicPr>
                                        <pic:blipFill>
                                          <a:blip r:embed="rId11">
                                            <a:extLst>
                                              <a:ext uri="{28A0092B-C50C-407E-A947-70E740481C1C}">
                                                <a14:useLocalDpi xmlns:a14="http://schemas.microsoft.com/office/drawing/2010/main" val="0"/>
                                              </a:ext>
                                            </a:extLst>
                                          </a:blip>
                                          <a:stretch>
                                            <a:fillRect/>
                                          </a:stretch>
                                        </pic:blipFill>
                                        <pic:spPr>
                                          <a:xfrm>
                                            <a:off x="0" y="0"/>
                                            <a:ext cx="2268000" cy="588454"/>
                                          </a:xfrm>
                                          <a:prstGeom prst="rect">
                                            <a:avLst/>
                                          </a:prstGeom>
                                        </pic:spPr>
                                      </pic:pic>
                                    </a:graphicData>
                                  </a:graphic>
                                </wp:inline>
                              </w:drawing>
                            </w:r>
                          </w:p>
                          <w:p w14:paraId="574C3821" w14:textId="77777777" w:rsidR="00832CB3" w:rsidRDefault="00F91880" w:rsidP="00832CB3">
                            <w:pPr>
                              <w:pStyle w:val="ZPTitulkafakulta"/>
                            </w:pPr>
                            <w:r>
                              <w:t>Lékařská fakulta</w:t>
                            </w:r>
                          </w:p>
                          <w:p w14:paraId="22123E0E" w14:textId="2CB6EDEF" w:rsidR="00832CB3" w:rsidRPr="00D77B7A" w:rsidRDefault="00000000" w:rsidP="00940EE8">
                            <w:pPr>
                              <w:pStyle w:val="ZPTitulkanzev"/>
                              <w:rPr>
                                <w:sz w:val="40"/>
                                <w:szCs w:val="40"/>
                              </w:rPr>
                            </w:pPr>
                            <w:sdt>
                              <w:sdtPr>
                                <w:rPr>
                                  <w:sz w:val="40"/>
                                  <w:szCs w:val="40"/>
                                </w:rPr>
                                <w:alias w:val="Název"/>
                                <w:tag w:val=""/>
                                <w:id w:val="209769564"/>
                                <w:dataBinding w:prefixMappings="xmlns:ns0='http://purl.org/dc/elements/1.1/' xmlns:ns1='http://schemas.openxmlformats.org/package/2006/metadata/core-properties' " w:xpath="/ns1:coreProperties[1]/ns0:title[1]" w:storeItemID="{6C3C8BC8-F283-45AE-878A-BAB7291924A1}"/>
                                <w:text/>
                              </w:sdtPr>
                              <w:sdtContent>
                                <w:r w:rsidR="00D77B7A" w:rsidRPr="00D77B7A">
                                  <w:rPr>
                                    <w:sz w:val="40"/>
                                    <w:szCs w:val="40"/>
                                  </w:rPr>
                                  <w:t>Edukace rodičů a domácí cvičení jako významná součást úspěšné pleopticko-ortoptické léčby dětí</w:t>
                                </w:r>
                              </w:sdtContent>
                            </w:sdt>
                          </w:p>
                        </w:txbxContent>
                      </wps:txbx>
                      <wps:bodyPr rot="0" vert="horz" wrap="square" lIns="91440" tIns="45720" rIns="91440" bIns="45720" anchor="t" anchorCtr="0">
                        <a:spAutoFit/>
                      </wps:bodyPr>
                    </wps:wsp>
                  </a:graphicData>
                </a:graphic>
              </wp:inline>
            </w:drawing>
          </mc:Choice>
          <mc:Fallback>
            <w:pict>
              <v:shapetype w14:anchorId="2088CB77" id="_x0000_t202" coordsize="21600,21600" o:spt="202" path="m,l,21600r21600,l21600,xe">
                <v:stroke joinstyle="miter"/>
                <v:path gradientshapeok="t" o:connecttype="rect"/>
              </v:shapetype>
              <v:shape id="Textové pole 2" o:spid="_x0000_s1026" type="#_x0000_t202" style="width:5in;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mfUnCwIAAPcDAAAOAAAAZHJzL2Uyb0RvYy54bWysU8FuEzEQvSPxD5bvZJMoKe0qm6qkBCGV&#10;glT4AMfrzVp4PWbsZDd8PeNJmkblhvDBGnvs5zdvnhe3Q+fE3mC04Cs5GY2lMF5Dbf22kj++r99d&#10;SxGT8rVy4E0lDybK2+XbN4s+lGYKLbjaoCAQH8s+VLJNKZRFEXVrOhVHEIynZAPYqURL3BY1qp7Q&#10;O1dMx+OrogesA4I2MdLu/TEpl4zfNEanr00TTRKuksQt8Yw8b/JcLBeq3KIKrdUnGuofWHTKenr0&#10;DHWvkhI7tH9BdVYjRGjSSENXQNNYbbgGqmYyflXNU6uC4VpInBjOMsX/B6sf90/hG4o0fICBGshF&#10;xPAA+mcUHlat8ltzhwh9a1RND0+yZEUfYnm6mqWOZcwgm/4L1NRktUvAQEODXVaF6hSETg04nEU3&#10;QxKaNmfz99RISmnKTWbj2dWU21Ko8vl6wJg+GehEDiqJ1FWGV/uHmDIdVT4fya9FcLZeW+d4gdvN&#10;yqHYK3LAmgdX8OqY86Kv5M18OmdkD/k+m6OziRzqbFfJa+JJTHk7y/HR1xwnZd0xJibOn/TJkhzF&#10;ScNmoINZpw3UB1IK4ehE+jkUtIC/pejJhZWMv3YKjRTusye1byazWbYtL1gpKfAys7nMKK8JqpJJ&#10;imO4Smx11iHcUVfWlvV6YXLiSu5iGU8/Idv3cs2nXv7r8g8AAAD//wMAUEsDBBQABgAIAAAAIQCy&#10;cHU/2QAAAAUBAAAPAAAAZHJzL2Rvd25yZXYueG1sTI/BTsMwDIbvSLxDZCRuLG0lBipNJ4TEBe3A&#10;BgeOXmOa0sYpTbqVt8dwgYsl67f+73O1WfygjjTFLrCBfJWBIm6C7bg18PryeHULKiZki0NgMvBF&#10;ETb1+VmFpQ0n3tFxn1olJRxLNOBSGkutY+PIY1yFkViy9zB5TLJOrbYTnqTcD7rIsrX22LEQHI70&#10;4Kjp97MXyDY28y58fuTbXr+5fo3Xz+7JmMuL5f4OVKIl/R3Dj76oQy1OhzCzjWowII+k3ynZjaBA&#10;HQwURV6Ariv9377+BgAA//8DAFBLAQItABQABgAIAAAAIQC2gziS/gAAAOEBAAATAAAAAAAAAAAA&#10;AAAAAAAAAABbQ29udGVudF9UeXBlc10ueG1sUEsBAi0AFAAGAAgAAAAhADj9If/WAAAAlAEAAAsA&#10;AAAAAAAAAAAAAAAALwEAAF9yZWxzLy5yZWxzUEsBAi0AFAAGAAgAAAAhAJCZ9ScLAgAA9wMAAA4A&#10;AAAAAAAAAAAAAAAALgIAAGRycy9lMm9Eb2MueG1sUEsBAi0AFAAGAAgAAAAhALJwdT/ZAAAABQEA&#10;AA8AAAAAAAAAAAAAAAAAZQQAAGRycy9kb3ducmV2LnhtbFBLBQYAAAAABAAEAPMAAABrBQAAAAA=&#10;" stroked="f">
                <v:textbox style="mso-fit-shape-to-text:t">
                  <w:txbxContent>
                    <w:p w14:paraId="46481B4D" w14:textId="77777777" w:rsidR="00832CB3" w:rsidRDefault="00832CB3" w:rsidP="00832CB3">
                      <w:pPr>
                        <w:pStyle w:val="ZPZhlavtitulnlist"/>
                        <w:pBdr>
                          <w:bottom w:val="none" w:sz="0" w:space="0" w:color="auto"/>
                        </w:pBdr>
                        <w:spacing w:after="0"/>
                        <w:rPr>
                          <w:rStyle w:val="ZP-NadpisyzkladChar"/>
                        </w:rPr>
                      </w:pPr>
                      <w:r>
                        <w:rPr>
                          <w:noProof/>
                        </w:rPr>
                        <w:drawing>
                          <wp:inline distT="0" distB="0" distL="0" distR="0" wp14:anchorId="3BE9F4E2" wp14:editId="196459FF">
                            <wp:extent cx="2268000" cy="588454"/>
                            <wp:effectExtent l="0" t="0" r="0" b="2540"/>
                            <wp:docPr id="2" name="Obráze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muni-lg-cze-rgb.png"/>
                                    <pic:cNvPicPr/>
                                  </pic:nvPicPr>
                                  <pic:blipFill>
                                    <a:blip r:embed="rId11">
                                      <a:extLst>
                                        <a:ext uri="{28A0092B-C50C-407E-A947-70E740481C1C}">
                                          <a14:useLocalDpi xmlns:a14="http://schemas.microsoft.com/office/drawing/2010/main" val="0"/>
                                        </a:ext>
                                      </a:extLst>
                                    </a:blip>
                                    <a:stretch>
                                      <a:fillRect/>
                                    </a:stretch>
                                  </pic:blipFill>
                                  <pic:spPr>
                                    <a:xfrm>
                                      <a:off x="0" y="0"/>
                                      <a:ext cx="2268000" cy="588454"/>
                                    </a:xfrm>
                                    <a:prstGeom prst="rect">
                                      <a:avLst/>
                                    </a:prstGeom>
                                  </pic:spPr>
                                </pic:pic>
                              </a:graphicData>
                            </a:graphic>
                          </wp:inline>
                        </w:drawing>
                      </w:r>
                    </w:p>
                    <w:p w14:paraId="574C3821" w14:textId="77777777" w:rsidR="00832CB3" w:rsidRDefault="00F91880" w:rsidP="00832CB3">
                      <w:pPr>
                        <w:pStyle w:val="ZPTitulkafakulta"/>
                      </w:pPr>
                      <w:r>
                        <w:t>Lékařská fakulta</w:t>
                      </w:r>
                    </w:p>
                    <w:p w14:paraId="22123E0E" w14:textId="2CB6EDEF" w:rsidR="00832CB3" w:rsidRPr="00D77B7A" w:rsidRDefault="00000000" w:rsidP="00940EE8">
                      <w:pPr>
                        <w:pStyle w:val="ZPTitulkanzev"/>
                        <w:rPr>
                          <w:sz w:val="40"/>
                          <w:szCs w:val="40"/>
                        </w:rPr>
                      </w:pPr>
                      <w:sdt>
                        <w:sdtPr>
                          <w:rPr>
                            <w:sz w:val="40"/>
                            <w:szCs w:val="40"/>
                          </w:rPr>
                          <w:alias w:val="Název"/>
                          <w:tag w:val=""/>
                          <w:id w:val="209769564"/>
                          <w:dataBinding w:prefixMappings="xmlns:ns0='http://purl.org/dc/elements/1.1/' xmlns:ns1='http://schemas.openxmlformats.org/package/2006/metadata/core-properties' " w:xpath="/ns1:coreProperties[1]/ns0:title[1]" w:storeItemID="{6C3C8BC8-F283-45AE-878A-BAB7291924A1}"/>
                          <w:text/>
                        </w:sdtPr>
                        <w:sdtContent>
                          <w:r w:rsidR="00D77B7A" w:rsidRPr="00D77B7A">
                            <w:rPr>
                              <w:sz w:val="40"/>
                              <w:szCs w:val="40"/>
                            </w:rPr>
                            <w:t>Edukace rodičů a domácí cvičení jako významná součást úspěšné pleopticko-ortoptické léčby dětí</w:t>
                          </w:r>
                        </w:sdtContent>
                      </w:sdt>
                    </w:p>
                  </w:txbxContent>
                </v:textbox>
                <w10:anchorlock/>
              </v:shape>
            </w:pict>
          </mc:Fallback>
        </mc:AlternateContent>
      </w:r>
    </w:p>
    <w:sdt>
      <w:sdtPr>
        <w:alias w:val="Druh práce"/>
        <w:tag w:val="Druh práce"/>
        <w:id w:val="-1729139186"/>
        <w:placeholder>
          <w:docPart w:val="CDA1C5D19BC549C483BC57DDC960B929"/>
        </w:placeholder>
        <w:comboBox>
          <w:listItem w:displayText="[Zvolte druh závěrečné práce]" w:value=""/>
          <w:listItem w:displayText="Bakalářská práce" w:value="Bakalářská práce"/>
          <w:listItem w:displayText="Diplomová práce" w:value="Diplomová práce"/>
          <w:listItem w:displayText="Disertační práce" w:value="Disertační práce"/>
        </w:comboBox>
      </w:sdtPr>
      <w:sdtContent>
        <w:p w14:paraId="4E111834" w14:textId="4890009E" w:rsidR="00832CB3" w:rsidRPr="00746487" w:rsidRDefault="006B0353" w:rsidP="00832CB3">
          <w:pPr>
            <w:pStyle w:val="ZPTitulkahlavn"/>
          </w:pPr>
          <w:r>
            <w:t>Bakalářská práce</w:t>
          </w:r>
        </w:p>
      </w:sdtContent>
    </w:sdt>
    <w:p w14:paraId="00DA6A26" w14:textId="6FB8DC27" w:rsidR="00832CB3" w:rsidRPr="00746487" w:rsidRDefault="00000000" w:rsidP="00832CB3">
      <w:pPr>
        <w:pStyle w:val="ZPTitulkaautor"/>
      </w:pPr>
      <w:sdt>
        <w:sdtPr>
          <w:alias w:val="Autor"/>
          <w:tag w:val=""/>
          <w:id w:val="678628427"/>
          <w:placeholder>
            <w:docPart w:val="E22457A240FC408197A0EE7BFF107ED9"/>
          </w:placeholder>
          <w:dataBinding w:prefixMappings="xmlns:ns0='http://purl.org/dc/elements/1.1/' xmlns:ns1='http://schemas.openxmlformats.org/package/2006/metadata/core-properties' " w:xpath="/ns1:coreProperties[1]/ns0:creator[1]" w:storeItemID="{6C3C8BC8-F283-45AE-878A-BAB7291924A1}"/>
          <w:text/>
        </w:sdtPr>
        <w:sdtContent>
          <w:r w:rsidR="0007149D">
            <w:t>Mgr. Tereza Nová</w:t>
          </w:r>
        </w:sdtContent>
      </w:sdt>
    </w:p>
    <w:p w14:paraId="5626E375" w14:textId="77777777" w:rsidR="00832CB3" w:rsidRPr="00746487" w:rsidRDefault="00832CB3" w:rsidP="00704143">
      <w:pPr>
        <w:pStyle w:val="ZPTitulkadra"/>
      </w:pPr>
    </w:p>
    <w:p w14:paraId="2CF0ED6D" w14:textId="77777777" w:rsidR="00B75A1B" w:rsidRPr="00746487" w:rsidRDefault="00830CE4" w:rsidP="00704143">
      <w:pPr>
        <w:pStyle w:val="ZPPatatitulnstrnky"/>
        <w:keepNext w:val="0"/>
        <w:keepLines w:val="0"/>
        <w:widowControl w:val="0"/>
      </w:pPr>
      <w:r w:rsidRPr="00746487">
        <w:rPr>
          <w:noProof/>
        </w:rPr>
        <mc:AlternateContent>
          <mc:Choice Requires="wps">
            <w:drawing>
              <wp:inline distT="0" distB="0" distL="0" distR="0" wp14:anchorId="525749BF" wp14:editId="79B4FCA6">
                <wp:extent cx="4572000" cy="1152000"/>
                <wp:effectExtent l="0" t="0" r="0" b="1270"/>
                <wp:docPr id="3" name="Textové pol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2000" cy="1152000"/>
                        </a:xfrm>
                        <a:prstGeom prst="rect">
                          <a:avLst/>
                        </a:prstGeom>
                        <a:solidFill>
                          <a:srgbClr val="FFFFFF"/>
                        </a:solidFill>
                        <a:ln w="9525">
                          <a:noFill/>
                          <a:miter lim="800000"/>
                          <a:headEnd/>
                          <a:tailEnd/>
                        </a:ln>
                      </wps:spPr>
                      <wps:txbx>
                        <w:txbxContent>
                          <w:p w14:paraId="1DF6F810" w14:textId="72E5BE0C" w:rsidR="00830CE4" w:rsidRDefault="00F91880" w:rsidP="006E36ED">
                            <w:pPr>
                              <w:pStyle w:val="ZPTitulkahlavn"/>
                              <w:spacing w:after="340"/>
                            </w:pPr>
                            <w:r>
                              <w:t>Vedoucí práce</w:t>
                            </w:r>
                            <w:r w:rsidR="00830CE4">
                              <w:t xml:space="preserve">: </w:t>
                            </w:r>
                            <w:sdt>
                              <w:sdtPr>
                                <w:alias w:val="Vedoucí práce"/>
                                <w:tag w:val=""/>
                                <w:id w:val="321477507"/>
                                <w:dataBinding w:prefixMappings="xmlns:ns0='http://schemas.openxmlformats.org/officeDocument/2006/extended-properties' " w:xpath="/ns0:Properties[1]/ns0:Manager[1]" w:storeItemID="{6668398D-A668-4E3E-A5EB-62B293D839F1}"/>
                                <w:text/>
                              </w:sdtPr>
                              <w:sdtContent>
                                <w:r w:rsidR="00D77B7A">
                                  <w:t>Mgr. Bc. Barbora Čáslavská</w:t>
                                </w:r>
                              </w:sdtContent>
                            </w:sdt>
                          </w:p>
                          <w:bookmarkStart w:id="0" w:name="PRACOVISTE" w:displacedByCustomXml="next"/>
                          <w:sdt>
                            <w:sdtPr>
                              <w:alias w:val="PRACOVISTE"/>
                              <w:tag w:val="Pracoviště"/>
                              <w:id w:val="492070645"/>
                              <w:dataBinding w:xpath="/ns0:Properties[1]/ns0:Company[1]" w:storeItemID="{6668398D-A668-4E3E-A5EB-62B293D839F1}"/>
                              <w:text/>
                            </w:sdtPr>
                            <w:sdtContent>
                              <w:p w14:paraId="269735B6" w14:textId="63482991" w:rsidR="00FC6C95" w:rsidRPr="00581F80" w:rsidRDefault="0007149D" w:rsidP="00FC6C95">
                                <w:pPr>
                                  <w:pStyle w:val="ZPTitulkahlavn"/>
                                </w:pPr>
                                <w:r>
                                  <w:t>Katedra optometrie a ortoptiky</w:t>
                                </w:r>
                              </w:p>
                            </w:sdtContent>
                          </w:sdt>
                          <w:bookmarkEnd w:id="0" w:displacedByCustomXml="prev"/>
                          <w:p w14:paraId="11F44DED" w14:textId="0FC12B76" w:rsidR="00830CE4" w:rsidRDefault="00F91880" w:rsidP="009263A5">
                            <w:pPr>
                              <w:pStyle w:val="ZPTitulkahlavn"/>
                            </w:pPr>
                            <w:r w:rsidRPr="00D77B7A">
                              <w:t>Obor</w:t>
                            </w:r>
                            <w:r w:rsidR="009263A5">
                              <w:t xml:space="preserve"> </w:t>
                            </w:r>
                            <w:bookmarkStart w:id="1" w:name="OBOR"/>
                            <w:sdt>
                              <w:sdtPr>
                                <w:alias w:val="Obor"/>
                                <w:tag w:val="Obor"/>
                                <w:id w:val="-1153208167"/>
                                <w:text/>
                              </w:sdtPr>
                              <w:sdtContent>
                                <w:r w:rsidR="0007149D">
                                  <w:t>Ortoptika</w:t>
                                </w:r>
                              </w:sdtContent>
                            </w:sdt>
                            <w:r w:rsidR="00061EC6">
                              <w:t xml:space="preserve"> </w:t>
                            </w:r>
                            <w:bookmarkEnd w:id="1"/>
                          </w:p>
                        </w:txbxContent>
                      </wps:txbx>
                      <wps:bodyPr rot="0" vert="horz" wrap="square" lIns="91440" tIns="45720" rIns="91440" bIns="45720" anchor="t" anchorCtr="0">
                        <a:spAutoFit/>
                      </wps:bodyPr>
                    </wps:wsp>
                  </a:graphicData>
                </a:graphic>
              </wp:inline>
            </w:drawing>
          </mc:Choice>
          <mc:Fallback>
            <w:pict>
              <v:shape w14:anchorId="525749BF" id="_x0000_s1027" type="#_x0000_t202" style="width:5in;height:90.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yiQJCgIAAP4DAAAOAAAAZHJzL2Uyb0RvYy54bWysk81u2zAMx+8D9g6C7ovjINlaI07Rpcsw&#10;oPsAuj2ALMuxMFnUKCV29vSjZDcN2lsxHwxSlP4if6TWN0Nn2FGh12BLns/mnCkrodZ2X/JfP3fv&#10;rjjzQdhaGLCq5Cfl+c3m7Zt17wq1gBZMrZCRiPVF70rehuCKLPOyVZ3wM3DKUrAB7EQgF/dZjaIn&#10;9c5ki/n8fdYD1g5BKu9p9W4M8k3Sbxolw/em8SowU3LKLaQ/pn8V/9lmLYo9CtdqOaUhXpFFJ7Sl&#10;S89SdyIIdkD9QqrTEsFDE2YSugyaRkuVaqBq8vmzah5a4VSqheB4d8bk/5+s/HZ8cD+QheEjDNTA&#10;VIR39yB/e2Zh2wq7V7eI0LdK1HRxHpFlvfPFdDSi9oWPIlX/FWpqsjgESEJDg12kQnUyUqcGnM7Q&#10;1RCYpMXl6gM1kkKSYnm+Sk68QxSPxx368FlBx6JRcqSuJnlxvPdh3Pq4Jd7mweh6p41JDu6rrUF2&#10;FDQBu/SlCp5tM5b1Jb9eLVZJ2UI8n4aj04Em1Oiu5FeUJ2WaliOOT7ZOdhDajDYlbezEJyIZ4YSh&#10;GpiuJ3gRVwX1iYAhjANJD4iMFvAvZz0NY8n9n4NAxZn5Ygn6db5cxulNTgLGGV5GqsuIsJKkSh44&#10;G81tSBOfcLhbas5OJ2xPmUwp05Al8NODiFN86addT8928w8AAP//AwBQSwMEFAAGAAgAAAAhAOre&#10;51rZAAAABQEAAA8AAABkcnMvZG93bnJldi54bWxMj8FOwzAQRO9I/IO1SNyoEwSlCnEqhMQF9UBb&#10;Dhy38RKHxOsQO234exYucFlpNaOZN+V69r060hjbwAbyRQaKuA625cbA6/7pagUqJmSLfWAy8EUR&#10;1tX5WYmFDSfe0nGXGiUhHAs04FIaCq1j7chjXISBWLT3MHpM8o6NtiOeJNz3+jrLltpjy9LgcKBH&#10;R3W3m7yUbGI9bcPnR77p9Jvrlnj74p6NubyYH+5BJZrTnxl+8AUdKmE6hIltVL0BGZJ+r2h3UgXq&#10;IKZVfgO6KvV/+uobAAD//wMAUEsBAi0AFAAGAAgAAAAhALaDOJL+AAAA4QEAABMAAAAAAAAAAAAA&#10;AAAAAAAAAFtDb250ZW50X1R5cGVzXS54bWxQSwECLQAUAAYACAAAACEAOP0h/9YAAACUAQAACwAA&#10;AAAAAAAAAAAAAAAvAQAAX3JlbHMvLnJlbHNQSwECLQAUAAYACAAAACEAkMokCQoCAAD+AwAADgAA&#10;AAAAAAAAAAAAAAAuAgAAZHJzL2Uyb0RvYy54bWxQSwECLQAUAAYACAAAACEA6t7nWtkAAAAFAQAA&#10;DwAAAAAAAAAAAAAAAABkBAAAZHJzL2Rvd25yZXYueG1sUEsFBgAAAAAEAAQA8wAAAGoFAAAAAA==&#10;" stroked="f">
                <v:textbox style="mso-fit-shape-to-text:t">
                  <w:txbxContent>
                    <w:p w14:paraId="1DF6F810" w14:textId="72E5BE0C" w:rsidR="00830CE4" w:rsidRDefault="00F91880" w:rsidP="006E36ED">
                      <w:pPr>
                        <w:pStyle w:val="ZPTitulkahlavn"/>
                        <w:spacing w:after="340"/>
                      </w:pPr>
                      <w:r>
                        <w:t>Vedoucí práce</w:t>
                      </w:r>
                      <w:r w:rsidR="00830CE4">
                        <w:t xml:space="preserve">: </w:t>
                      </w:r>
                      <w:sdt>
                        <w:sdtPr>
                          <w:alias w:val="Vedoucí práce"/>
                          <w:tag w:val=""/>
                          <w:id w:val="321477507"/>
                          <w:dataBinding w:prefixMappings="xmlns:ns0='http://schemas.openxmlformats.org/officeDocument/2006/extended-properties' " w:xpath="/ns0:Properties[1]/ns0:Manager[1]" w:storeItemID="{6668398D-A668-4E3E-A5EB-62B293D839F1}"/>
                          <w:text/>
                        </w:sdtPr>
                        <w:sdtContent>
                          <w:r w:rsidR="00D77B7A">
                            <w:t>Mgr. Bc. Barbora Čáslavská</w:t>
                          </w:r>
                        </w:sdtContent>
                      </w:sdt>
                    </w:p>
                    <w:bookmarkStart w:id="2" w:name="PRACOVISTE" w:displacedByCustomXml="next"/>
                    <w:sdt>
                      <w:sdtPr>
                        <w:alias w:val="PRACOVISTE"/>
                        <w:tag w:val="Pracoviště"/>
                        <w:id w:val="492070645"/>
                        <w:dataBinding w:xpath="/ns0:Properties[1]/ns0:Company[1]" w:storeItemID="{6668398D-A668-4E3E-A5EB-62B293D839F1}"/>
                        <w:text/>
                      </w:sdtPr>
                      <w:sdtContent>
                        <w:p w14:paraId="269735B6" w14:textId="63482991" w:rsidR="00FC6C95" w:rsidRPr="00581F80" w:rsidRDefault="0007149D" w:rsidP="00FC6C95">
                          <w:pPr>
                            <w:pStyle w:val="ZPTitulkahlavn"/>
                          </w:pPr>
                          <w:r>
                            <w:t>Katedra optometrie a ortoptiky</w:t>
                          </w:r>
                        </w:p>
                      </w:sdtContent>
                    </w:sdt>
                    <w:bookmarkEnd w:id="2" w:displacedByCustomXml="prev"/>
                    <w:p w14:paraId="11F44DED" w14:textId="0FC12B76" w:rsidR="00830CE4" w:rsidRDefault="00F91880" w:rsidP="009263A5">
                      <w:pPr>
                        <w:pStyle w:val="ZPTitulkahlavn"/>
                      </w:pPr>
                      <w:r w:rsidRPr="00D77B7A">
                        <w:t>Obor</w:t>
                      </w:r>
                      <w:r w:rsidR="009263A5">
                        <w:t xml:space="preserve"> </w:t>
                      </w:r>
                      <w:bookmarkStart w:id="3" w:name="OBOR"/>
                      <w:sdt>
                        <w:sdtPr>
                          <w:alias w:val="Obor"/>
                          <w:tag w:val="Obor"/>
                          <w:id w:val="-1153208167"/>
                          <w:text/>
                        </w:sdtPr>
                        <w:sdtContent>
                          <w:r w:rsidR="0007149D">
                            <w:t>Ortoptika</w:t>
                          </w:r>
                        </w:sdtContent>
                      </w:sdt>
                      <w:r w:rsidR="00061EC6">
                        <w:t xml:space="preserve"> </w:t>
                      </w:r>
                      <w:bookmarkEnd w:id="3"/>
                    </w:p>
                  </w:txbxContent>
                </v:textbox>
                <w10:anchorlock/>
              </v:shape>
            </w:pict>
          </mc:Fallback>
        </mc:AlternateContent>
      </w:r>
    </w:p>
    <w:p w14:paraId="31D13F72" w14:textId="4584BC85" w:rsidR="00825B26" w:rsidRPr="00746487" w:rsidRDefault="00DD5A2A" w:rsidP="00832CB3">
      <w:pPr>
        <w:pStyle w:val="ZPTitulkarok"/>
        <w:sectPr w:rsidR="00825B26" w:rsidRPr="00746487" w:rsidSect="004210CA">
          <w:headerReference w:type="even" r:id="rId12"/>
          <w:footerReference w:type="even" r:id="rId13"/>
          <w:pgSz w:w="11906" w:h="16838" w:code="9"/>
          <w:pgMar w:top="1980" w:right="1140" w:bottom="2380" w:left="1140" w:header="1140" w:footer="1420" w:gutter="860"/>
          <w:cols w:space="708"/>
          <w:vAlign w:val="both"/>
          <w:docGrid w:linePitch="360"/>
        </w:sectPr>
      </w:pPr>
      <w:r w:rsidRPr="00746487">
        <w:t>Brno</w:t>
      </w:r>
      <w:r w:rsidR="007468F6" w:rsidRPr="00746487">
        <w:t xml:space="preserve"> </w:t>
      </w:r>
      <w:bookmarkStart w:id="4" w:name="ROK_ODEVZDANI"/>
      <w:sdt>
        <w:sdtPr>
          <w:alias w:val="Rok odevzdání"/>
          <w:tag w:val="ROK_ODEVZDANI"/>
          <w:id w:val="-513071692"/>
          <w:placeholder>
            <w:docPart w:val="4D99615EEA244456BDD178ECF25E4C9B"/>
          </w:placeholder>
          <w:text/>
        </w:sdtPr>
        <w:sdtContent>
          <w:r w:rsidR="00D77B7A">
            <w:t>202</w:t>
          </w:r>
          <w:r w:rsidR="00D9787D">
            <w:t>4</w:t>
          </w:r>
        </w:sdtContent>
      </w:sdt>
      <w:bookmarkEnd w:id="4"/>
      <w:r w:rsidR="00194596">
        <w:t xml:space="preserve">  </w:t>
      </w:r>
    </w:p>
    <w:p w14:paraId="437BD1E1" w14:textId="12B3D49D" w:rsidR="00E5465E" w:rsidRPr="00746487" w:rsidRDefault="00E5465E" w:rsidP="00F343E4">
      <w:pPr>
        <w:pStyle w:val="ZPTitulkadra"/>
      </w:pPr>
    </w:p>
    <w:p w14:paraId="002F79F0" w14:textId="77777777" w:rsidR="004932BC" w:rsidRPr="00746487" w:rsidRDefault="00F91880" w:rsidP="004932BC">
      <w:pPr>
        <w:pStyle w:val="inZPKlovslova"/>
        <w:jc w:val="center"/>
      </w:pPr>
      <w:r>
        <w:rPr>
          <w:noProof/>
        </w:rPr>
        <w:drawing>
          <wp:inline distT="0" distB="0" distL="0" distR="0" wp14:anchorId="2F4D6B76" wp14:editId="48204AC9">
            <wp:extent cx="1128889" cy="778933"/>
            <wp:effectExtent l="0" t="0" r="0" b="2540"/>
            <wp:docPr id="1" name="Obrázek 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extLst>
                        <a:ext uri="{28A0092B-C50C-407E-A947-70E740481C1C}">
                          <a14:useLocalDpi xmlns:a14="http://schemas.microsoft.com/office/drawing/2010/main" val="0"/>
                        </a:ext>
                      </a:extLst>
                    </a:blip>
                    <a:stretch>
                      <a:fillRect/>
                    </a:stretch>
                  </pic:blipFill>
                  <pic:spPr>
                    <a:xfrm>
                      <a:off x="0" y="0"/>
                      <a:ext cx="1128889" cy="778933"/>
                    </a:xfrm>
                    <a:prstGeom prst="rect">
                      <a:avLst/>
                    </a:prstGeom>
                  </pic:spPr>
                </pic:pic>
              </a:graphicData>
            </a:graphic>
          </wp:inline>
        </w:drawing>
      </w:r>
    </w:p>
    <w:p w14:paraId="38658D75" w14:textId="77777777" w:rsidR="00E5465E" w:rsidRPr="00746487" w:rsidRDefault="00E5465E" w:rsidP="00F343E4">
      <w:pPr>
        <w:pStyle w:val="ZPTitulkadra"/>
      </w:pPr>
    </w:p>
    <w:p w14:paraId="2AF08DDC" w14:textId="77777777" w:rsidR="00C35E32" w:rsidRPr="00746487" w:rsidRDefault="00C35E32" w:rsidP="00F343E4">
      <w:pPr>
        <w:pStyle w:val="ZPTitulkadra"/>
      </w:pPr>
    </w:p>
    <w:p w14:paraId="697EF64E" w14:textId="77777777" w:rsidR="00C35E32" w:rsidRPr="00746487" w:rsidRDefault="00C35E32" w:rsidP="007C294D">
      <w:pPr>
        <w:pStyle w:val="inZPKlovslova"/>
        <w:sectPr w:rsidR="00C35E32" w:rsidRPr="00746487" w:rsidSect="004210CA">
          <w:headerReference w:type="default" r:id="rId15"/>
          <w:headerReference w:type="first" r:id="rId16"/>
          <w:footerReference w:type="first" r:id="rId17"/>
          <w:type w:val="oddPage"/>
          <w:pgSz w:w="11906" w:h="16838" w:code="9"/>
          <w:pgMar w:top="1980" w:right="1140" w:bottom="2380" w:left="1140" w:header="1140" w:footer="1420" w:gutter="860"/>
          <w:pgNumType w:start="1"/>
          <w:cols w:space="708"/>
          <w:vAlign w:val="both"/>
          <w:docGrid w:linePitch="360"/>
        </w:sectPr>
      </w:pPr>
    </w:p>
    <w:p w14:paraId="46BBEFD1" w14:textId="77777777" w:rsidR="002C0686" w:rsidRPr="00746487" w:rsidRDefault="002C0686" w:rsidP="00A00BBC">
      <w:pPr>
        <w:pStyle w:val="ZPNadpis1vodn"/>
      </w:pPr>
      <w:r w:rsidRPr="00746487">
        <w:lastRenderedPageBreak/>
        <w:t>Bibliografický záznam</w:t>
      </w:r>
    </w:p>
    <w:p w14:paraId="32EC0AD4" w14:textId="3DCFF46B" w:rsidR="00BB6FEC" w:rsidRPr="00746487" w:rsidRDefault="00974A40" w:rsidP="00280732">
      <w:pPr>
        <w:pStyle w:val="ZPBibilografickzznam"/>
      </w:pPr>
      <w:r w:rsidRPr="00746487">
        <w:rPr>
          <w:rStyle w:val="ZPPKlbiblografie"/>
        </w:rPr>
        <w:t>Autor:</w:t>
      </w:r>
      <w:r w:rsidRPr="00746487">
        <w:tab/>
      </w:r>
      <w:sdt>
        <w:sdtPr>
          <w:alias w:val="Autor"/>
          <w:tag w:val=""/>
          <w:id w:val="-2076660119"/>
          <w:placeholder>
            <w:docPart w:val="EFFA34A1423E4B399F0A542E1806C890"/>
          </w:placeholder>
          <w:dataBinding w:prefixMappings="xmlns:ns0='http://purl.org/dc/elements/1.1/' xmlns:ns1='http://schemas.openxmlformats.org/package/2006/metadata/core-properties' " w:xpath="/ns1:coreProperties[1]/ns0:creator[1]" w:storeItemID="{6C3C8BC8-F283-45AE-878A-BAB7291924A1}"/>
          <w:text/>
        </w:sdtPr>
        <w:sdtContent>
          <w:r w:rsidR="0007149D">
            <w:t>Mgr. Tereza Nová</w:t>
          </w:r>
        </w:sdtContent>
      </w:sdt>
      <w:r w:rsidRPr="00746487">
        <w:br/>
      </w:r>
      <w:r w:rsidR="00F91880">
        <w:t>Lékařská fakulta</w:t>
      </w:r>
      <w:r w:rsidR="006C2D7E">
        <w:br/>
      </w:r>
      <w:r w:rsidR="009263A5" w:rsidRPr="00746487">
        <w:t xml:space="preserve">Masarykova univerzita </w:t>
      </w:r>
      <w:r w:rsidRPr="00746487">
        <w:br/>
      </w:r>
      <w:r w:rsidR="00F91880">
        <w:fldChar w:fldCharType="begin"/>
      </w:r>
      <w:r w:rsidR="00F91880">
        <w:instrText xml:space="preserve"> REF PRACOVISTE \h </w:instrText>
      </w:r>
      <w:r w:rsidR="00F91880">
        <w:fldChar w:fldCharType="separate"/>
      </w:r>
      <w:sdt>
        <w:sdtPr>
          <w:alias w:val="PRACOVISTE"/>
          <w:tag w:val="Pracoviště"/>
          <w:id w:val="858778799"/>
          <w:dataBinding w:xpath="/ns0:Properties[1]/ns0:Company[1]" w:storeItemID="{6668398D-A668-4E3E-A5EB-62B293D839F1}"/>
          <w:text/>
        </w:sdtPr>
        <w:sdtContent>
          <w:r w:rsidR="001221CF">
            <w:t>Katedra optometrie a ortoptiky</w:t>
          </w:r>
        </w:sdtContent>
      </w:sdt>
      <w:r w:rsidR="00F91880">
        <w:fldChar w:fldCharType="end"/>
      </w:r>
    </w:p>
    <w:p w14:paraId="2468420E" w14:textId="1B76D109" w:rsidR="00974A40" w:rsidRPr="00746487" w:rsidRDefault="00974A40" w:rsidP="00280732">
      <w:pPr>
        <w:pStyle w:val="ZPBibilografickzznam"/>
      </w:pPr>
      <w:r w:rsidRPr="00746487">
        <w:rPr>
          <w:rStyle w:val="ZPPKlbiblografie"/>
        </w:rPr>
        <w:t>Název práce:</w:t>
      </w:r>
      <w:r w:rsidRPr="00746487">
        <w:tab/>
      </w:r>
      <w:sdt>
        <w:sdtPr>
          <w:alias w:val="Název"/>
          <w:tag w:val=""/>
          <w:id w:val="1293642851"/>
          <w:placeholder>
            <w:docPart w:val="4208693BCD414957B5463A40A4078037"/>
          </w:placeholder>
          <w:dataBinding w:prefixMappings="xmlns:ns0='http://purl.org/dc/elements/1.1/' xmlns:ns1='http://schemas.openxmlformats.org/package/2006/metadata/core-properties' " w:xpath="/ns1:coreProperties[1]/ns0:title[1]" w:storeItemID="{6C3C8BC8-F283-45AE-878A-BAB7291924A1}"/>
          <w:text/>
        </w:sdtPr>
        <w:sdtContent>
          <w:r w:rsidR="00D77B7A">
            <w:t>Edukace rodičů a domácí cvičení jako významná součást úspěšné pleopticko-ortoptické léčby dětí</w:t>
          </w:r>
        </w:sdtContent>
      </w:sdt>
    </w:p>
    <w:p w14:paraId="4EBAE129" w14:textId="70A42141" w:rsidR="00974A40" w:rsidRPr="00746487" w:rsidRDefault="00974A40" w:rsidP="00704143">
      <w:pPr>
        <w:pStyle w:val="ZPBibilografickzznam"/>
        <w:rPr>
          <w:rStyle w:val="ZPPKlbiblografie"/>
        </w:rPr>
      </w:pPr>
      <w:r w:rsidRPr="00746487">
        <w:rPr>
          <w:rStyle w:val="ZPPKlbiblografie"/>
        </w:rPr>
        <w:t>Studijní program:</w:t>
      </w:r>
      <w:r w:rsidRPr="00746487">
        <w:rPr>
          <w:rStyle w:val="ZPPKlbiblografie"/>
        </w:rPr>
        <w:tab/>
      </w:r>
      <w:r w:rsidR="0007149D">
        <w:t>Bakalářský</w:t>
      </w:r>
    </w:p>
    <w:p w14:paraId="725CC612" w14:textId="0C3109CC" w:rsidR="0091711B" w:rsidRPr="00746487" w:rsidRDefault="00F91880" w:rsidP="00704143">
      <w:pPr>
        <w:pStyle w:val="ZPBibilografickzznam"/>
      </w:pPr>
      <w:r>
        <w:rPr>
          <w:rStyle w:val="ZPPKlbiblografie"/>
        </w:rPr>
        <w:t>Studijní obor</w:t>
      </w:r>
      <w:r w:rsidR="00974A40" w:rsidRPr="00746487">
        <w:rPr>
          <w:rStyle w:val="ZPPKlbiblografie"/>
        </w:rPr>
        <w:t>:</w:t>
      </w:r>
      <w:r w:rsidR="00974A40" w:rsidRPr="00746487">
        <w:tab/>
      </w:r>
      <w:r w:rsidR="00974A40" w:rsidRPr="00746487">
        <w:fldChar w:fldCharType="begin"/>
      </w:r>
      <w:r w:rsidR="00974A40" w:rsidRPr="00746487">
        <w:instrText xml:space="preserve"> REF OBOR \h  \* MERGEFORMAT </w:instrText>
      </w:r>
      <w:r w:rsidR="00974A40" w:rsidRPr="00746487">
        <w:fldChar w:fldCharType="separate"/>
      </w:r>
      <w:sdt>
        <w:sdtPr>
          <w:alias w:val="Obor"/>
          <w:tag w:val="Obor"/>
          <w:id w:val="1064827629"/>
          <w:text/>
        </w:sdtPr>
        <w:sdtContent>
          <w:r w:rsidR="001221CF">
            <w:t>Ortoptika</w:t>
          </w:r>
        </w:sdtContent>
      </w:sdt>
      <w:r w:rsidR="001221CF">
        <w:t xml:space="preserve"> </w:t>
      </w:r>
      <w:r w:rsidR="00974A40" w:rsidRPr="00746487">
        <w:fldChar w:fldCharType="end"/>
      </w:r>
    </w:p>
    <w:p w14:paraId="6C279B1F" w14:textId="3955AEA3" w:rsidR="00974A40" w:rsidRPr="00746487" w:rsidRDefault="00F91880" w:rsidP="00704143">
      <w:pPr>
        <w:pStyle w:val="ZPBibilografickzznam"/>
      </w:pPr>
      <w:r>
        <w:rPr>
          <w:rStyle w:val="ZPPKlbiblografie"/>
        </w:rPr>
        <w:t>Vedoucí práce</w:t>
      </w:r>
      <w:r w:rsidR="00974A40" w:rsidRPr="00746487">
        <w:rPr>
          <w:rStyle w:val="ZPPKlbiblografie"/>
        </w:rPr>
        <w:t>:</w:t>
      </w:r>
      <w:r w:rsidR="00974A40" w:rsidRPr="00746487">
        <w:tab/>
      </w:r>
      <w:sdt>
        <w:sdtPr>
          <w:alias w:val="Vedoucí práce"/>
          <w:tag w:val=""/>
          <w:id w:val="1828940534"/>
          <w:placeholder>
            <w:docPart w:val="49742E0937834733988E0D1AFC934721"/>
          </w:placeholder>
          <w:dataBinding w:prefixMappings="xmlns:ns0='http://schemas.openxmlformats.org/officeDocument/2006/extended-properties' " w:xpath="/ns0:Properties[1]/ns0:Manager[1]" w:storeItemID="{6668398D-A668-4E3E-A5EB-62B293D839F1}"/>
          <w:text/>
        </w:sdtPr>
        <w:sdtContent>
          <w:r w:rsidR="00D77B7A">
            <w:t>Mgr. Bc. Barbora Čáslavská</w:t>
          </w:r>
        </w:sdtContent>
      </w:sdt>
    </w:p>
    <w:p w14:paraId="4676D465" w14:textId="33C9E9FB" w:rsidR="00974A40" w:rsidRPr="00746487" w:rsidRDefault="00B67E52" w:rsidP="00704143">
      <w:pPr>
        <w:pStyle w:val="ZPBibilografickzznam"/>
      </w:pPr>
      <w:r>
        <w:rPr>
          <w:rStyle w:val="ZPPKlbiblografie"/>
        </w:rPr>
        <w:t>R</w:t>
      </w:r>
      <w:r w:rsidR="00974A40" w:rsidRPr="00746487">
        <w:rPr>
          <w:rStyle w:val="ZPPKlbiblografie"/>
        </w:rPr>
        <w:t>ok</w:t>
      </w:r>
      <w:r w:rsidR="00D21BED" w:rsidRPr="00746487">
        <w:rPr>
          <w:rStyle w:val="ZPPKlbiblografie"/>
        </w:rPr>
        <w:t>:</w:t>
      </w:r>
      <w:r w:rsidR="00974A40" w:rsidRPr="00746487">
        <w:tab/>
      </w:r>
      <w:r>
        <w:fldChar w:fldCharType="begin"/>
      </w:r>
      <w:r>
        <w:instrText xml:space="preserve"> REF ROK_ODEVZDANI \h </w:instrText>
      </w:r>
      <w:r>
        <w:fldChar w:fldCharType="separate"/>
      </w:r>
      <w:sdt>
        <w:sdtPr>
          <w:alias w:val="Rok odevzdání"/>
          <w:tag w:val="ROK_ODEVZDANI"/>
          <w:id w:val="2106523622"/>
          <w:placeholder>
            <w:docPart w:val="3CEF78BD0EB3426AB4415B0898D38DED"/>
          </w:placeholder>
          <w:text/>
        </w:sdtPr>
        <w:sdtContent>
          <w:r w:rsidR="001221CF">
            <w:t>2024</w:t>
          </w:r>
        </w:sdtContent>
      </w:sdt>
      <w:r>
        <w:fldChar w:fldCharType="end"/>
      </w:r>
    </w:p>
    <w:p w14:paraId="57BF0254" w14:textId="5C553A21" w:rsidR="00974A40" w:rsidRPr="00746487" w:rsidRDefault="00974A40" w:rsidP="00704143">
      <w:pPr>
        <w:pStyle w:val="ZPBibilografickzznam"/>
      </w:pPr>
      <w:r w:rsidRPr="00746487">
        <w:rPr>
          <w:rStyle w:val="ZPPKlbiblografie"/>
        </w:rPr>
        <w:t>Počet stran:</w:t>
      </w:r>
      <w:r w:rsidRPr="00746487">
        <w:tab/>
      </w:r>
      <w:r w:rsidR="00DA4AC0">
        <w:t>66</w:t>
      </w:r>
    </w:p>
    <w:p w14:paraId="55C92FF9" w14:textId="22520E73" w:rsidR="00A3028A" w:rsidRDefault="00974A40" w:rsidP="00704143">
      <w:pPr>
        <w:pStyle w:val="ZPBibilografickzznam"/>
      </w:pPr>
      <w:r w:rsidRPr="00746487">
        <w:rPr>
          <w:rStyle w:val="ZPPKlbiblografie"/>
        </w:rPr>
        <w:t>Klíčová slova:</w:t>
      </w:r>
      <w:r w:rsidRPr="00746487">
        <w:tab/>
      </w:r>
      <w:sdt>
        <w:sdtPr>
          <w:tag w:val="POLE_KEY_WORDS_CS"/>
          <w:id w:val="2087726934"/>
          <w:placeholder>
            <w:docPart w:val="ED8E90E9CFB447BC9A630E3DC714109D"/>
          </w:placeholder>
          <w:text/>
        </w:sdtPr>
        <w:sdtContent>
          <w:r w:rsidR="00DE5826">
            <w:t xml:space="preserve">Pleoptika, Ortoptika, Edukace, Edukace dospělých, Pleoptické metody, Ortoptické metody, Edukační metody, Amblyopie, </w:t>
          </w:r>
          <w:r w:rsidR="0012724A">
            <w:t>Strabismus</w:t>
          </w:r>
          <w:r w:rsidR="00DE5826">
            <w:t xml:space="preserve">, Okluze, Penalizace, Pleopticko-ortoptické cvičení, Domácí cvičení </w:t>
          </w:r>
        </w:sdtContent>
      </w:sdt>
    </w:p>
    <w:p w14:paraId="22424D08" w14:textId="77777777" w:rsidR="000E1807" w:rsidRPr="00746487" w:rsidRDefault="000E1807" w:rsidP="00704143">
      <w:pPr>
        <w:pStyle w:val="ZPBibilografickzznam"/>
      </w:pPr>
      <w:r w:rsidRPr="00746487">
        <w:br w:type="page"/>
      </w:r>
    </w:p>
    <w:p w14:paraId="6492031F" w14:textId="77777777" w:rsidR="000E1807" w:rsidRPr="00F8678C" w:rsidRDefault="004F1C84" w:rsidP="00A00BBC">
      <w:pPr>
        <w:pStyle w:val="ZPNadpis1vodn"/>
      </w:pPr>
      <w:r w:rsidRPr="00F8678C">
        <w:lastRenderedPageBreak/>
        <w:t>Bibliographic</w:t>
      </w:r>
      <w:r w:rsidR="000E1807" w:rsidRPr="00F8678C">
        <w:t xml:space="preserve"> record</w:t>
      </w:r>
    </w:p>
    <w:p w14:paraId="508EA696" w14:textId="57870444" w:rsidR="00BB6FEC" w:rsidRPr="007E5512" w:rsidRDefault="000E1807" w:rsidP="00EF006C">
      <w:pPr>
        <w:pStyle w:val="ZPBibilografickzznam"/>
      </w:pPr>
      <w:r w:rsidRPr="00F8678C">
        <w:rPr>
          <w:rStyle w:val="ZPPKlbiblografie"/>
        </w:rPr>
        <w:t>Author:</w:t>
      </w:r>
      <w:r w:rsidRPr="007E5512">
        <w:tab/>
      </w:r>
      <w:sdt>
        <w:sdtPr>
          <w:alias w:val="Autor"/>
          <w:tag w:val=""/>
          <w:id w:val="-1160154958"/>
          <w:placeholder>
            <w:docPart w:val="2CF7E521EF5949D4B3AE2C8E11F69839"/>
          </w:placeholder>
          <w:dataBinding w:prefixMappings="xmlns:ns0='http://purl.org/dc/elements/1.1/' xmlns:ns1='http://schemas.openxmlformats.org/package/2006/metadata/core-properties' " w:xpath="/ns1:coreProperties[1]/ns0:creator[1]" w:storeItemID="{6C3C8BC8-F283-45AE-878A-BAB7291924A1}"/>
          <w:text/>
        </w:sdtPr>
        <w:sdtContent>
          <w:r w:rsidR="0007149D">
            <w:t>Mgr. Tereza Nová</w:t>
          </w:r>
        </w:sdtContent>
      </w:sdt>
      <w:r w:rsidRPr="007E5512">
        <w:br/>
      </w:r>
      <w:r w:rsidR="00F91880">
        <w:t>Faculty of Medicine</w:t>
      </w:r>
      <w:r w:rsidR="006C2D7E" w:rsidRPr="007E5512">
        <w:br/>
      </w:r>
      <w:r w:rsidR="009263A5" w:rsidRPr="007E5512">
        <w:t>Masaryk University</w:t>
      </w:r>
      <w:r w:rsidRPr="007E5512">
        <w:br/>
      </w:r>
      <w:sdt>
        <w:sdtPr>
          <w:alias w:val="PRACOVISTE_EN"/>
          <w:tag w:val="Pracoviště anglicky"/>
          <w:id w:val="-216674923"/>
          <w:placeholder>
            <w:docPart w:val="AB84FA9606CD4970A597421945BF57D6"/>
          </w:placeholder>
          <w:text/>
        </w:sdtPr>
        <w:sdtContent>
          <w:r w:rsidR="00694F9F">
            <w:t>Department of Optometry and Orthoptics</w:t>
          </w:r>
        </w:sdtContent>
      </w:sdt>
    </w:p>
    <w:p w14:paraId="0B9998AB" w14:textId="59F4EF7E" w:rsidR="000E1807" w:rsidRPr="00746487" w:rsidRDefault="000E1807" w:rsidP="00704143">
      <w:pPr>
        <w:pStyle w:val="ZPBibilografickzznam"/>
        <w:rPr>
          <w:lang w:val="en-GB"/>
        </w:rPr>
      </w:pPr>
      <w:r w:rsidRPr="00746487">
        <w:rPr>
          <w:rStyle w:val="ZPPKlbiblografie"/>
          <w:lang w:val="en-GB"/>
        </w:rPr>
        <w:t>Title of Thesis:</w:t>
      </w:r>
      <w:r w:rsidRPr="00746487">
        <w:rPr>
          <w:lang w:val="en-GB"/>
        </w:rPr>
        <w:tab/>
      </w:r>
      <w:sdt>
        <w:sdtPr>
          <w:rPr>
            <w:lang w:val="en-GB"/>
          </w:rPr>
          <w:id w:val="-469832108"/>
          <w:placeholder>
            <w:docPart w:val="E4BDD0F9FEA6464A9DC42866178D0DE0"/>
          </w:placeholder>
          <w:text/>
        </w:sdtPr>
        <w:sdtContent>
          <w:r w:rsidR="00694F9F">
            <w:rPr>
              <w:lang w:val="en-GB"/>
            </w:rPr>
            <w:t>Educating parents and home exercises as an important part of a successful pleoptic and orthoptic treatment of children</w:t>
          </w:r>
        </w:sdtContent>
      </w:sdt>
    </w:p>
    <w:p w14:paraId="1E82993C" w14:textId="1E3F8D38" w:rsidR="000E1807" w:rsidRPr="00746487" w:rsidRDefault="00D21BED" w:rsidP="00704143">
      <w:pPr>
        <w:pStyle w:val="ZPBibilografickzznam"/>
        <w:rPr>
          <w:rStyle w:val="ZPPKlbiblografie"/>
          <w:lang w:val="en-GB"/>
        </w:rPr>
      </w:pPr>
      <w:r w:rsidRPr="00746487">
        <w:rPr>
          <w:rStyle w:val="ZPPKlbiblografie"/>
          <w:lang w:val="en-GB"/>
        </w:rPr>
        <w:t>Degree Programme</w:t>
      </w:r>
      <w:r w:rsidR="000E1807" w:rsidRPr="00746487">
        <w:rPr>
          <w:rStyle w:val="ZPPKlbiblografie"/>
          <w:lang w:val="en-GB"/>
        </w:rPr>
        <w:t>:</w:t>
      </w:r>
      <w:r w:rsidR="000E1807" w:rsidRPr="00746487">
        <w:rPr>
          <w:rStyle w:val="ZPPKlbiblografie"/>
          <w:lang w:val="en-GB"/>
        </w:rPr>
        <w:tab/>
      </w:r>
      <w:r w:rsidR="00694F9F">
        <w:t>Bachelor</w:t>
      </w:r>
    </w:p>
    <w:p w14:paraId="133D66B8" w14:textId="430B416A" w:rsidR="0091711B" w:rsidRPr="00762881" w:rsidRDefault="00F91880" w:rsidP="00704143">
      <w:pPr>
        <w:pStyle w:val="ZPBibilografickzznam"/>
      </w:pPr>
      <w:r>
        <w:rPr>
          <w:rStyle w:val="ZPPKlbiblografie"/>
          <w:lang w:val="en-GB"/>
        </w:rPr>
        <w:t>Field of Study</w:t>
      </w:r>
      <w:r w:rsidR="000E1807" w:rsidRPr="00746487">
        <w:rPr>
          <w:rStyle w:val="ZPPKlbiblografie"/>
          <w:lang w:val="en-GB"/>
        </w:rPr>
        <w:t>:</w:t>
      </w:r>
      <w:r w:rsidR="000E1807" w:rsidRPr="00746487">
        <w:rPr>
          <w:lang w:val="en-GB"/>
        </w:rPr>
        <w:tab/>
      </w:r>
      <w:sdt>
        <w:sdtPr>
          <w:rPr>
            <w:lang w:val="en-GB"/>
          </w:rPr>
          <w:alias w:val="Obor"/>
          <w:tag w:val="Obor"/>
          <w:id w:val="1554111628"/>
          <w:placeholder>
            <w:docPart w:val="94C40781ED6F4EEBBCD2DC39DA905190"/>
          </w:placeholder>
          <w:text/>
        </w:sdtPr>
        <w:sdtContent>
          <w:r w:rsidR="00694F9F">
            <w:rPr>
              <w:lang w:val="en-GB"/>
            </w:rPr>
            <w:t>Orthoptics</w:t>
          </w:r>
        </w:sdtContent>
      </w:sdt>
    </w:p>
    <w:p w14:paraId="359A651B" w14:textId="794D35C3" w:rsidR="000E1807" w:rsidRPr="00746487" w:rsidRDefault="00D21BED" w:rsidP="00704143">
      <w:pPr>
        <w:pStyle w:val="ZPBibilografickzznam"/>
        <w:rPr>
          <w:lang w:val="en-GB"/>
        </w:rPr>
      </w:pPr>
      <w:r w:rsidRPr="00746487">
        <w:rPr>
          <w:rStyle w:val="ZPPKlbiblografie"/>
          <w:lang w:val="en-GB"/>
        </w:rPr>
        <w:t>Supervisor</w:t>
      </w:r>
      <w:r w:rsidR="000E1807" w:rsidRPr="00746487">
        <w:rPr>
          <w:rStyle w:val="ZPPKlbiblografie"/>
          <w:lang w:val="en-GB"/>
        </w:rPr>
        <w:t>:</w:t>
      </w:r>
      <w:r w:rsidR="000E1807" w:rsidRPr="00746487">
        <w:rPr>
          <w:lang w:val="en-GB"/>
        </w:rPr>
        <w:tab/>
      </w:r>
      <w:sdt>
        <w:sdtPr>
          <w:rPr>
            <w:lang w:val="en-GB"/>
          </w:rPr>
          <w:alias w:val="Vedoucí práce"/>
          <w:tag w:val=""/>
          <w:id w:val="-1442070207"/>
          <w:placeholder>
            <w:docPart w:val="30C894EF258F42B7A3B889FA26EEBFF1"/>
          </w:placeholder>
          <w:dataBinding w:prefixMappings="xmlns:ns0='http://schemas.openxmlformats.org/officeDocument/2006/extended-properties' " w:xpath="/ns0:Properties[1]/ns0:Manager[1]" w:storeItemID="{6668398D-A668-4E3E-A5EB-62B293D839F1}"/>
          <w:text/>
        </w:sdtPr>
        <w:sdtContent>
          <w:r w:rsidR="00D77B7A">
            <w:rPr>
              <w:lang w:val="en-GB"/>
            </w:rPr>
            <w:t>Mgr. Bc. Barbora Čáslavská</w:t>
          </w:r>
        </w:sdtContent>
      </w:sdt>
    </w:p>
    <w:p w14:paraId="7F25827D" w14:textId="7244C228" w:rsidR="000E1807" w:rsidRPr="00746487" w:rsidRDefault="00D21BED" w:rsidP="00704143">
      <w:pPr>
        <w:pStyle w:val="ZPBibilografickzznam"/>
        <w:rPr>
          <w:lang w:val="en-GB"/>
        </w:rPr>
      </w:pPr>
      <w:r w:rsidRPr="00746487">
        <w:rPr>
          <w:rStyle w:val="ZPPKlbiblografie"/>
          <w:lang w:val="en-GB"/>
        </w:rPr>
        <w:t>Year:</w:t>
      </w:r>
      <w:r w:rsidR="000E1807" w:rsidRPr="00746487">
        <w:rPr>
          <w:lang w:val="en-GB"/>
        </w:rPr>
        <w:tab/>
      </w:r>
      <w:r w:rsidR="00B67E52">
        <w:rPr>
          <w:lang w:val="en-GB"/>
        </w:rPr>
        <w:fldChar w:fldCharType="begin"/>
      </w:r>
      <w:r w:rsidR="00B67E52">
        <w:rPr>
          <w:lang w:val="en-GB"/>
        </w:rPr>
        <w:instrText xml:space="preserve"> REF ROK_ODEVZDANI \h </w:instrText>
      </w:r>
      <w:r w:rsidR="00B67E52">
        <w:rPr>
          <w:lang w:val="en-GB"/>
        </w:rPr>
      </w:r>
      <w:r w:rsidR="00B67E52">
        <w:rPr>
          <w:lang w:val="en-GB"/>
        </w:rPr>
        <w:fldChar w:fldCharType="separate"/>
      </w:r>
      <w:sdt>
        <w:sdtPr>
          <w:alias w:val="Rok odevzdání"/>
          <w:tag w:val="ROK_ODEVZDANI"/>
          <w:id w:val="728029937"/>
          <w:placeholder>
            <w:docPart w:val="902C6FC99A634A4BAADEE60EFEC5C719"/>
          </w:placeholder>
          <w:text/>
        </w:sdtPr>
        <w:sdtContent>
          <w:r w:rsidR="001221CF">
            <w:t>2024</w:t>
          </w:r>
        </w:sdtContent>
      </w:sdt>
      <w:r w:rsidR="00B67E52">
        <w:rPr>
          <w:lang w:val="en-GB"/>
        </w:rPr>
        <w:fldChar w:fldCharType="end"/>
      </w:r>
    </w:p>
    <w:p w14:paraId="5D0BF2C4" w14:textId="00044C27" w:rsidR="000E1807" w:rsidRPr="00746487" w:rsidRDefault="00D21BED" w:rsidP="00704143">
      <w:pPr>
        <w:pStyle w:val="ZPBibilografickzznam"/>
        <w:rPr>
          <w:lang w:val="en-GB"/>
        </w:rPr>
      </w:pPr>
      <w:r w:rsidRPr="00746487">
        <w:rPr>
          <w:rStyle w:val="ZPPKlbiblografie"/>
          <w:lang w:val="en-GB"/>
        </w:rPr>
        <w:t>Number of Pages</w:t>
      </w:r>
      <w:r w:rsidR="000E1807" w:rsidRPr="00746487">
        <w:rPr>
          <w:rStyle w:val="ZPPKlbiblografie"/>
          <w:lang w:val="en-GB"/>
        </w:rPr>
        <w:t>:</w:t>
      </w:r>
      <w:r w:rsidR="000E1807" w:rsidRPr="00746487">
        <w:rPr>
          <w:lang w:val="en-GB"/>
        </w:rPr>
        <w:tab/>
      </w:r>
      <w:r w:rsidR="00DA4AC0">
        <w:rPr>
          <w:lang w:val="en-GB"/>
        </w:rPr>
        <w:t>66</w:t>
      </w:r>
    </w:p>
    <w:p w14:paraId="2E6D1EB3" w14:textId="40933390" w:rsidR="00974A40" w:rsidRPr="00746487" w:rsidRDefault="000E1807" w:rsidP="00704143">
      <w:pPr>
        <w:pStyle w:val="ZPBibilografickzznam"/>
        <w:rPr>
          <w:lang w:val="en-GB"/>
        </w:rPr>
      </w:pPr>
      <w:r w:rsidRPr="00746487">
        <w:rPr>
          <w:rStyle w:val="ZPPKlbiblografie"/>
          <w:lang w:val="en-GB"/>
        </w:rPr>
        <w:t>K</w:t>
      </w:r>
      <w:r w:rsidR="00D21BED" w:rsidRPr="00746487">
        <w:rPr>
          <w:rStyle w:val="ZPPKlbiblografie"/>
          <w:lang w:val="en-GB"/>
        </w:rPr>
        <w:t>eywords</w:t>
      </w:r>
      <w:r w:rsidRPr="00746487">
        <w:rPr>
          <w:rStyle w:val="ZPPKlbiblografie"/>
          <w:lang w:val="en-GB"/>
        </w:rPr>
        <w:t>:</w:t>
      </w:r>
      <w:r w:rsidRPr="00746487">
        <w:rPr>
          <w:lang w:val="en-GB"/>
        </w:rPr>
        <w:tab/>
      </w:r>
      <w:sdt>
        <w:sdtPr>
          <w:rPr>
            <w:lang w:val="en-GB"/>
          </w:rPr>
          <w:tag w:val="POLE_KEY_WORDS"/>
          <w:id w:val="112340290"/>
          <w:placeholder>
            <w:docPart w:val="A351E4E3E41D4A898E1A94E3A22FE667"/>
          </w:placeholder>
          <w:text/>
        </w:sdtPr>
        <w:sdtContent>
          <w:r w:rsidR="00B623E3" w:rsidRPr="00B623E3">
            <w:rPr>
              <w:lang w:val="en-GB"/>
            </w:rPr>
            <w:t>Pleoptics, Orthoptics, Education, Adult education, Pleoptic methods, Orthoptic methods, Educational methods, Amblyopia, Strabismus, Occlusion, Penalization, Pleoptic-orthoptic exercises, Home exercises</w:t>
          </w:r>
        </w:sdtContent>
      </w:sdt>
    </w:p>
    <w:p w14:paraId="2B3F762C" w14:textId="77777777" w:rsidR="000E1807" w:rsidRPr="00746487" w:rsidRDefault="000E1807" w:rsidP="00704143">
      <w:pPr>
        <w:pStyle w:val="ZPBibilografickzznam"/>
        <w:sectPr w:rsidR="000E1807" w:rsidRPr="00746487" w:rsidSect="004210CA">
          <w:headerReference w:type="default" r:id="rId18"/>
          <w:footerReference w:type="even" r:id="rId19"/>
          <w:footerReference w:type="default" r:id="rId20"/>
          <w:type w:val="evenPage"/>
          <w:pgSz w:w="11906" w:h="16838" w:code="9"/>
          <w:pgMar w:top="1980" w:right="1140" w:bottom="2380" w:left="1140" w:header="1140" w:footer="1420" w:gutter="860"/>
          <w:cols w:space="708"/>
          <w:docGrid w:linePitch="360"/>
        </w:sectPr>
      </w:pPr>
    </w:p>
    <w:p w14:paraId="3CA531DA" w14:textId="77777777" w:rsidR="0077567B" w:rsidRPr="00746487" w:rsidRDefault="0077567B" w:rsidP="00A00BBC">
      <w:pPr>
        <w:pStyle w:val="ZPNadpis1vodn"/>
      </w:pPr>
      <w:r w:rsidRPr="00746487">
        <w:lastRenderedPageBreak/>
        <w:t>A</w:t>
      </w:r>
      <w:r w:rsidR="00DD1BF2">
        <w:t>notace</w:t>
      </w:r>
    </w:p>
    <w:p w14:paraId="50C4EBE1" w14:textId="4830E7DC" w:rsidR="00227056" w:rsidRPr="00227056" w:rsidRDefault="00227056" w:rsidP="00227056">
      <w:pPr>
        <w:pStyle w:val="Odstavec1"/>
      </w:pPr>
      <w:r w:rsidRPr="00227056">
        <w:t>Bakalářská práce s názvem "Edukace rodičů a domácí cvičení jako</w:t>
      </w:r>
      <w:r w:rsidR="00A23DC8">
        <w:t xml:space="preserve"> významná</w:t>
      </w:r>
      <w:r w:rsidRPr="00227056">
        <w:t xml:space="preserve"> součást pleopticko-ortoptické léčby dětí" se zabývá důležitostí poskytování edukace a podpory rodinám dětí </w:t>
      </w:r>
      <w:r w:rsidR="0093277D">
        <w:t>poruchami binokulárního vidění</w:t>
      </w:r>
      <w:r w:rsidRPr="00227056">
        <w:t xml:space="preserve">. Práce </w:t>
      </w:r>
      <w:r w:rsidR="001174EE">
        <w:t>představuje</w:t>
      </w:r>
      <w:r w:rsidRPr="00227056">
        <w:t xml:space="preserve"> roli ortoptistů v multidisciplinárním týmu a jejich úkolu v edukaci rodičů o provádění domácího cvičení. </w:t>
      </w:r>
      <w:r w:rsidR="001A3C5C">
        <w:t>Záměr</w:t>
      </w:r>
      <w:r w:rsidR="007A178F">
        <w:t>em</w:t>
      </w:r>
      <w:r w:rsidRPr="00227056">
        <w:t xml:space="preserve"> práce je poskytnout ortoptistům vhled do procesu edukace rodičů a poskytnout jim nástroje pro úspěšné aplikování této edukace v praxi. První kapitola definuje ortoptiku jako obor, vysvětluje roli ortoptisty v týmu péče o děti se zrakovými vadami a představuje pleoptickou a ortoptickou terapii v kontextu domácích cvičení. Druhá kapitola se věnuje teoretickým východiskům k edukaci dospělých, zatímco třetí kapitola se zaměřuje na konkrétní metody edukace rodičů v kontextu léčby dětí s pleopticko-ortoptick</w:t>
      </w:r>
      <w:r w:rsidR="00971B24">
        <w:t>ou</w:t>
      </w:r>
      <w:r w:rsidRPr="00227056">
        <w:t xml:space="preserve"> </w:t>
      </w:r>
      <w:r w:rsidR="00971B24">
        <w:t>léčbou</w:t>
      </w:r>
      <w:r w:rsidRPr="00227056">
        <w:t>. Poslední kapitola se zabývá požadavky na domácí léčebné alternativy, včetně bezpečnosti a účinnosti domácího cvičení. Práce má za cíl poskytnout ortoptistům teoretické znalosti a praktické nástroje pro úspěšné vedení edukace rodičů a obsahuje příklady vhodných aktivit pro domácí cvičení.</w:t>
      </w:r>
    </w:p>
    <w:p w14:paraId="2D99EB1C" w14:textId="77777777" w:rsidR="00227056" w:rsidRPr="00227056" w:rsidRDefault="00227056" w:rsidP="00227056">
      <w:pPr>
        <w:pBdr>
          <w:bottom w:val="single" w:sz="6" w:space="1" w:color="auto"/>
        </w:pBdr>
        <w:jc w:val="center"/>
        <w:rPr>
          <w:rFonts w:ascii="Arial" w:hAnsi="Arial" w:cs="Arial"/>
          <w:vanish/>
          <w:sz w:val="16"/>
          <w:szCs w:val="16"/>
        </w:rPr>
      </w:pPr>
      <w:r w:rsidRPr="00227056">
        <w:rPr>
          <w:rFonts w:ascii="Arial" w:hAnsi="Arial" w:cs="Arial"/>
          <w:vanish/>
          <w:sz w:val="16"/>
          <w:szCs w:val="16"/>
        </w:rPr>
        <w:t>Začátek formuláře</w:t>
      </w:r>
    </w:p>
    <w:p w14:paraId="5EF68C46" w14:textId="77777777" w:rsidR="00C96B30" w:rsidRPr="00F8678C" w:rsidRDefault="00C96B30" w:rsidP="00A00BBC">
      <w:pPr>
        <w:pStyle w:val="ZPNadpis1vodn"/>
      </w:pPr>
      <w:r w:rsidRPr="00F8678C">
        <w:lastRenderedPageBreak/>
        <w:t>Abstract</w:t>
      </w:r>
    </w:p>
    <w:p w14:paraId="1DA744C5" w14:textId="1A5E9054" w:rsidR="00132A9F" w:rsidRPr="00746487" w:rsidRDefault="006A1AED" w:rsidP="006A1AED">
      <w:pPr>
        <w:pStyle w:val="Odstavec1"/>
        <w:sectPr w:rsidR="00132A9F" w:rsidRPr="00746487" w:rsidSect="004210CA">
          <w:type w:val="evenPage"/>
          <w:pgSz w:w="11906" w:h="16838" w:code="9"/>
          <w:pgMar w:top="1980" w:right="1140" w:bottom="2380" w:left="1140" w:header="1140" w:footer="1420" w:gutter="860"/>
          <w:cols w:space="708"/>
          <w:docGrid w:linePitch="360"/>
        </w:sectPr>
      </w:pPr>
      <w:r w:rsidRPr="006A1AED">
        <w:t>The bachelor's thesis entitled "Education of parents and home exercises as an important part of pleoptic-orthoptic treatment of children" deals with the importance of providing education and support to families of children with binocular vision disorders. Th</w:t>
      </w:r>
      <w:r>
        <w:t>is</w:t>
      </w:r>
      <w:r w:rsidRPr="006A1AED">
        <w:t xml:space="preserve"> work presents the role of orthoptists in a multidisciplinary team and their task in educating parents about performing home exercises. The aim of th</w:t>
      </w:r>
      <w:r w:rsidR="00D44EA1">
        <w:t>is</w:t>
      </w:r>
      <w:r w:rsidRPr="006A1AED">
        <w:t xml:space="preserve"> work is to provide orthoptists with an insight into the process of parent education and to provide them with tools for successful application of this education in practice. The first chapter defines orthoptics as a field, explains the role of the orthoptist in the care team for children with visual impairments, and introduces pleoptic and orthoptic therapy in the context of home exercises. The second chapter is devoted to the theoretical starting points for educating adults, while the third chapter focuses on specific methods of educating parents in the context of treating children with pleoptic-orthoptic treatment. The final chapter addresses requirements for home treatment alternatives, including the safety and effectiveness of home exercise. The work aims to provide orthoptists with theoretical knowledge and practical tools for successful parent education and includes examples of suitable activities for home practice.</w:t>
      </w:r>
    </w:p>
    <w:p w14:paraId="35060638" w14:textId="77777777" w:rsidR="006613D4" w:rsidRPr="00746487" w:rsidRDefault="006613D4" w:rsidP="00CE1A04">
      <w:pPr>
        <w:pStyle w:val="ZPNadpis1vodn"/>
      </w:pPr>
      <w:r w:rsidRPr="00746487">
        <w:lastRenderedPageBreak/>
        <w:t>Čestné prohlášení</w:t>
      </w:r>
    </w:p>
    <w:p w14:paraId="43296537" w14:textId="14B9C273" w:rsidR="00F91880" w:rsidRDefault="00F91880" w:rsidP="00ED1B1E">
      <w:pPr>
        <w:pStyle w:val="ZPZklad"/>
      </w:pPr>
      <w:r w:rsidRPr="00746487">
        <w:t xml:space="preserve">Prohlašuji, že jsem </w:t>
      </w:r>
      <w:sdt>
        <w:sdtPr>
          <w:alias w:val="Druh práce"/>
          <w:tag w:val="Druh práce"/>
          <w:id w:val="-1212261996"/>
          <w:placeholder>
            <w:docPart w:val="E645F3776AB8492286B0740076D13102"/>
          </w:placeholder>
          <w:comboBox>
            <w:listItem w:displayText="[Vyberte druh práce]" w:value=""/>
            <w:listItem w:displayText="bakalářskou práci" w:value="bakalářskou práci"/>
            <w:listItem w:displayText="diplomovou práci" w:value="diplomovou práci"/>
            <w:listItem w:displayText="disertační práci" w:value="disertační práci"/>
          </w:comboBox>
        </w:sdtPr>
        <w:sdtContent>
          <w:r w:rsidR="00FA53AE">
            <w:t>bakalářskou práci</w:t>
          </w:r>
        </w:sdtContent>
      </w:sdt>
      <w:r w:rsidRPr="00746487">
        <w:t xml:space="preserve"> na téma</w:t>
      </w:r>
      <w:r w:rsidRPr="00746487">
        <w:rPr>
          <w:rStyle w:val="ZPSilnvyznaen"/>
        </w:rPr>
        <w:t xml:space="preserve"> </w:t>
      </w:r>
      <w:sdt>
        <w:sdtPr>
          <w:rPr>
            <w:rStyle w:val="ZPSilnvyznaen"/>
          </w:rPr>
          <w:alias w:val="Název"/>
          <w:tag w:val=""/>
          <w:id w:val="418843204"/>
          <w:placeholder>
            <w:docPart w:val="757B0B6249144E1E9D5A1B963FF80421"/>
          </w:placeholder>
          <w:dataBinding w:prefixMappings="xmlns:ns0='http://purl.org/dc/elements/1.1/' xmlns:ns1='http://schemas.openxmlformats.org/package/2006/metadata/core-properties' " w:xpath="/ns1:coreProperties[1]/ns0:title[1]" w:storeItemID="{6C3C8BC8-F283-45AE-878A-BAB7291924A1}"/>
          <w:text/>
        </w:sdtPr>
        <w:sdtContent>
          <w:r w:rsidR="00D77B7A">
            <w:rPr>
              <w:rStyle w:val="ZPSilnvyznaen"/>
            </w:rPr>
            <w:t>Edukace rodičů a domácí cvičení jako významná součást úspěšné pleopticko-ortoptické léčby dětí</w:t>
          </w:r>
        </w:sdtContent>
      </w:sdt>
      <w:r w:rsidRPr="00746487">
        <w:rPr>
          <w:rStyle w:val="ZPSilnvyznaen"/>
        </w:rPr>
        <w:t xml:space="preserve"> </w:t>
      </w:r>
      <w:sdt>
        <w:sdtPr>
          <w:rPr>
            <w:rStyle w:val="ZPSilnvyznaen"/>
            <w:b w:val="0"/>
          </w:rPr>
          <w:id w:val="1031064272"/>
          <w:placeholder>
            <w:docPart w:val="848A90AA9BB14522840AFC8052285D9B"/>
          </w:placeholder>
          <w:comboBox>
            <w:listItem w:value="Zvolte podle rodu"/>
            <w:listItem w:displayText="zpracovala sama" w:value="zpracovala sama"/>
            <w:listItem w:displayText="zpracoval sám" w:value="zpracoval sám"/>
          </w:comboBox>
        </w:sdtPr>
        <w:sdtContent>
          <w:r w:rsidR="00FA53AE">
            <w:rPr>
              <w:rStyle w:val="ZPSilnvyznaen"/>
              <w:b w:val="0"/>
            </w:rPr>
            <w:t>zpracovala sama</w:t>
          </w:r>
        </w:sdtContent>
      </w:sdt>
      <w:r w:rsidRPr="00677782">
        <w:rPr>
          <w:b/>
        </w:rPr>
        <w:t>.</w:t>
      </w:r>
      <w:r w:rsidRPr="00746487">
        <w:t xml:space="preserve"> Veškeré prameny a zdroje informací, které jsem </w:t>
      </w:r>
      <w:sdt>
        <w:sdtPr>
          <w:id w:val="-1571889777"/>
          <w:placeholder>
            <w:docPart w:val="97DD8FD3035C4AE3AA5888504A50D69F"/>
          </w:placeholder>
          <w:comboBox>
            <w:listItem w:value="Zvolte položku."/>
            <w:listItem w:displayText="použil" w:value="použil"/>
            <w:listItem w:displayText="použila" w:value="použila"/>
          </w:comboBox>
        </w:sdtPr>
        <w:sdtContent>
          <w:r w:rsidR="00FA53AE">
            <w:t>použila</w:t>
          </w:r>
        </w:sdtContent>
      </w:sdt>
      <w:r w:rsidRPr="00746487">
        <w:t xml:space="preserve"> k sepsání této práce, byly citovány</w:t>
      </w:r>
      <w:r>
        <w:t xml:space="preserve"> v textu</w:t>
      </w:r>
      <w:r w:rsidRPr="00746487">
        <w:t xml:space="preserve"> a jsou uvedeny v seznamu použitých pramenů a literatury.</w:t>
      </w:r>
    </w:p>
    <w:p w14:paraId="261CC4C6" w14:textId="7A21AECE" w:rsidR="00581933" w:rsidRPr="00746487" w:rsidRDefault="00F40517" w:rsidP="00FF3438">
      <w:pPr>
        <w:pStyle w:val="inZPPodpisprohlen"/>
        <w:spacing w:before="600"/>
      </w:pPr>
      <w:r w:rsidRPr="00746487">
        <w:t xml:space="preserve">V Brně </w:t>
      </w:r>
      <w:sdt>
        <w:sdtPr>
          <w:tag w:val="DATUM"/>
          <w:id w:val="541563648"/>
          <w:placeholder>
            <w:docPart w:val="D3F3D0ED8492463BA8105789629308F7"/>
          </w:placeholder>
          <w:date w:fullDate="2024-03-30T00:00:00Z">
            <w:dateFormat w:val="d. MMMM yyyy"/>
            <w:lid w:val="cs-CZ"/>
            <w:storeMappedDataAs w:val="dateTime"/>
            <w:calendar w:val="gregorian"/>
          </w:date>
        </w:sdtPr>
        <w:sdtContent>
          <w:r w:rsidR="0020762F">
            <w:t>30. března 2024</w:t>
          </w:r>
        </w:sdtContent>
      </w:sdt>
      <w:r w:rsidR="00581933" w:rsidRPr="00746487">
        <w:tab/>
      </w:r>
      <w:r w:rsidR="00FF3438" w:rsidRPr="00746487">
        <w:t>.......................................</w:t>
      </w:r>
      <w:r w:rsidR="00581933" w:rsidRPr="00746487">
        <w:tab/>
      </w:r>
      <w:sdt>
        <w:sdtPr>
          <w:alias w:val="Autor"/>
          <w:tag w:val=""/>
          <w:id w:val="-1420636599"/>
          <w:placeholder>
            <w:docPart w:val="1F25C9734B5246CB8533F4063EEB5CC7"/>
          </w:placeholder>
          <w:dataBinding w:prefixMappings="xmlns:ns0='http://purl.org/dc/elements/1.1/' xmlns:ns1='http://schemas.openxmlformats.org/package/2006/metadata/core-properties' " w:xpath="/ns1:coreProperties[1]/ns0:creator[1]" w:storeItemID="{6C3C8BC8-F283-45AE-878A-BAB7291924A1}"/>
          <w:text/>
        </w:sdtPr>
        <w:sdtContent>
          <w:r w:rsidR="0007149D">
            <w:t>Mgr. Tereza Nová</w:t>
          </w:r>
        </w:sdtContent>
      </w:sdt>
    </w:p>
    <w:p w14:paraId="38B5B8F2" w14:textId="77777777" w:rsidR="00DB00F5" w:rsidRPr="00746487" w:rsidRDefault="00DB00F5" w:rsidP="00581933">
      <w:pPr>
        <w:pStyle w:val="inZPPodpisprohlen"/>
      </w:pPr>
    </w:p>
    <w:p w14:paraId="2E84EDAA" w14:textId="77777777" w:rsidR="00FF3438" w:rsidRPr="00746487" w:rsidRDefault="00FF3438" w:rsidP="00581933">
      <w:pPr>
        <w:pStyle w:val="inZPPodpisprohlen"/>
        <w:sectPr w:rsidR="00FF3438" w:rsidRPr="00746487" w:rsidSect="004210CA">
          <w:type w:val="oddPage"/>
          <w:pgSz w:w="11906" w:h="16838" w:code="9"/>
          <w:pgMar w:top="1980" w:right="1140" w:bottom="2380" w:left="1140" w:header="1140" w:footer="1420" w:gutter="860"/>
          <w:cols w:space="708"/>
          <w:vAlign w:val="bottom"/>
          <w:docGrid w:linePitch="360"/>
        </w:sectPr>
      </w:pPr>
    </w:p>
    <w:p w14:paraId="3C9E4CC1" w14:textId="77777777" w:rsidR="00F40517" w:rsidRPr="00746487" w:rsidRDefault="00210C1C" w:rsidP="00CE1A04">
      <w:pPr>
        <w:pStyle w:val="ZPNadpis1vodn"/>
      </w:pPr>
      <w:r w:rsidRPr="00746487">
        <w:lastRenderedPageBreak/>
        <w:t>Poděkování</w:t>
      </w:r>
    </w:p>
    <w:p w14:paraId="1FF35238" w14:textId="1129CA63" w:rsidR="00210C1C" w:rsidRPr="00746487" w:rsidRDefault="0013376D" w:rsidP="008818C3">
      <w:pPr>
        <w:pStyle w:val="Odstavec1"/>
      </w:pPr>
      <w:r>
        <w:t>Mé v</w:t>
      </w:r>
      <w:r w:rsidR="000447CA">
        <w:t xml:space="preserve">elké díky patří </w:t>
      </w:r>
      <w:r w:rsidR="00A07007">
        <w:t>vedou</w:t>
      </w:r>
      <w:r w:rsidR="008328F7">
        <w:t xml:space="preserve">cí práce Mgr. Bc. </w:t>
      </w:r>
      <w:r w:rsidR="007554B8">
        <w:t xml:space="preserve">Barboře Čáslavské za </w:t>
      </w:r>
      <w:r w:rsidR="00D40E28">
        <w:t xml:space="preserve">příkladné </w:t>
      </w:r>
      <w:r w:rsidR="007554B8">
        <w:t xml:space="preserve">odvedení </w:t>
      </w:r>
      <w:r w:rsidR="0017185A">
        <w:t>mé bakalářské práce</w:t>
      </w:r>
      <w:r w:rsidR="00CE079D">
        <w:t>.</w:t>
      </w:r>
      <w:r w:rsidR="0017185A">
        <w:t xml:space="preserve"> </w:t>
      </w:r>
      <w:r w:rsidR="00B12F65">
        <w:t xml:space="preserve">Dále poděkování patří </w:t>
      </w:r>
      <w:r w:rsidR="0017185A">
        <w:t>mé rodině</w:t>
      </w:r>
      <w:r w:rsidR="00940BEE">
        <w:t xml:space="preserve">, </w:t>
      </w:r>
      <w:r w:rsidR="00C24C4C">
        <w:t>přátelům</w:t>
      </w:r>
      <w:r w:rsidR="008464BA">
        <w:t xml:space="preserve"> i kolegům</w:t>
      </w:r>
      <w:r w:rsidR="00C46488">
        <w:t>. Moc si vážím</w:t>
      </w:r>
      <w:r w:rsidR="00240167">
        <w:t xml:space="preserve"> jejich</w:t>
      </w:r>
      <w:r w:rsidR="0091351C">
        <w:t xml:space="preserve"> </w:t>
      </w:r>
      <w:r w:rsidR="00940BEE">
        <w:t xml:space="preserve">pomoci, </w:t>
      </w:r>
      <w:r w:rsidR="0091351C">
        <w:t>trpělivost</w:t>
      </w:r>
      <w:r w:rsidR="00240167">
        <w:t xml:space="preserve">i a velké podpory, kterou </w:t>
      </w:r>
      <w:r w:rsidR="0091351C">
        <w:t xml:space="preserve">mi poskytovali </w:t>
      </w:r>
      <w:r w:rsidR="00963A51">
        <w:t>nejen při tvorbě</w:t>
      </w:r>
      <w:r w:rsidR="0017185A">
        <w:t xml:space="preserve"> </w:t>
      </w:r>
      <w:r w:rsidR="00E92B33">
        <w:t>této</w:t>
      </w:r>
      <w:r w:rsidR="004637C1">
        <w:t xml:space="preserve"> závěrečné</w:t>
      </w:r>
      <w:r w:rsidR="00E92B33">
        <w:t xml:space="preserve"> práce</w:t>
      </w:r>
      <w:r w:rsidR="00E43728">
        <w:t>,</w:t>
      </w:r>
      <w:r w:rsidR="00E92B33">
        <w:t xml:space="preserve"> ale</w:t>
      </w:r>
      <w:r w:rsidR="00384B2A">
        <w:t xml:space="preserve"> i</w:t>
      </w:r>
      <w:r w:rsidR="00E92B33">
        <w:t xml:space="preserve"> </w:t>
      </w:r>
      <w:r w:rsidR="007047B0">
        <w:t xml:space="preserve">po celou dobu studia. </w:t>
      </w:r>
    </w:p>
    <w:p w14:paraId="54A5FA78" w14:textId="77777777" w:rsidR="00C612F9" w:rsidRPr="00746487" w:rsidRDefault="00C612F9" w:rsidP="00A2558D">
      <w:pPr>
        <w:pStyle w:val="Dalodstavce"/>
      </w:pPr>
    </w:p>
    <w:p w14:paraId="7E86BC69" w14:textId="77777777" w:rsidR="009951BF" w:rsidRPr="00746487" w:rsidRDefault="009951BF" w:rsidP="00A2558D">
      <w:pPr>
        <w:pStyle w:val="Dalodstavce"/>
        <w:sectPr w:rsidR="009951BF" w:rsidRPr="00746487" w:rsidSect="004210CA">
          <w:footerReference w:type="default" r:id="rId21"/>
          <w:footerReference w:type="first" r:id="rId22"/>
          <w:type w:val="oddPage"/>
          <w:pgSz w:w="11906" w:h="16838" w:code="9"/>
          <w:pgMar w:top="1980" w:right="1140" w:bottom="2380" w:left="1140" w:header="1140" w:footer="1420" w:gutter="860"/>
          <w:cols w:space="708"/>
          <w:docGrid w:linePitch="360"/>
        </w:sectPr>
      </w:pPr>
    </w:p>
    <w:p w14:paraId="11F6FACA" w14:textId="77777777" w:rsidR="00E76694" w:rsidRPr="00746487" w:rsidRDefault="00F44C00" w:rsidP="002E640F">
      <w:pPr>
        <w:pStyle w:val="ZPNadpis1vodn"/>
      </w:pPr>
      <w:r w:rsidRPr="00746487">
        <w:lastRenderedPageBreak/>
        <w:t>Obsah</w:t>
      </w:r>
    </w:p>
    <w:p w14:paraId="11EE8AE6" w14:textId="410C10BE" w:rsidR="004D49EF" w:rsidRDefault="00825A03">
      <w:pPr>
        <w:pStyle w:val="Obsah1"/>
        <w:rPr>
          <w:rFonts w:asciiTheme="minorHAnsi" w:eastAsiaTheme="minorEastAsia" w:hAnsiTheme="minorHAnsi" w:cstheme="minorBidi"/>
          <w:b w:val="0"/>
          <w:color w:val="auto"/>
          <w:kern w:val="2"/>
          <w14:ligatures w14:val="standardContextual"/>
        </w:rPr>
      </w:pPr>
      <w:r w:rsidRPr="00746487">
        <w:rPr>
          <w:rFonts w:ascii="Arial" w:hAnsi="Arial"/>
          <w:bCs/>
          <w:noProof w:val="0"/>
        </w:rPr>
        <w:fldChar w:fldCharType="begin"/>
      </w:r>
      <w:r w:rsidRPr="00746487">
        <w:rPr>
          <w:noProof w:val="0"/>
        </w:rPr>
        <w:instrText xml:space="preserve"> TOC \o "1-</w:instrText>
      </w:r>
      <w:r w:rsidR="004E0F2F">
        <w:rPr>
          <w:noProof w:val="0"/>
        </w:rPr>
        <w:instrText>2</w:instrText>
      </w:r>
      <w:r w:rsidRPr="00746487">
        <w:rPr>
          <w:noProof w:val="0"/>
        </w:rPr>
        <w:instrText xml:space="preserve">" </w:instrText>
      </w:r>
      <w:r w:rsidRPr="00746487">
        <w:rPr>
          <w:rFonts w:ascii="Arial" w:hAnsi="Arial"/>
          <w:bCs/>
          <w:noProof w:val="0"/>
        </w:rPr>
        <w:fldChar w:fldCharType="separate"/>
      </w:r>
      <w:r w:rsidR="004D49EF">
        <w:t>Seznam obrázků</w:t>
      </w:r>
      <w:r w:rsidR="004D49EF">
        <w:tab/>
      </w:r>
      <w:r w:rsidR="004D49EF">
        <w:fldChar w:fldCharType="begin"/>
      </w:r>
      <w:r w:rsidR="004D49EF">
        <w:instrText xml:space="preserve"> PAGEREF _Toc164158235 \h </w:instrText>
      </w:r>
      <w:r w:rsidR="004D49EF">
        <w:fldChar w:fldCharType="separate"/>
      </w:r>
      <w:r w:rsidR="001221CF">
        <w:t>13</w:t>
      </w:r>
      <w:r w:rsidR="004D49EF">
        <w:fldChar w:fldCharType="end"/>
      </w:r>
    </w:p>
    <w:p w14:paraId="075343D1" w14:textId="060CC54E" w:rsidR="004D49EF" w:rsidRDefault="004D49EF">
      <w:pPr>
        <w:pStyle w:val="Obsah1"/>
        <w:rPr>
          <w:rFonts w:asciiTheme="minorHAnsi" w:eastAsiaTheme="minorEastAsia" w:hAnsiTheme="minorHAnsi" w:cstheme="minorBidi"/>
          <w:b w:val="0"/>
          <w:color w:val="auto"/>
          <w:kern w:val="2"/>
          <w14:ligatures w14:val="standardContextual"/>
        </w:rPr>
      </w:pPr>
      <w:r>
        <w:t>Seznam tabulek</w:t>
      </w:r>
      <w:r>
        <w:tab/>
      </w:r>
      <w:r>
        <w:fldChar w:fldCharType="begin"/>
      </w:r>
      <w:r>
        <w:instrText xml:space="preserve"> PAGEREF _Toc164158236 \h </w:instrText>
      </w:r>
      <w:r>
        <w:fldChar w:fldCharType="separate"/>
      </w:r>
      <w:r w:rsidR="001221CF">
        <w:t>14</w:t>
      </w:r>
      <w:r>
        <w:fldChar w:fldCharType="end"/>
      </w:r>
    </w:p>
    <w:p w14:paraId="205D6D7D" w14:textId="3AE3D937" w:rsidR="004D49EF" w:rsidRDefault="004D49EF">
      <w:pPr>
        <w:pStyle w:val="Obsah1"/>
        <w:rPr>
          <w:rFonts w:asciiTheme="minorHAnsi" w:eastAsiaTheme="minorEastAsia" w:hAnsiTheme="minorHAnsi" w:cstheme="minorBidi"/>
          <w:b w:val="0"/>
          <w:color w:val="auto"/>
          <w:kern w:val="2"/>
          <w14:ligatures w14:val="standardContextual"/>
        </w:rPr>
      </w:pPr>
      <w:r>
        <w:t>Seznam pojmů a zkratek</w:t>
      </w:r>
      <w:r>
        <w:tab/>
      </w:r>
      <w:r>
        <w:fldChar w:fldCharType="begin"/>
      </w:r>
      <w:r>
        <w:instrText xml:space="preserve"> PAGEREF _Toc164158237 \h </w:instrText>
      </w:r>
      <w:r>
        <w:fldChar w:fldCharType="separate"/>
      </w:r>
      <w:r w:rsidR="001221CF">
        <w:t>15</w:t>
      </w:r>
      <w:r>
        <w:fldChar w:fldCharType="end"/>
      </w:r>
    </w:p>
    <w:p w14:paraId="3B3E0F9B" w14:textId="703CF03B" w:rsidR="004D49EF" w:rsidRDefault="004D49EF">
      <w:pPr>
        <w:pStyle w:val="Obsah1"/>
        <w:rPr>
          <w:rFonts w:asciiTheme="minorHAnsi" w:eastAsiaTheme="minorEastAsia" w:hAnsiTheme="minorHAnsi" w:cstheme="minorBidi"/>
          <w:b w:val="0"/>
          <w:color w:val="auto"/>
          <w:kern w:val="2"/>
          <w14:ligatures w14:val="standardContextual"/>
        </w:rPr>
      </w:pPr>
      <w:r>
        <w:t>1</w:t>
      </w:r>
      <w:r>
        <w:rPr>
          <w:rFonts w:asciiTheme="minorHAnsi" w:eastAsiaTheme="minorEastAsia" w:hAnsiTheme="minorHAnsi" w:cstheme="minorBidi"/>
          <w:b w:val="0"/>
          <w:color w:val="auto"/>
          <w:kern w:val="2"/>
          <w14:ligatures w14:val="standardContextual"/>
        </w:rPr>
        <w:tab/>
      </w:r>
      <w:r>
        <w:t>Úvod</w:t>
      </w:r>
      <w:r>
        <w:tab/>
      </w:r>
      <w:r>
        <w:fldChar w:fldCharType="begin"/>
      </w:r>
      <w:r>
        <w:instrText xml:space="preserve"> PAGEREF _Toc164158238 \h </w:instrText>
      </w:r>
      <w:r>
        <w:fldChar w:fldCharType="separate"/>
      </w:r>
      <w:r w:rsidR="001221CF">
        <w:t>17</w:t>
      </w:r>
      <w:r>
        <w:fldChar w:fldCharType="end"/>
      </w:r>
    </w:p>
    <w:p w14:paraId="56E973D1" w14:textId="5CB08DD7" w:rsidR="004D49EF" w:rsidRDefault="004D49EF">
      <w:pPr>
        <w:pStyle w:val="Obsah1"/>
        <w:rPr>
          <w:rFonts w:asciiTheme="minorHAnsi" w:eastAsiaTheme="minorEastAsia" w:hAnsiTheme="minorHAnsi" w:cstheme="minorBidi"/>
          <w:b w:val="0"/>
          <w:color w:val="auto"/>
          <w:kern w:val="2"/>
          <w14:ligatures w14:val="standardContextual"/>
        </w:rPr>
      </w:pPr>
      <w:r>
        <w:t>2</w:t>
      </w:r>
      <w:r>
        <w:rPr>
          <w:rFonts w:asciiTheme="minorHAnsi" w:eastAsiaTheme="minorEastAsia" w:hAnsiTheme="minorHAnsi" w:cstheme="minorBidi"/>
          <w:b w:val="0"/>
          <w:color w:val="auto"/>
          <w:kern w:val="2"/>
          <w14:ligatures w14:val="standardContextual"/>
        </w:rPr>
        <w:tab/>
      </w:r>
      <w:r>
        <w:t>Pleopticko-ortoptická léčba dětí v kontextu domácího cvičení</w:t>
      </w:r>
      <w:r>
        <w:tab/>
      </w:r>
      <w:r>
        <w:fldChar w:fldCharType="begin"/>
      </w:r>
      <w:r>
        <w:instrText xml:space="preserve"> PAGEREF _Toc164158239 \h </w:instrText>
      </w:r>
      <w:r>
        <w:fldChar w:fldCharType="separate"/>
      </w:r>
      <w:r w:rsidR="001221CF">
        <w:t>18</w:t>
      </w:r>
      <w:r>
        <w:fldChar w:fldCharType="end"/>
      </w:r>
    </w:p>
    <w:p w14:paraId="550CEFD7" w14:textId="7F129D75" w:rsidR="004D49EF" w:rsidRDefault="004D49EF">
      <w:pPr>
        <w:pStyle w:val="Obsah2"/>
        <w:rPr>
          <w:rFonts w:asciiTheme="minorHAnsi" w:eastAsiaTheme="minorEastAsia" w:hAnsiTheme="minorHAnsi" w:cstheme="minorBidi"/>
          <w:iCs w:val="0"/>
          <w:kern w:val="2"/>
          <w14:ligatures w14:val="standardContextual"/>
        </w:rPr>
      </w:pPr>
      <w:r>
        <w:t>2.1</w:t>
      </w:r>
      <w:r>
        <w:rPr>
          <w:rFonts w:asciiTheme="minorHAnsi" w:eastAsiaTheme="minorEastAsia" w:hAnsiTheme="minorHAnsi" w:cstheme="minorBidi"/>
          <w:iCs w:val="0"/>
          <w:kern w:val="2"/>
          <w14:ligatures w14:val="standardContextual"/>
        </w:rPr>
        <w:tab/>
      </w:r>
      <w:r>
        <w:t>Ortoptika jako obor</w:t>
      </w:r>
      <w:r>
        <w:tab/>
      </w:r>
      <w:r>
        <w:fldChar w:fldCharType="begin"/>
      </w:r>
      <w:r>
        <w:instrText xml:space="preserve"> PAGEREF _Toc164158240 \h </w:instrText>
      </w:r>
      <w:r>
        <w:fldChar w:fldCharType="separate"/>
      </w:r>
      <w:r w:rsidR="001221CF">
        <w:t>18</w:t>
      </w:r>
      <w:r>
        <w:fldChar w:fldCharType="end"/>
      </w:r>
    </w:p>
    <w:p w14:paraId="6C59FFEB" w14:textId="259F0B5D" w:rsidR="004D49EF" w:rsidRDefault="004D49EF">
      <w:pPr>
        <w:pStyle w:val="Obsah2"/>
        <w:rPr>
          <w:rFonts w:asciiTheme="minorHAnsi" w:eastAsiaTheme="minorEastAsia" w:hAnsiTheme="minorHAnsi" w:cstheme="minorBidi"/>
          <w:iCs w:val="0"/>
          <w:kern w:val="2"/>
          <w14:ligatures w14:val="standardContextual"/>
        </w:rPr>
      </w:pPr>
      <w:r>
        <w:t>2.2</w:t>
      </w:r>
      <w:r>
        <w:rPr>
          <w:rFonts w:asciiTheme="minorHAnsi" w:eastAsiaTheme="minorEastAsia" w:hAnsiTheme="minorHAnsi" w:cstheme="minorBidi"/>
          <w:iCs w:val="0"/>
          <w:kern w:val="2"/>
          <w14:ligatures w14:val="standardContextual"/>
        </w:rPr>
        <w:tab/>
      </w:r>
      <w:r>
        <w:t>Ortoptista</w:t>
      </w:r>
      <w:r>
        <w:tab/>
      </w:r>
      <w:r>
        <w:fldChar w:fldCharType="begin"/>
      </w:r>
      <w:r>
        <w:instrText xml:space="preserve"> PAGEREF _Toc164158241 \h </w:instrText>
      </w:r>
      <w:r>
        <w:fldChar w:fldCharType="separate"/>
      </w:r>
      <w:r w:rsidR="001221CF">
        <w:t>19</w:t>
      </w:r>
      <w:r>
        <w:fldChar w:fldCharType="end"/>
      </w:r>
    </w:p>
    <w:p w14:paraId="53BBBB07" w14:textId="1384440A" w:rsidR="004D49EF" w:rsidRDefault="004D49EF">
      <w:pPr>
        <w:pStyle w:val="Obsah2"/>
        <w:rPr>
          <w:rFonts w:asciiTheme="minorHAnsi" w:eastAsiaTheme="minorEastAsia" w:hAnsiTheme="minorHAnsi" w:cstheme="minorBidi"/>
          <w:iCs w:val="0"/>
          <w:kern w:val="2"/>
          <w14:ligatures w14:val="standardContextual"/>
        </w:rPr>
      </w:pPr>
      <w:r>
        <w:t>2.3</w:t>
      </w:r>
      <w:r>
        <w:rPr>
          <w:rFonts w:asciiTheme="minorHAnsi" w:eastAsiaTheme="minorEastAsia" w:hAnsiTheme="minorHAnsi" w:cstheme="minorBidi"/>
          <w:iCs w:val="0"/>
          <w:kern w:val="2"/>
          <w14:ligatures w14:val="standardContextual"/>
        </w:rPr>
        <w:tab/>
      </w:r>
      <w:r>
        <w:t>Pleoptická terapie</w:t>
      </w:r>
      <w:r>
        <w:tab/>
      </w:r>
      <w:r>
        <w:fldChar w:fldCharType="begin"/>
      </w:r>
      <w:r>
        <w:instrText xml:space="preserve"> PAGEREF _Toc164158242 \h </w:instrText>
      </w:r>
      <w:r>
        <w:fldChar w:fldCharType="separate"/>
      </w:r>
      <w:r w:rsidR="001221CF">
        <w:t>19</w:t>
      </w:r>
      <w:r>
        <w:fldChar w:fldCharType="end"/>
      </w:r>
    </w:p>
    <w:p w14:paraId="6402E1AB" w14:textId="402C4B18" w:rsidR="004D49EF" w:rsidRDefault="004D49EF">
      <w:pPr>
        <w:pStyle w:val="Obsah2"/>
        <w:rPr>
          <w:rFonts w:asciiTheme="minorHAnsi" w:eastAsiaTheme="minorEastAsia" w:hAnsiTheme="minorHAnsi" w:cstheme="minorBidi"/>
          <w:iCs w:val="0"/>
          <w:kern w:val="2"/>
          <w14:ligatures w14:val="standardContextual"/>
        </w:rPr>
      </w:pPr>
      <w:r>
        <w:t>2.4</w:t>
      </w:r>
      <w:r>
        <w:rPr>
          <w:rFonts w:asciiTheme="minorHAnsi" w:eastAsiaTheme="minorEastAsia" w:hAnsiTheme="minorHAnsi" w:cstheme="minorBidi"/>
          <w:iCs w:val="0"/>
          <w:kern w:val="2"/>
          <w14:ligatures w14:val="standardContextual"/>
        </w:rPr>
        <w:tab/>
      </w:r>
      <w:r>
        <w:t>Ortoptická terapie</w:t>
      </w:r>
      <w:r>
        <w:tab/>
      </w:r>
      <w:r>
        <w:fldChar w:fldCharType="begin"/>
      </w:r>
      <w:r>
        <w:instrText xml:space="preserve"> PAGEREF _Toc164158243 \h </w:instrText>
      </w:r>
      <w:r>
        <w:fldChar w:fldCharType="separate"/>
      </w:r>
      <w:r w:rsidR="001221CF">
        <w:t>24</w:t>
      </w:r>
      <w:r>
        <w:fldChar w:fldCharType="end"/>
      </w:r>
    </w:p>
    <w:p w14:paraId="5D984D10" w14:textId="6B72B506" w:rsidR="004D49EF" w:rsidRDefault="004D49EF">
      <w:pPr>
        <w:pStyle w:val="Obsah1"/>
        <w:rPr>
          <w:rFonts w:asciiTheme="minorHAnsi" w:eastAsiaTheme="minorEastAsia" w:hAnsiTheme="minorHAnsi" w:cstheme="minorBidi"/>
          <w:b w:val="0"/>
          <w:color w:val="auto"/>
          <w:kern w:val="2"/>
          <w14:ligatures w14:val="standardContextual"/>
        </w:rPr>
      </w:pPr>
      <w:r>
        <w:t>3</w:t>
      </w:r>
      <w:r>
        <w:rPr>
          <w:rFonts w:asciiTheme="minorHAnsi" w:eastAsiaTheme="minorEastAsia" w:hAnsiTheme="minorHAnsi" w:cstheme="minorBidi"/>
          <w:b w:val="0"/>
          <w:color w:val="auto"/>
          <w:kern w:val="2"/>
          <w14:ligatures w14:val="standardContextual"/>
        </w:rPr>
        <w:tab/>
      </w:r>
      <w:r>
        <w:t>Teoretická východiska k edukaci dospělých</w:t>
      </w:r>
      <w:r>
        <w:tab/>
      </w:r>
      <w:r>
        <w:fldChar w:fldCharType="begin"/>
      </w:r>
      <w:r>
        <w:instrText xml:space="preserve"> PAGEREF _Toc164158244 \h </w:instrText>
      </w:r>
      <w:r>
        <w:fldChar w:fldCharType="separate"/>
      </w:r>
      <w:r w:rsidR="001221CF">
        <w:t>31</w:t>
      </w:r>
      <w:r>
        <w:fldChar w:fldCharType="end"/>
      </w:r>
    </w:p>
    <w:p w14:paraId="36D146E4" w14:textId="16D4EE29" w:rsidR="004D49EF" w:rsidRDefault="004D49EF">
      <w:pPr>
        <w:pStyle w:val="Obsah2"/>
        <w:rPr>
          <w:rFonts w:asciiTheme="minorHAnsi" w:eastAsiaTheme="minorEastAsia" w:hAnsiTheme="minorHAnsi" w:cstheme="minorBidi"/>
          <w:iCs w:val="0"/>
          <w:kern w:val="2"/>
          <w14:ligatures w14:val="standardContextual"/>
        </w:rPr>
      </w:pPr>
      <w:r>
        <w:t>3.1</w:t>
      </w:r>
      <w:r>
        <w:rPr>
          <w:rFonts w:asciiTheme="minorHAnsi" w:eastAsiaTheme="minorEastAsia" w:hAnsiTheme="minorHAnsi" w:cstheme="minorBidi"/>
          <w:iCs w:val="0"/>
          <w:kern w:val="2"/>
          <w14:ligatures w14:val="standardContextual"/>
        </w:rPr>
        <w:tab/>
      </w:r>
      <w:r>
        <w:t>Vymezení základních pojmů edukační reality</w:t>
      </w:r>
      <w:r>
        <w:tab/>
      </w:r>
      <w:r>
        <w:fldChar w:fldCharType="begin"/>
      </w:r>
      <w:r>
        <w:instrText xml:space="preserve"> PAGEREF _Toc164158245 \h </w:instrText>
      </w:r>
      <w:r>
        <w:fldChar w:fldCharType="separate"/>
      </w:r>
      <w:r w:rsidR="001221CF">
        <w:t>31</w:t>
      </w:r>
      <w:r>
        <w:fldChar w:fldCharType="end"/>
      </w:r>
    </w:p>
    <w:p w14:paraId="159957C5" w14:textId="73C81790" w:rsidR="004D49EF" w:rsidRDefault="004D49EF">
      <w:pPr>
        <w:pStyle w:val="Obsah2"/>
        <w:rPr>
          <w:rFonts w:asciiTheme="minorHAnsi" w:eastAsiaTheme="minorEastAsia" w:hAnsiTheme="minorHAnsi" w:cstheme="minorBidi"/>
          <w:iCs w:val="0"/>
          <w:kern w:val="2"/>
          <w14:ligatures w14:val="standardContextual"/>
        </w:rPr>
      </w:pPr>
      <w:r>
        <w:t>3.2</w:t>
      </w:r>
      <w:r>
        <w:rPr>
          <w:rFonts w:asciiTheme="minorHAnsi" w:eastAsiaTheme="minorEastAsia" w:hAnsiTheme="minorHAnsi" w:cstheme="minorBidi"/>
          <w:iCs w:val="0"/>
          <w:kern w:val="2"/>
          <w14:ligatures w14:val="standardContextual"/>
        </w:rPr>
        <w:tab/>
      </w:r>
      <w:r>
        <w:t>Edukace dospělých</w:t>
      </w:r>
      <w:r>
        <w:tab/>
      </w:r>
      <w:r>
        <w:fldChar w:fldCharType="begin"/>
      </w:r>
      <w:r>
        <w:instrText xml:space="preserve"> PAGEREF _Toc164158246 \h </w:instrText>
      </w:r>
      <w:r>
        <w:fldChar w:fldCharType="separate"/>
      </w:r>
      <w:r w:rsidR="001221CF">
        <w:t>32</w:t>
      </w:r>
      <w:r>
        <w:fldChar w:fldCharType="end"/>
      </w:r>
    </w:p>
    <w:p w14:paraId="36C8EA39" w14:textId="6253287C" w:rsidR="004D49EF" w:rsidRDefault="004D49EF">
      <w:pPr>
        <w:pStyle w:val="Obsah2"/>
        <w:rPr>
          <w:rFonts w:asciiTheme="minorHAnsi" w:eastAsiaTheme="minorEastAsia" w:hAnsiTheme="minorHAnsi" w:cstheme="minorBidi"/>
          <w:iCs w:val="0"/>
          <w:kern w:val="2"/>
          <w14:ligatures w14:val="standardContextual"/>
        </w:rPr>
      </w:pPr>
      <w:r>
        <w:t>3.3</w:t>
      </w:r>
      <w:r>
        <w:rPr>
          <w:rFonts w:asciiTheme="minorHAnsi" w:eastAsiaTheme="minorEastAsia" w:hAnsiTheme="minorHAnsi" w:cstheme="minorBidi"/>
          <w:iCs w:val="0"/>
          <w:kern w:val="2"/>
          <w14:ligatures w14:val="standardContextual"/>
        </w:rPr>
        <w:tab/>
      </w:r>
      <w:r>
        <w:t>Specifika edukace dospělých</w:t>
      </w:r>
      <w:r>
        <w:tab/>
      </w:r>
      <w:r>
        <w:fldChar w:fldCharType="begin"/>
      </w:r>
      <w:r>
        <w:instrText xml:space="preserve"> PAGEREF _Toc164158247 \h </w:instrText>
      </w:r>
      <w:r>
        <w:fldChar w:fldCharType="separate"/>
      </w:r>
      <w:r w:rsidR="001221CF">
        <w:t>33</w:t>
      </w:r>
      <w:r>
        <w:fldChar w:fldCharType="end"/>
      </w:r>
    </w:p>
    <w:p w14:paraId="54CE5563" w14:textId="14F8D801" w:rsidR="004D49EF" w:rsidRDefault="004D49EF">
      <w:pPr>
        <w:pStyle w:val="Obsah2"/>
        <w:rPr>
          <w:rFonts w:asciiTheme="minorHAnsi" w:eastAsiaTheme="minorEastAsia" w:hAnsiTheme="minorHAnsi" w:cstheme="minorBidi"/>
          <w:iCs w:val="0"/>
          <w:kern w:val="2"/>
          <w14:ligatures w14:val="standardContextual"/>
        </w:rPr>
      </w:pPr>
      <w:r>
        <w:t>3.4</w:t>
      </w:r>
      <w:r>
        <w:rPr>
          <w:rFonts w:asciiTheme="minorHAnsi" w:eastAsiaTheme="minorEastAsia" w:hAnsiTheme="minorHAnsi" w:cstheme="minorBidi"/>
          <w:iCs w:val="0"/>
          <w:kern w:val="2"/>
          <w14:ligatures w14:val="standardContextual"/>
        </w:rPr>
        <w:tab/>
      </w:r>
      <w:r>
        <w:t>Fáze učení dospělých</w:t>
      </w:r>
      <w:r>
        <w:tab/>
      </w:r>
      <w:r>
        <w:fldChar w:fldCharType="begin"/>
      </w:r>
      <w:r>
        <w:instrText xml:space="preserve"> PAGEREF _Toc164158248 \h </w:instrText>
      </w:r>
      <w:r>
        <w:fldChar w:fldCharType="separate"/>
      </w:r>
      <w:r w:rsidR="001221CF">
        <w:t>36</w:t>
      </w:r>
      <w:r>
        <w:fldChar w:fldCharType="end"/>
      </w:r>
    </w:p>
    <w:p w14:paraId="0AAE9827" w14:textId="2E1E1452" w:rsidR="004D49EF" w:rsidRDefault="004D49EF">
      <w:pPr>
        <w:pStyle w:val="Obsah1"/>
        <w:rPr>
          <w:rFonts w:asciiTheme="minorHAnsi" w:eastAsiaTheme="minorEastAsia" w:hAnsiTheme="minorHAnsi" w:cstheme="minorBidi"/>
          <w:b w:val="0"/>
          <w:color w:val="auto"/>
          <w:kern w:val="2"/>
          <w14:ligatures w14:val="standardContextual"/>
        </w:rPr>
      </w:pPr>
      <w:r>
        <w:t>4</w:t>
      </w:r>
      <w:r>
        <w:rPr>
          <w:rFonts w:asciiTheme="minorHAnsi" w:eastAsiaTheme="minorEastAsia" w:hAnsiTheme="minorHAnsi" w:cstheme="minorBidi"/>
          <w:b w:val="0"/>
          <w:color w:val="auto"/>
          <w:kern w:val="2"/>
          <w14:ligatures w14:val="standardContextual"/>
        </w:rPr>
        <w:tab/>
      </w:r>
      <w:r>
        <w:t>Edukace rodičů v kontextu pleopticko-ortoptické léčby dětí</w:t>
      </w:r>
      <w:r>
        <w:tab/>
      </w:r>
      <w:r>
        <w:fldChar w:fldCharType="begin"/>
      </w:r>
      <w:r>
        <w:instrText xml:space="preserve"> PAGEREF _Toc164158249 \h </w:instrText>
      </w:r>
      <w:r>
        <w:fldChar w:fldCharType="separate"/>
      </w:r>
      <w:r w:rsidR="001221CF">
        <w:t>38</w:t>
      </w:r>
      <w:r>
        <w:fldChar w:fldCharType="end"/>
      </w:r>
    </w:p>
    <w:p w14:paraId="670FB3D5" w14:textId="048CC0A8" w:rsidR="004D49EF" w:rsidRDefault="004D49EF">
      <w:pPr>
        <w:pStyle w:val="Obsah2"/>
        <w:rPr>
          <w:rFonts w:asciiTheme="minorHAnsi" w:eastAsiaTheme="minorEastAsia" w:hAnsiTheme="minorHAnsi" w:cstheme="minorBidi"/>
          <w:iCs w:val="0"/>
          <w:kern w:val="2"/>
          <w14:ligatures w14:val="standardContextual"/>
        </w:rPr>
      </w:pPr>
      <w:r>
        <w:t>4.1</w:t>
      </w:r>
      <w:r>
        <w:rPr>
          <w:rFonts w:asciiTheme="minorHAnsi" w:eastAsiaTheme="minorEastAsia" w:hAnsiTheme="minorHAnsi" w:cstheme="minorBidi"/>
          <w:iCs w:val="0"/>
          <w:kern w:val="2"/>
          <w14:ligatures w14:val="standardContextual"/>
        </w:rPr>
        <w:tab/>
      </w:r>
      <w:r>
        <w:t>Pedagogická diagnostika rodiče</w:t>
      </w:r>
      <w:r>
        <w:tab/>
      </w:r>
      <w:r>
        <w:fldChar w:fldCharType="begin"/>
      </w:r>
      <w:r>
        <w:instrText xml:space="preserve"> PAGEREF _Toc164158250 \h </w:instrText>
      </w:r>
      <w:r>
        <w:fldChar w:fldCharType="separate"/>
      </w:r>
      <w:r w:rsidR="001221CF">
        <w:t>38</w:t>
      </w:r>
      <w:r>
        <w:fldChar w:fldCharType="end"/>
      </w:r>
    </w:p>
    <w:p w14:paraId="6072DDE6" w14:textId="52C19445" w:rsidR="004D49EF" w:rsidRDefault="004D49EF">
      <w:pPr>
        <w:pStyle w:val="Obsah2"/>
        <w:rPr>
          <w:rFonts w:asciiTheme="minorHAnsi" w:eastAsiaTheme="minorEastAsia" w:hAnsiTheme="minorHAnsi" w:cstheme="minorBidi"/>
          <w:iCs w:val="0"/>
          <w:kern w:val="2"/>
          <w14:ligatures w14:val="standardContextual"/>
        </w:rPr>
      </w:pPr>
      <w:r>
        <w:t>4.2</w:t>
      </w:r>
      <w:r>
        <w:rPr>
          <w:rFonts w:asciiTheme="minorHAnsi" w:eastAsiaTheme="minorEastAsia" w:hAnsiTheme="minorHAnsi" w:cstheme="minorBidi"/>
          <w:iCs w:val="0"/>
          <w:kern w:val="2"/>
          <w14:ligatures w14:val="standardContextual"/>
        </w:rPr>
        <w:tab/>
      </w:r>
      <w:r>
        <w:t>Projektování edukace</w:t>
      </w:r>
      <w:r>
        <w:tab/>
      </w:r>
      <w:r>
        <w:fldChar w:fldCharType="begin"/>
      </w:r>
      <w:r>
        <w:instrText xml:space="preserve"> PAGEREF _Toc164158251 \h </w:instrText>
      </w:r>
      <w:r>
        <w:fldChar w:fldCharType="separate"/>
      </w:r>
      <w:r w:rsidR="001221CF">
        <w:t>39</w:t>
      </w:r>
      <w:r>
        <w:fldChar w:fldCharType="end"/>
      </w:r>
    </w:p>
    <w:p w14:paraId="31B7B37F" w14:textId="34A11295" w:rsidR="004D49EF" w:rsidRDefault="004D49EF">
      <w:pPr>
        <w:pStyle w:val="Obsah2"/>
        <w:rPr>
          <w:rFonts w:asciiTheme="minorHAnsi" w:eastAsiaTheme="minorEastAsia" w:hAnsiTheme="minorHAnsi" w:cstheme="minorBidi"/>
          <w:iCs w:val="0"/>
          <w:kern w:val="2"/>
          <w14:ligatures w14:val="standardContextual"/>
        </w:rPr>
      </w:pPr>
      <w:r>
        <w:t>4.3</w:t>
      </w:r>
      <w:r>
        <w:rPr>
          <w:rFonts w:asciiTheme="minorHAnsi" w:eastAsiaTheme="minorEastAsia" w:hAnsiTheme="minorHAnsi" w:cstheme="minorBidi"/>
          <w:iCs w:val="0"/>
          <w:kern w:val="2"/>
          <w14:ligatures w14:val="standardContextual"/>
        </w:rPr>
        <w:tab/>
      </w:r>
      <w:r>
        <w:t>Realizace edukace</w:t>
      </w:r>
      <w:r>
        <w:tab/>
      </w:r>
      <w:r>
        <w:fldChar w:fldCharType="begin"/>
      </w:r>
      <w:r>
        <w:instrText xml:space="preserve"> PAGEREF _Toc164158252 \h </w:instrText>
      </w:r>
      <w:r>
        <w:fldChar w:fldCharType="separate"/>
      </w:r>
      <w:r w:rsidR="001221CF">
        <w:t>46</w:t>
      </w:r>
      <w:r>
        <w:fldChar w:fldCharType="end"/>
      </w:r>
    </w:p>
    <w:p w14:paraId="6F6DDB09" w14:textId="59A21FB0" w:rsidR="004D49EF" w:rsidRDefault="004D49EF">
      <w:pPr>
        <w:pStyle w:val="Obsah2"/>
        <w:rPr>
          <w:rFonts w:asciiTheme="minorHAnsi" w:eastAsiaTheme="minorEastAsia" w:hAnsiTheme="minorHAnsi" w:cstheme="minorBidi"/>
          <w:iCs w:val="0"/>
          <w:kern w:val="2"/>
          <w14:ligatures w14:val="standardContextual"/>
        </w:rPr>
      </w:pPr>
      <w:r>
        <w:t>4.4</w:t>
      </w:r>
      <w:r>
        <w:rPr>
          <w:rFonts w:asciiTheme="minorHAnsi" w:eastAsiaTheme="minorEastAsia" w:hAnsiTheme="minorHAnsi" w:cstheme="minorBidi"/>
          <w:iCs w:val="0"/>
          <w:kern w:val="2"/>
          <w14:ligatures w14:val="standardContextual"/>
        </w:rPr>
        <w:tab/>
      </w:r>
      <w:r>
        <w:t>Prohlubování a upevňování obsahu edukace</w:t>
      </w:r>
      <w:r>
        <w:tab/>
      </w:r>
      <w:r>
        <w:fldChar w:fldCharType="begin"/>
      </w:r>
      <w:r>
        <w:instrText xml:space="preserve"> PAGEREF _Toc164158253 \h </w:instrText>
      </w:r>
      <w:r>
        <w:fldChar w:fldCharType="separate"/>
      </w:r>
      <w:r w:rsidR="001221CF">
        <w:t>47</w:t>
      </w:r>
      <w:r>
        <w:fldChar w:fldCharType="end"/>
      </w:r>
    </w:p>
    <w:p w14:paraId="6478E88B" w14:textId="7F5AF573" w:rsidR="004D49EF" w:rsidRDefault="004D49EF">
      <w:pPr>
        <w:pStyle w:val="Obsah2"/>
        <w:rPr>
          <w:rFonts w:asciiTheme="minorHAnsi" w:eastAsiaTheme="minorEastAsia" w:hAnsiTheme="minorHAnsi" w:cstheme="minorBidi"/>
          <w:iCs w:val="0"/>
          <w:kern w:val="2"/>
          <w14:ligatures w14:val="standardContextual"/>
        </w:rPr>
      </w:pPr>
      <w:r>
        <w:t>4.5</w:t>
      </w:r>
      <w:r>
        <w:rPr>
          <w:rFonts w:asciiTheme="minorHAnsi" w:eastAsiaTheme="minorEastAsia" w:hAnsiTheme="minorHAnsi" w:cstheme="minorBidi"/>
          <w:iCs w:val="0"/>
          <w:kern w:val="2"/>
          <w14:ligatures w14:val="standardContextual"/>
        </w:rPr>
        <w:tab/>
      </w:r>
      <w:r>
        <w:t>Zpětná vazba edukace</w:t>
      </w:r>
      <w:r>
        <w:tab/>
      </w:r>
      <w:r>
        <w:fldChar w:fldCharType="begin"/>
      </w:r>
      <w:r>
        <w:instrText xml:space="preserve"> PAGEREF _Toc164158254 \h </w:instrText>
      </w:r>
      <w:r>
        <w:fldChar w:fldCharType="separate"/>
      </w:r>
      <w:r w:rsidR="001221CF">
        <w:t>47</w:t>
      </w:r>
      <w:r>
        <w:fldChar w:fldCharType="end"/>
      </w:r>
    </w:p>
    <w:p w14:paraId="0D7E1B81" w14:textId="620A5D34" w:rsidR="004D49EF" w:rsidRDefault="004D49EF">
      <w:pPr>
        <w:pStyle w:val="Obsah1"/>
        <w:rPr>
          <w:rFonts w:asciiTheme="minorHAnsi" w:eastAsiaTheme="minorEastAsia" w:hAnsiTheme="minorHAnsi" w:cstheme="minorBidi"/>
          <w:b w:val="0"/>
          <w:color w:val="auto"/>
          <w:kern w:val="2"/>
          <w14:ligatures w14:val="standardContextual"/>
        </w:rPr>
      </w:pPr>
      <w:r>
        <w:t>5</w:t>
      </w:r>
      <w:r>
        <w:rPr>
          <w:rFonts w:asciiTheme="minorHAnsi" w:eastAsiaTheme="minorEastAsia" w:hAnsiTheme="minorHAnsi" w:cstheme="minorBidi"/>
          <w:b w:val="0"/>
          <w:color w:val="auto"/>
          <w:kern w:val="2"/>
          <w14:ligatures w14:val="standardContextual"/>
        </w:rPr>
        <w:tab/>
      </w:r>
      <w:r>
        <w:t>Požadavky na domácí léčebné alternativy</w:t>
      </w:r>
      <w:r>
        <w:tab/>
      </w:r>
      <w:r>
        <w:fldChar w:fldCharType="begin"/>
      </w:r>
      <w:r>
        <w:instrText xml:space="preserve"> PAGEREF _Toc164158255 \h </w:instrText>
      </w:r>
      <w:r>
        <w:fldChar w:fldCharType="separate"/>
      </w:r>
      <w:r w:rsidR="001221CF">
        <w:t>49</w:t>
      </w:r>
      <w:r>
        <w:fldChar w:fldCharType="end"/>
      </w:r>
    </w:p>
    <w:p w14:paraId="39F1D2C5" w14:textId="06D204D7" w:rsidR="004D49EF" w:rsidRDefault="004D49EF">
      <w:pPr>
        <w:pStyle w:val="Obsah2"/>
        <w:rPr>
          <w:rFonts w:asciiTheme="minorHAnsi" w:eastAsiaTheme="minorEastAsia" w:hAnsiTheme="minorHAnsi" w:cstheme="minorBidi"/>
          <w:iCs w:val="0"/>
          <w:kern w:val="2"/>
          <w14:ligatures w14:val="standardContextual"/>
        </w:rPr>
      </w:pPr>
      <w:r>
        <w:t>5.1</w:t>
      </w:r>
      <w:r>
        <w:rPr>
          <w:rFonts w:asciiTheme="minorHAnsi" w:eastAsiaTheme="minorEastAsia" w:hAnsiTheme="minorHAnsi" w:cstheme="minorBidi"/>
          <w:iCs w:val="0"/>
          <w:kern w:val="2"/>
          <w14:ligatures w14:val="standardContextual"/>
        </w:rPr>
        <w:tab/>
      </w:r>
      <w:r>
        <w:t>Efektivita domácího cvičení</w:t>
      </w:r>
      <w:r>
        <w:tab/>
      </w:r>
      <w:r>
        <w:fldChar w:fldCharType="begin"/>
      </w:r>
      <w:r>
        <w:instrText xml:space="preserve"> PAGEREF _Toc164158256 \h </w:instrText>
      </w:r>
      <w:r>
        <w:fldChar w:fldCharType="separate"/>
      </w:r>
      <w:r w:rsidR="001221CF">
        <w:t>49</w:t>
      </w:r>
      <w:r>
        <w:fldChar w:fldCharType="end"/>
      </w:r>
    </w:p>
    <w:p w14:paraId="0D2F9E2B" w14:textId="0A68FAB5" w:rsidR="004D49EF" w:rsidRDefault="004D49EF">
      <w:pPr>
        <w:pStyle w:val="Obsah2"/>
        <w:rPr>
          <w:rFonts w:asciiTheme="minorHAnsi" w:eastAsiaTheme="minorEastAsia" w:hAnsiTheme="minorHAnsi" w:cstheme="minorBidi"/>
          <w:iCs w:val="0"/>
          <w:kern w:val="2"/>
          <w14:ligatures w14:val="standardContextual"/>
        </w:rPr>
      </w:pPr>
      <w:r>
        <w:t>5.2</w:t>
      </w:r>
      <w:r>
        <w:rPr>
          <w:rFonts w:asciiTheme="minorHAnsi" w:eastAsiaTheme="minorEastAsia" w:hAnsiTheme="minorHAnsi" w:cstheme="minorBidi"/>
          <w:iCs w:val="0"/>
          <w:kern w:val="2"/>
          <w14:ligatures w14:val="standardContextual"/>
        </w:rPr>
        <w:tab/>
      </w:r>
      <w:r>
        <w:t>Bezpečnost domácího cvičení</w:t>
      </w:r>
      <w:r>
        <w:tab/>
      </w:r>
      <w:r>
        <w:fldChar w:fldCharType="begin"/>
      </w:r>
      <w:r>
        <w:instrText xml:space="preserve"> PAGEREF _Toc164158257 \h </w:instrText>
      </w:r>
      <w:r>
        <w:fldChar w:fldCharType="separate"/>
      </w:r>
      <w:r w:rsidR="001221CF">
        <w:t>54</w:t>
      </w:r>
      <w:r>
        <w:fldChar w:fldCharType="end"/>
      </w:r>
    </w:p>
    <w:p w14:paraId="76D39FD9" w14:textId="1678A79D" w:rsidR="004D49EF" w:rsidRDefault="004D49EF">
      <w:pPr>
        <w:pStyle w:val="Obsah2"/>
        <w:rPr>
          <w:rFonts w:asciiTheme="minorHAnsi" w:eastAsiaTheme="minorEastAsia" w:hAnsiTheme="minorHAnsi" w:cstheme="minorBidi"/>
          <w:iCs w:val="0"/>
          <w:kern w:val="2"/>
          <w14:ligatures w14:val="standardContextual"/>
        </w:rPr>
      </w:pPr>
      <w:r>
        <w:t>5.3</w:t>
      </w:r>
      <w:r>
        <w:rPr>
          <w:rFonts w:asciiTheme="minorHAnsi" w:eastAsiaTheme="minorEastAsia" w:hAnsiTheme="minorHAnsi" w:cstheme="minorBidi"/>
          <w:iCs w:val="0"/>
          <w:kern w:val="2"/>
          <w14:ligatures w14:val="standardContextual"/>
        </w:rPr>
        <w:tab/>
      </w:r>
      <w:r>
        <w:t>Význam domácího cvičení</w:t>
      </w:r>
      <w:r>
        <w:tab/>
      </w:r>
      <w:r>
        <w:fldChar w:fldCharType="begin"/>
      </w:r>
      <w:r>
        <w:instrText xml:space="preserve"> PAGEREF _Toc164158258 \h </w:instrText>
      </w:r>
      <w:r>
        <w:fldChar w:fldCharType="separate"/>
      </w:r>
      <w:r w:rsidR="001221CF">
        <w:t>54</w:t>
      </w:r>
      <w:r>
        <w:fldChar w:fldCharType="end"/>
      </w:r>
    </w:p>
    <w:p w14:paraId="2FA84BEF" w14:textId="2C893A9F" w:rsidR="004D49EF" w:rsidRDefault="004D49EF">
      <w:pPr>
        <w:pStyle w:val="Obsah1"/>
        <w:rPr>
          <w:rFonts w:asciiTheme="minorHAnsi" w:eastAsiaTheme="minorEastAsia" w:hAnsiTheme="minorHAnsi" w:cstheme="minorBidi"/>
          <w:b w:val="0"/>
          <w:color w:val="auto"/>
          <w:kern w:val="2"/>
          <w14:ligatures w14:val="standardContextual"/>
        </w:rPr>
      </w:pPr>
      <w:r>
        <w:t>6</w:t>
      </w:r>
      <w:r>
        <w:rPr>
          <w:rFonts w:asciiTheme="minorHAnsi" w:eastAsiaTheme="minorEastAsia" w:hAnsiTheme="minorHAnsi" w:cstheme="minorBidi"/>
          <w:b w:val="0"/>
          <w:color w:val="auto"/>
          <w:kern w:val="2"/>
          <w14:ligatures w14:val="standardContextual"/>
        </w:rPr>
        <w:tab/>
      </w:r>
      <w:r>
        <w:t>Závěr</w:t>
      </w:r>
      <w:r>
        <w:tab/>
      </w:r>
      <w:r>
        <w:fldChar w:fldCharType="begin"/>
      </w:r>
      <w:r>
        <w:instrText xml:space="preserve"> PAGEREF _Toc164158259 \h </w:instrText>
      </w:r>
      <w:r>
        <w:fldChar w:fldCharType="separate"/>
      </w:r>
      <w:r w:rsidR="001221CF">
        <w:t>56</w:t>
      </w:r>
      <w:r>
        <w:fldChar w:fldCharType="end"/>
      </w:r>
    </w:p>
    <w:p w14:paraId="6675CC4A" w14:textId="733FF072" w:rsidR="004D49EF" w:rsidRDefault="004D49EF">
      <w:pPr>
        <w:pStyle w:val="Obsah1"/>
        <w:rPr>
          <w:rFonts w:asciiTheme="minorHAnsi" w:eastAsiaTheme="minorEastAsia" w:hAnsiTheme="minorHAnsi" w:cstheme="minorBidi"/>
          <w:b w:val="0"/>
          <w:color w:val="auto"/>
          <w:kern w:val="2"/>
          <w14:ligatures w14:val="standardContextual"/>
        </w:rPr>
      </w:pPr>
      <w:r>
        <w:t>Použité zdroje</w:t>
      </w:r>
      <w:r>
        <w:tab/>
      </w:r>
      <w:r>
        <w:fldChar w:fldCharType="begin"/>
      </w:r>
      <w:r>
        <w:instrText xml:space="preserve"> PAGEREF _Toc164158260 \h </w:instrText>
      </w:r>
      <w:r>
        <w:fldChar w:fldCharType="separate"/>
      </w:r>
      <w:r w:rsidR="001221CF">
        <w:t>57</w:t>
      </w:r>
      <w:r>
        <w:fldChar w:fldCharType="end"/>
      </w:r>
    </w:p>
    <w:p w14:paraId="502B2320" w14:textId="2E00CB3B" w:rsidR="004D49EF" w:rsidRDefault="004D49EF">
      <w:pPr>
        <w:pStyle w:val="Obsah1"/>
        <w:tabs>
          <w:tab w:val="left" w:pos="1440"/>
        </w:tabs>
        <w:rPr>
          <w:rFonts w:asciiTheme="minorHAnsi" w:eastAsiaTheme="minorEastAsia" w:hAnsiTheme="minorHAnsi" w:cstheme="minorBidi"/>
          <w:b w:val="0"/>
          <w:color w:val="auto"/>
          <w:kern w:val="2"/>
          <w14:ligatures w14:val="standardContextual"/>
        </w:rPr>
      </w:pPr>
      <w:r>
        <w:lastRenderedPageBreak/>
        <w:t>Příloha A</w:t>
      </w:r>
      <w:r>
        <w:rPr>
          <w:rFonts w:asciiTheme="minorHAnsi" w:eastAsiaTheme="minorEastAsia" w:hAnsiTheme="minorHAnsi" w:cstheme="minorBidi"/>
          <w:b w:val="0"/>
          <w:color w:val="auto"/>
          <w:kern w:val="2"/>
          <w14:ligatures w14:val="standardContextual"/>
        </w:rPr>
        <w:tab/>
      </w:r>
      <w:r>
        <w:t>Příklady aktivit pro domácí cvičení</w:t>
      </w:r>
      <w:r>
        <w:tab/>
      </w:r>
      <w:r>
        <w:fldChar w:fldCharType="begin"/>
      </w:r>
      <w:r>
        <w:instrText xml:space="preserve"> PAGEREF _Toc164158261 \h </w:instrText>
      </w:r>
      <w:r>
        <w:fldChar w:fldCharType="separate"/>
      </w:r>
      <w:r w:rsidR="001221CF">
        <w:t>61</w:t>
      </w:r>
      <w:r>
        <w:fldChar w:fldCharType="end"/>
      </w:r>
    </w:p>
    <w:p w14:paraId="21EF6036" w14:textId="54413927" w:rsidR="004D49EF" w:rsidRDefault="004D49EF">
      <w:pPr>
        <w:pStyle w:val="Obsah1"/>
        <w:rPr>
          <w:rFonts w:asciiTheme="minorHAnsi" w:eastAsiaTheme="minorEastAsia" w:hAnsiTheme="minorHAnsi" w:cstheme="minorBidi"/>
          <w:b w:val="0"/>
          <w:color w:val="auto"/>
          <w:kern w:val="2"/>
          <w14:ligatures w14:val="standardContextual"/>
        </w:rPr>
      </w:pPr>
      <w:r>
        <w:t>Rejstřík</w:t>
      </w:r>
      <w:r>
        <w:tab/>
      </w:r>
      <w:r>
        <w:fldChar w:fldCharType="begin"/>
      </w:r>
      <w:r>
        <w:instrText xml:space="preserve"> PAGEREF _Toc164158262 \h </w:instrText>
      </w:r>
      <w:r>
        <w:fldChar w:fldCharType="separate"/>
      </w:r>
      <w:r w:rsidR="001221CF">
        <w:t>65</w:t>
      </w:r>
      <w:r>
        <w:fldChar w:fldCharType="end"/>
      </w:r>
    </w:p>
    <w:p w14:paraId="6A355700" w14:textId="774ACC6F" w:rsidR="00F5609F" w:rsidRPr="00746487" w:rsidRDefault="00825A03" w:rsidP="00A2558D">
      <w:pPr>
        <w:pStyle w:val="Dalodstavce"/>
      </w:pPr>
      <w:r w:rsidRPr="00746487">
        <w:fldChar w:fldCharType="end"/>
      </w:r>
    </w:p>
    <w:p w14:paraId="1B57968F" w14:textId="77777777" w:rsidR="00A639A6" w:rsidRPr="00746487" w:rsidRDefault="00A639A6" w:rsidP="00A2558D">
      <w:pPr>
        <w:pStyle w:val="Dalodstavce"/>
        <w:sectPr w:rsidR="00A639A6" w:rsidRPr="00746487" w:rsidSect="004210CA">
          <w:headerReference w:type="even" r:id="rId23"/>
          <w:headerReference w:type="default" r:id="rId24"/>
          <w:footerReference w:type="default" r:id="rId25"/>
          <w:type w:val="oddPage"/>
          <w:pgSz w:w="11906" w:h="16838" w:code="9"/>
          <w:pgMar w:top="1980" w:right="1140" w:bottom="2380" w:left="1140" w:header="1140" w:footer="1420" w:gutter="860"/>
          <w:cols w:space="708"/>
          <w:docGrid w:linePitch="360"/>
        </w:sectPr>
      </w:pPr>
    </w:p>
    <w:p w14:paraId="0A37B396" w14:textId="77777777" w:rsidR="008B1BE6" w:rsidRPr="00746487" w:rsidRDefault="008B1BE6" w:rsidP="008B1BE6">
      <w:pPr>
        <w:pStyle w:val="Nadpis10"/>
      </w:pPr>
      <w:bookmarkStart w:id="5" w:name="_Toc164158235"/>
      <w:r w:rsidRPr="00746487">
        <w:lastRenderedPageBreak/>
        <w:t>Seznam obrázků</w:t>
      </w:r>
      <w:bookmarkEnd w:id="5"/>
    </w:p>
    <w:p w14:paraId="33CE0C61" w14:textId="0CD3864C" w:rsidR="004D49EF" w:rsidRDefault="004668F5">
      <w:pPr>
        <w:pStyle w:val="Seznamobrzk"/>
        <w:tabs>
          <w:tab w:val="right" w:leader="dot" w:pos="8756"/>
        </w:tabs>
        <w:rPr>
          <w:rFonts w:asciiTheme="minorHAnsi" w:eastAsiaTheme="minorEastAsia" w:hAnsiTheme="minorHAnsi" w:cstheme="minorBidi"/>
          <w:noProof/>
          <w:kern w:val="2"/>
          <w14:ligatures w14:val="standardContextual"/>
        </w:rPr>
      </w:pPr>
      <w:r w:rsidRPr="00746487">
        <w:rPr>
          <w:noProof/>
        </w:rPr>
        <w:fldChar w:fldCharType="begin"/>
      </w:r>
      <w:r w:rsidRPr="00746487">
        <w:rPr>
          <w:noProof/>
        </w:rPr>
        <w:instrText xml:space="preserve"> TOC \h \z \c "Obr." </w:instrText>
      </w:r>
      <w:r w:rsidRPr="00746487">
        <w:rPr>
          <w:noProof/>
        </w:rPr>
        <w:fldChar w:fldCharType="separate"/>
      </w:r>
      <w:hyperlink w:anchor="_Toc164158263" w:history="1">
        <w:r w:rsidR="004D49EF" w:rsidRPr="00864844">
          <w:rPr>
            <w:rStyle w:val="Hypertextovodkaz"/>
            <w:noProof/>
          </w:rPr>
          <w:t xml:space="preserve">Obr. 1: Rozdělení metod pleoptické terapie dle </w:t>
        </w:r>
        <w:r w:rsidR="004D49EF" w:rsidRPr="00864844">
          <w:rPr>
            <w:rStyle w:val="Hypertextovodkaz"/>
            <w:noProof/>
            <w:vertAlign w:val="superscript"/>
          </w:rPr>
          <w:t>15</w:t>
        </w:r>
        <w:r w:rsidR="004D49EF">
          <w:rPr>
            <w:noProof/>
            <w:webHidden/>
          </w:rPr>
          <w:tab/>
        </w:r>
        <w:r w:rsidR="004D49EF">
          <w:rPr>
            <w:noProof/>
            <w:webHidden/>
          </w:rPr>
          <w:fldChar w:fldCharType="begin"/>
        </w:r>
        <w:r w:rsidR="004D49EF">
          <w:rPr>
            <w:noProof/>
            <w:webHidden/>
          </w:rPr>
          <w:instrText xml:space="preserve"> PAGEREF _Toc164158263 \h </w:instrText>
        </w:r>
        <w:r w:rsidR="004D49EF">
          <w:rPr>
            <w:noProof/>
            <w:webHidden/>
          </w:rPr>
        </w:r>
        <w:r w:rsidR="004D49EF">
          <w:rPr>
            <w:noProof/>
            <w:webHidden/>
          </w:rPr>
          <w:fldChar w:fldCharType="separate"/>
        </w:r>
        <w:r w:rsidR="001221CF">
          <w:rPr>
            <w:noProof/>
            <w:webHidden/>
          </w:rPr>
          <w:t>21</w:t>
        </w:r>
        <w:r w:rsidR="004D49EF">
          <w:rPr>
            <w:noProof/>
            <w:webHidden/>
          </w:rPr>
          <w:fldChar w:fldCharType="end"/>
        </w:r>
      </w:hyperlink>
    </w:p>
    <w:p w14:paraId="02BDABD3" w14:textId="3E985382"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64" w:history="1">
        <w:r w:rsidR="004D49EF" w:rsidRPr="00864844">
          <w:rPr>
            <w:rStyle w:val="Hypertextovodkaz"/>
            <w:noProof/>
          </w:rPr>
          <w:t>Obr. 2: Náplasťové okluzory (archiv autora)</w:t>
        </w:r>
        <w:r w:rsidR="004D49EF">
          <w:rPr>
            <w:noProof/>
            <w:webHidden/>
          </w:rPr>
          <w:tab/>
        </w:r>
        <w:r w:rsidR="004D49EF">
          <w:rPr>
            <w:noProof/>
            <w:webHidden/>
          </w:rPr>
          <w:fldChar w:fldCharType="begin"/>
        </w:r>
        <w:r w:rsidR="004D49EF">
          <w:rPr>
            <w:noProof/>
            <w:webHidden/>
          </w:rPr>
          <w:instrText xml:space="preserve"> PAGEREF _Toc164158264 \h </w:instrText>
        </w:r>
        <w:r w:rsidR="004D49EF">
          <w:rPr>
            <w:noProof/>
            <w:webHidden/>
          </w:rPr>
        </w:r>
        <w:r w:rsidR="004D49EF">
          <w:rPr>
            <w:noProof/>
            <w:webHidden/>
          </w:rPr>
          <w:fldChar w:fldCharType="separate"/>
        </w:r>
        <w:r w:rsidR="001221CF">
          <w:rPr>
            <w:noProof/>
            <w:webHidden/>
          </w:rPr>
          <w:t>22</w:t>
        </w:r>
        <w:r w:rsidR="004D49EF">
          <w:rPr>
            <w:noProof/>
            <w:webHidden/>
          </w:rPr>
          <w:fldChar w:fldCharType="end"/>
        </w:r>
      </w:hyperlink>
    </w:p>
    <w:p w14:paraId="4175752D" w14:textId="47050F9C"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65" w:history="1">
        <w:r w:rsidR="004D49EF" w:rsidRPr="00864844">
          <w:rPr>
            <w:rStyle w:val="Hypertextovodkaz"/>
            <w:noProof/>
          </w:rPr>
          <w:t>Obr. 3: Ilustrace optické a farmakologické penalizace (archiv autora)</w:t>
        </w:r>
        <w:r w:rsidR="004D49EF">
          <w:rPr>
            <w:noProof/>
            <w:webHidden/>
          </w:rPr>
          <w:tab/>
        </w:r>
        <w:r w:rsidR="004D49EF">
          <w:rPr>
            <w:noProof/>
            <w:webHidden/>
          </w:rPr>
          <w:fldChar w:fldCharType="begin"/>
        </w:r>
        <w:r w:rsidR="004D49EF">
          <w:rPr>
            <w:noProof/>
            <w:webHidden/>
          </w:rPr>
          <w:instrText xml:space="preserve"> PAGEREF _Toc164158265 \h </w:instrText>
        </w:r>
        <w:r w:rsidR="004D49EF">
          <w:rPr>
            <w:noProof/>
            <w:webHidden/>
          </w:rPr>
        </w:r>
        <w:r w:rsidR="004D49EF">
          <w:rPr>
            <w:noProof/>
            <w:webHidden/>
          </w:rPr>
          <w:fldChar w:fldCharType="separate"/>
        </w:r>
        <w:r w:rsidR="001221CF">
          <w:rPr>
            <w:noProof/>
            <w:webHidden/>
          </w:rPr>
          <w:t>23</w:t>
        </w:r>
        <w:r w:rsidR="004D49EF">
          <w:rPr>
            <w:noProof/>
            <w:webHidden/>
          </w:rPr>
          <w:fldChar w:fldCharType="end"/>
        </w:r>
      </w:hyperlink>
    </w:p>
    <w:p w14:paraId="521D09AE" w14:textId="0A023478"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66" w:history="1">
        <w:r w:rsidR="004D49EF" w:rsidRPr="00864844">
          <w:rPr>
            <w:rStyle w:val="Hypertextovodkaz"/>
            <w:noProof/>
          </w:rPr>
          <w:t>Obr. 4: Korektor (archiv autora)</w:t>
        </w:r>
        <w:r w:rsidR="004D49EF">
          <w:rPr>
            <w:noProof/>
            <w:webHidden/>
          </w:rPr>
          <w:tab/>
        </w:r>
        <w:r w:rsidR="004D49EF">
          <w:rPr>
            <w:noProof/>
            <w:webHidden/>
          </w:rPr>
          <w:fldChar w:fldCharType="begin"/>
        </w:r>
        <w:r w:rsidR="004D49EF">
          <w:rPr>
            <w:noProof/>
            <w:webHidden/>
          </w:rPr>
          <w:instrText xml:space="preserve"> PAGEREF _Toc164158266 \h </w:instrText>
        </w:r>
        <w:r w:rsidR="004D49EF">
          <w:rPr>
            <w:noProof/>
            <w:webHidden/>
          </w:rPr>
        </w:r>
        <w:r w:rsidR="004D49EF">
          <w:rPr>
            <w:noProof/>
            <w:webHidden/>
          </w:rPr>
          <w:fldChar w:fldCharType="separate"/>
        </w:r>
        <w:r w:rsidR="001221CF">
          <w:rPr>
            <w:noProof/>
            <w:webHidden/>
          </w:rPr>
          <w:t>24</w:t>
        </w:r>
        <w:r w:rsidR="004D49EF">
          <w:rPr>
            <w:noProof/>
            <w:webHidden/>
          </w:rPr>
          <w:fldChar w:fldCharType="end"/>
        </w:r>
      </w:hyperlink>
    </w:p>
    <w:p w14:paraId="3F0929E2" w14:textId="4C959C78"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67" w:history="1">
        <w:r w:rsidR="004D49EF" w:rsidRPr="00864844">
          <w:rPr>
            <w:rStyle w:val="Hypertextovodkaz"/>
            <w:noProof/>
          </w:rPr>
          <w:t>Obr. 5: Synoptofor (archiv autora)</w:t>
        </w:r>
        <w:r w:rsidR="004D49EF">
          <w:rPr>
            <w:noProof/>
            <w:webHidden/>
          </w:rPr>
          <w:tab/>
        </w:r>
        <w:r w:rsidR="004D49EF">
          <w:rPr>
            <w:noProof/>
            <w:webHidden/>
          </w:rPr>
          <w:fldChar w:fldCharType="begin"/>
        </w:r>
        <w:r w:rsidR="004D49EF">
          <w:rPr>
            <w:noProof/>
            <w:webHidden/>
          </w:rPr>
          <w:instrText xml:space="preserve"> PAGEREF _Toc164158267 \h </w:instrText>
        </w:r>
        <w:r w:rsidR="004D49EF">
          <w:rPr>
            <w:noProof/>
            <w:webHidden/>
          </w:rPr>
        </w:r>
        <w:r w:rsidR="004D49EF">
          <w:rPr>
            <w:noProof/>
            <w:webHidden/>
          </w:rPr>
          <w:fldChar w:fldCharType="separate"/>
        </w:r>
        <w:r w:rsidR="001221CF">
          <w:rPr>
            <w:noProof/>
            <w:webHidden/>
          </w:rPr>
          <w:t>26</w:t>
        </w:r>
        <w:r w:rsidR="004D49EF">
          <w:rPr>
            <w:noProof/>
            <w:webHidden/>
          </w:rPr>
          <w:fldChar w:fldCharType="end"/>
        </w:r>
      </w:hyperlink>
    </w:p>
    <w:p w14:paraId="5D989C7D" w14:textId="0116E212"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68" w:history="1">
        <w:r w:rsidR="004D49EF" w:rsidRPr="00864844">
          <w:rPr>
            <w:rStyle w:val="Hypertextovodkaz"/>
            <w:noProof/>
          </w:rPr>
          <w:t>Obr. 6: Poutače (archiv autora)</w:t>
        </w:r>
        <w:r w:rsidR="004D49EF">
          <w:rPr>
            <w:noProof/>
            <w:webHidden/>
          </w:rPr>
          <w:tab/>
        </w:r>
        <w:r w:rsidR="004D49EF">
          <w:rPr>
            <w:noProof/>
            <w:webHidden/>
          </w:rPr>
          <w:fldChar w:fldCharType="begin"/>
        </w:r>
        <w:r w:rsidR="004D49EF">
          <w:rPr>
            <w:noProof/>
            <w:webHidden/>
          </w:rPr>
          <w:instrText xml:space="preserve"> PAGEREF _Toc164158268 \h </w:instrText>
        </w:r>
        <w:r w:rsidR="004D49EF">
          <w:rPr>
            <w:noProof/>
            <w:webHidden/>
          </w:rPr>
        </w:r>
        <w:r w:rsidR="004D49EF">
          <w:rPr>
            <w:noProof/>
            <w:webHidden/>
          </w:rPr>
          <w:fldChar w:fldCharType="separate"/>
        </w:r>
        <w:r w:rsidR="001221CF">
          <w:rPr>
            <w:noProof/>
            <w:webHidden/>
          </w:rPr>
          <w:t>27</w:t>
        </w:r>
        <w:r w:rsidR="004D49EF">
          <w:rPr>
            <w:noProof/>
            <w:webHidden/>
          </w:rPr>
          <w:fldChar w:fldCharType="end"/>
        </w:r>
      </w:hyperlink>
    </w:p>
    <w:p w14:paraId="42B85C00" w14:textId="17922002"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69" w:history="1">
        <w:r w:rsidR="004D49EF" w:rsidRPr="00864844">
          <w:rPr>
            <w:rStyle w:val="Hypertextovodkaz"/>
            <w:noProof/>
          </w:rPr>
          <w:t>Obr. 7: Ilustrace cvičení Díra v dlani (archiv autora)</w:t>
        </w:r>
        <w:r w:rsidR="004D49EF">
          <w:rPr>
            <w:noProof/>
            <w:webHidden/>
          </w:rPr>
          <w:tab/>
        </w:r>
        <w:r w:rsidR="004D49EF">
          <w:rPr>
            <w:noProof/>
            <w:webHidden/>
          </w:rPr>
          <w:fldChar w:fldCharType="begin"/>
        </w:r>
        <w:r w:rsidR="004D49EF">
          <w:rPr>
            <w:noProof/>
            <w:webHidden/>
          </w:rPr>
          <w:instrText xml:space="preserve"> PAGEREF _Toc164158269 \h </w:instrText>
        </w:r>
        <w:r w:rsidR="004D49EF">
          <w:rPr>
            <w:noProof/>
            <w:webHidden/>
          </w:rPr>
        </w:r>
        <w:r w:rsidR="004D49EF">
          <w:rPr>
            <w:noProof/>
            <w:webHidden/>
          </w:rPr>
          <w:fldChar w:fldCharType="separate"/>
        </w:r>
        <w:r w:rsidR="001221CF">
          <w:rPr>
            <w:noProof/>
            <w:webHidden/>
          </w:rPr>
          <w:t>28</w:t>
        </w:r>
        <w:r w:rsidR="004D49EF">
          <w:rPr>
            <w:noProof/>
            <w:webHidden/>
          </w:rPr>
          <w:fldChar w:fldCharType="end"/>
        </w:r>
      </w:hyperlink>
    </w:p>
    <w:p w14:paraId="35AE37C1" w14:textId="20709955"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70" w:history="1">
        <w:r w:rsidR="004D49EF" w:rsidRPr="00864844">
          <w:rPr>
            <w:rStyle w:val="Hypertextovodkaz"/>
            <w:noProof/>
          </w:rPr>
          <w:t>Obr. 8: Brockova šňůra (archiv autora)</w:t>
        </w:r>
        <w:r w:rsidR="004D49EF">
          <w:rPr>
            <w:noProof/>
            <w:webHidden/>
          </w:rPr>
          <w:tab/>
        </w:r>
        <w:r w:rsidR="004D49EF">
          <w:rPr>
            <w:noProof/>
            <w:webHidden/>
          </w:rPr>
          <w:fldChar w:fldCharType="begin"/>
        </w:r>
        <w:r w:rsidR="004D49EF">
          <w:rPr>
            <w:noProof/>
            <w:webHidden/>
          </w:rPr>
          <w:instrText xml:space="preserve"> PAGEREF _Toc164158270 \h </w:instrText>
        </w:r>
        <w:r w:rsidR="004D49EF">
          <w:rPr>
            <w:noProof/>
            <w:webHidden/>
          </w:rPr>
        </w:r>
        <w:r w:rsidR="004D49EF">
          <w:rPr>
            <w:noProof/>
            <w:webHidden/>
          </w:rPr>
          <w:fldChar w:fldCharType="separate"/>
        </w:r>
        <w:r w:rsidR="001221CF">
          <w:rPr>
            <w:noProof/>
            <w:webHidden/>
          </w:rPr>
          <w:t>29</w:t>
        </w:r>
        <w:r w:rsidR="004D49EF">
          <w:rPr>
            <w:noProof/>
            <w:webHidden/>
          </w:rPr>
          <w:fldChar w:fldCharType="end"/>
        </w:r>
      </w:hyperlink>
    </w:p>
    <w:p w14:paraId="779DB316" w14:textId="7C12D1AE"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71" w:history="1">
        <w:r w:rsidR="004D49EF" w:rsidRPr="00864844">
          <w:rPr>
            <w:rStyle w:val="Hypertextovodkaz"/>
            <w:noProof/>
          </w:rPr>
          <w:t>Obr. 9: 3-Dot Card</w:t>
        </w:r>
        <w:r w:rsidR="004D49EF" w:rsidRPr="00864844">
          <w:rPr>
            <w:rStyle w:val="Hypertextovodkaz"/>
            <w:noProof/>
            <w:vertAlign w:val="superscript"/>
          </w:rPr>
          <w:t>24</w:t>
        </w:r>
        <w:r w:rsidR="004D49EF">
          <w:rPr>
            <w:noProof/>
            <w:webHidden/>
          </w:rPr>
          <w:tab/>
        </w:r>
        <w:r w:rsidR="004D49EF">
          <w:rPr>
            <w:noProof/>
            <w:webHidden/>
          </w:rPr>
          <w:fldChar w:fldCharType="begin"/>
        </w:r>
        <w:r w:rsidR="004D49EF">
          <w:rPr>
            <w:noProof/>
            <w:webHidden/>
          </w:rPr>
          <w:instrText xml:space="preserve"> PAGEREF _Toc164158271 \h </w:instrText>
        </w:r>
        <w:r w:rsidR="004D49EF">
          <w:rPr>
            <w:noProof/>
            <w:webHidden/>
          </w:rPr>
        </w:r>
        <w:r w:rsidR="004D49EF">
          <w:rPr>
            <w:noProof/>
            <w:webHidden/>
          </w:rPr>
          <w:fldChar w:fldCharType="separate"/>
        </w:r>
        <w:r w:rsidR="001221CF">
          <w:rPr>
            <w:noProof/>
            <w:webHidden/>
          </w:rPr>
          <w:t>30</w:t>
        </w:r>
        <w:r w:rsidR="004D49EF">
          <w:rPr>
            <w:noProof/>
            <w:webHidden/>
          </w:rPr>
          <w:fldChar w:fldCharType="end"/>
        </w:r>
      </w:hyperlink>
    </w:p>
    <w:p w14:paraId="77EC5A3C" w14:textId="0524FDCF"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72" w:history="1">
        <w:r w:rsidR="004D49EF" w:rsidRPr="00864844">
          <w:rPr>
            <w:rStyle w:val="Hypertextovodkaz"/>
            <w:noProof/>
          </w:rPr>
          <w:t>Obr. 10: Proces motivace</w:t>
        </w:r>
        <w:r w:rsidR="004D49EF" w:rsidRPr="00864844">
          <w:rPr>
            <w:rStyle w:val="Hypertextovodkaz"/>
            <w:noProof/>
            <w:vertAlign w:val="superscript"/>
          </w:rPr>
          <w:t>32</w:t>
        </w:r>
        <w:r w:rsidR="004D49EF">
          <w:rPr>
            <w:noProof/>
            <w:webHidden/>
          </w:rPr>
          <w:tab/>
        </w:r>
        <w:r w:rsidR="004D49EF">
          <w:rPr>
            <w:noProof/>
            <w:webHidden/>
          </w:rPr>
          <w:fldChar w:fldCharType="begin"/>
        </w:r>
        <w:r w:rsidR="004D49EF">
          <w:rPr>
            <w:noProof/>
            <w:webHidden/>
          </w:rPr>
          <w:instrText xml:space="preserve"> PAGEREF _Toc164158272 \h </w:instrText>
        </w:r>
        <w:r w:rsidR="004D49EF">
          <w:rPr>
            <w:noProof/>
            <w:webHidden/>
          </w:rPr>
        </w:r>
        <w:r w:rsidR="004D49EF">
          <w:rPr>
            <w:noProof/>
            <w:webHidden/>
          </w:rPr>
          <w:fldChar w:fldCharType="separate"/>
        </w:r>
        <w:r w:rsidR="001221CF">
          <w:rPr>
            <w:noProof/>
            <w:webHidden/>
          </w:rPr>
          <w:t>35</w:t>
        </w:r>
        <w:r w:rsidR="004D49EF">
          <w:rPr>
            <w:noProof/>
            <w:webHidden/>
          </w:rPr>
          <w:fldChar w:fldCharType="end"/>
        </w:r>
      </w:hyperlink>
    </w:p>
    <w:p w14:paraId="414EAAC1" w14:textId="1582209F" w:rsidR="004D49EF" w:rsidRDefault="00000000">
      <w:pPr>
        <w:pStyle w:val="Seznamobrzk"/>
        <w:tabs>
          <w:tab w:val="right" w:leader="dot" w:pos="8756"/>
        </w:tabs>
        <w:rPr>
          <w:rFonts w:asciiTheme="minorHAnsi" w:eastAsiaTheme="minorEastAsia" w:hAnsiTheme="minorHAnsi" w:cstheme="minorBidi"/>
          <w:noProof/>
          <w:kern w:val="2"/>
          <w14:ligatures w14:val="standardContextual"/>
        </w:rPr>
      </w:pPr>
      <w:hyperlink w:anchor="_Toc164158273" w:history="1">
        <w:r w:rsidR="004D49EF" w:rsidRPr="00864844">
          <w:rPr>
            <w:rStyle w:val="Hypertextovodkaz"/>
            <w:noProof/>
          </w:rPr>
          <w:t>Obr. 11: Maslowova pyramida potřeb</w:t>
        </w:r>
        <w:r w:rsidR="004D49EF">
          <w:rPr>
            <w:noProof/>
            <w:webHidden/>
          </w:rPr>
          <w:tab/>
        </w:r>
        <w:r w:rsidR="004D49EF">
          <w:rPr>
            <w:noProof/>
            <w:webHidden/>
          </w:rPr>
          <w:fldChar w:fldCharType="begin"/>
        </w:r>
        <w:r w:rsidR="004D49EF">
          <w:rPr>
            <w:noProof/>
            <w:webHidden/>
          </w:rPr>
          <w:instrText xml:space="preserve"> PAGEREF _Toc164158273 \h </w:instrText>
        </w:r>
        <w:r w:rsidR="004D49EF">
          <w:rPr>
            <w:noProof/>
            <w:webHidden/>
          </w:rPr>
        </w:r>
        <w:r w:rsidR="004D49EF">
          <w:rPr>
            <w:noProof/>
            <w:webHidden/>
          </w:rPr>
          <w:fldChar w:fldCharType="separate"/>
        </w:r>
        <w:r w:rsidR="001221CF">
          <w:rPr>
            <w:noProof/>
            <w:webHidden/>
          </w:rPr>
          <w:t>35</w:t>
        </w:r>
        <w:r w:rsidR="004D49EF">
          <w:rPr>
            <w:noProof/>
            <w:webHidden/>
          </w:rPr>
          <w:fldChar w:fldCharType="end"/>
        </w:r>
      </w:hyperlink>
    </w:p>
    <w:p w14:paraId="15F1277C" w14:textId="01F98ACE" w:rsidR="007A6350" w:rsidRDefault="004668F5" w:rsidP="00785FE4">
      <w:pPr>
        <w:pStyle w:val="Odstavec1"/>
        <w:rPr>
          <w:noProof/>
        </w:rPr>
      </w:pPr>
      <w:r w:rsidRPr="00746487">
        <w:rPr>
          <w:noProof/>
        </w:rPr>
        <w:fldChar w:fldCharType="end"/>
      </w:r>
    </w:p>
    <w:p w14:paraId="419FBD45" w14:textId="77777777" w:rsidR="00850600" w:rsidRPr="00850600" w:rsidRDefault="00850600" w:rsidP="00850600"/>
    <w:p w14:paraId="5C34A501" w14:textId="77777777" w:rsidR="00850600" w:rsidRPr="00850600" w:rsidRDefault="00850600" w:rsidP="00850600"/>
    <w:p w14:paraId="3B392676" w14:textId="77777777" w:rsidR="00850600" w:rsidRPr="00850600" w:rsidRDefault="00850600" w:rsidP="00850600"/>
    <w:p w14:paraId="04F8167C" w14:textId="77777777" w:rsidR="00850600" w:rsidRPr="00850600" w:rsidRDefault="00850600" w:rsidP="00850600"/>
    <w:p w14:paraId="15ADB7E7" w14:textId="77777777" w:rsidR="00850600" w:rsidRPr="00850600" w:rsidRDefault="00850600" w:rsidP="00850600"/>
    <w:p w14:paraId="51DD38D3" w14:textId="77777777" w:rsidR="00850600" w:rsidRPr="00850600" w:rsidRDefault="00850600" w:rsidP="00850600"/>
    <w:p w14:paraId="77A42679" w14:textId="77777777" w:rsidR="00850600" w:rsidRPr="00850600" w:rsidRDefault="00850600" w:rsidP="00850600"/>
    <w:p w14:paraId="0DF0EB8F" w14:textId="77777777" w:rsidR="00850600" w:rsidRPr="00850600" w:rsidRDefault="00850600" w:rsidP="00850600"/>
    <w:p w14:paraId="2D865675" w14:textId="77777777" w:rsidR="00850600" w:rsidRPr="00850600" w:rsidRDefault="00850600" w:rsidP="00850600"/>
    <w:p w14:paraId="0DC9A018" w14:textId="77777777" w:rsidR="00850600" w:rsidRPr="00850600" w:rsidRDefault="00850600" w:rsidP="00850600"/>
    <w:p w14:paraId="67FBDFC0" w14:textId="77777777" w:rsidR="00850600" w:rsidRPr="00850600" w:rsidRDefault="00850600" w:rsidP="00850600"/>
    <w:p w14:paraId="234F295A" w14:textId="77777777" w:rsidR="00850600" w:rsidRPr="00850600" w:rsidRDefault="00850600" w:rsidP="00850600"/>
    <w:p w14:paraId="1C8F97B4" w14:textId="77777777" w:rsidR="00850600" w:rsidRPr="00850600" w:rsidRDefault="00850600" w:rsidP="00850600"/>
    <w:p w14:paraId="78297559" w14:textId="77777777" w:rsidR="00850600" w:rsidRPr="00850600" w:rsidRDefault="00850600" w:rsidP="00850600"/>
    <w:p w14:paraId="1850D7F4" w14:textId="77777777" w:rsidR="00850600" w:rsidRPr="00850600" w:rsidRDefault="00850600" w:rsidP="00850600"/>
    <w:p w14:paraId="7EBB0B9B" w14:textId="77777777" w:rsidR="00850600" w:rsidRPr="00850600" w:rsidRDefault="00850600" w:rsidP="00850600"/>
    <w:p w14:paraId="23B535CA" w14:textId="77777777" w:rsidR="00850600" w:rsidRPr="00850600" w:rsidRDefault="00850600" w:rsidP="00850600"/>
    <w:p w14:paraId="38F887F6" w14:textId="77777777" w:rsidR="00850600" w:rsidRDefault="00850600" w:rsidP="00850600">
      <w:pPr>
        <w:rPr>
          <w:noProof/>
        </w:rPr>
      </w:pPr>
    </w:p>
    <w:p w14:paraId="718CD31A" w14:textId="77777777" w:rsidR="00850600" w:rsidRDefault="00850600" w:rsidP="00850600">
      <w:pPr>
        <w:rPr>
          <w:noProof/>
        </w:rPr>
      </w:pPr>
    </w:p>
    <w:p w14:paraId="368CC7EC" w14:textId="24F96881" w:rsidR="00850600" w:rsidRPr="00850600" w:rsidRDefault="00850600" w:rsidP="00850600">
      <w:pPr>
        <w:tabs>
          <w:tab w:val="left" w:pos="5550"/>
        </w:tabs>
      </w:pPr>
      <w:r>
        <w:tab/>
      </w:r>
    </w:p>
    <w:p w14:paraId="5F84770B" w14:textId="77777777" w:rsidR="008B1BE6" w:rsidRPr="00746487" w:rsidRDefault="008B1BE6" w:rsidP="008B1BE6">
      <w:pPr>
        <w:pStyle w:val="Nadpis10"/>
      </w:pPr>
      <w:bookmarkStart w:id="6" w:name="_Toc164158236"/>
      <w:r w:rsidRPr="00746487">
        <w:lastRenderedPageBreak/>
        <w:t>Seznam tabulek</w:t>
      </w:r>
      <w:bookmarkEnd w:id="6"/>
    </w:p>
    <w:p w14:paraId="7840EAB3" w14:textId="3BEA75E5" w:rsidR="004D49EF" w:rsidRDefault="004668F5">
      <w:pPr>
        <w:pStyle w:val="Seznamobrzk"/>
        <w:tabs>
          <w:tab w:val="right" w:leader="dot" w:pos="8756"/>
        </w:tabs>
        <w:rPr>
          <w:rFonts w:asciiTheme="minorHAnsi" w:eastAsiaTheme="minorEastAsia" w:hAnsiTheme="minorHAnsi" w:cstheme="minorBidi"/>
          <w:noProof/>
          <w:kern w:val="2"/>
          <w14:ligatures w14:val="standardContextual"/>
        </w:rPr>
      </w:pPr>
      <w:r w:rsidRPr="00746487">
        <w:rPr>
          <w:b/>
          <w:bCs/>
          <w:noProof/>
        </w:rPr>
        <w:fldChar w:fldCharType="begin"/>
      </w:r>
      <w:r w:rsidRPr="00746487">
        <w:rPr>
          <w:b/>
          <w:bCs/>
          <w:noProof/>
        </w:rPr>
        <w:instrText xml:space="preserve"> TOC \h \z \c "Tab." </w:instrText>
      </w:r>
      <w:r w:rsidRPr="00746487">
        <w:rPr>
          <w:b/>
          <w:bCs/>
          <w:noProof/>
        </w:rPr>
        <w:fldChar w:fldCharType="separate"/>
      </w:r>
      <w:hyperlink w:anchor="_Toc164158274" w:history="1">
        <w:r w:rsidR="004D49EF" w:rsidRPr="00FE0987">
          <w:rPr>
            <w:rStyle w:val="Hypertextovodkaz"/>
            <w:noProof/>
          </w:rPr>
          <w:t xml:space="preserve">Tab. 1: Celoživotní učení dle </w:t>
        </w:r>
        <w:r w:rsidR="004D49EF" w:rsidRPr="00FE0987">
          <w:rPr>
            <w:rStyle w:val="Hypertextovodkaz"/>
            <w:noProof/>
            <w:vertAlign w:val="superscript"/>
          </w:rPr>
          <w:t>32</w:t>
        </w:r>
        <w:r w:rsidR="004D49EF">
          <w:rPr>
            <w:noProof/>
            <w:webHidden/>
          </w:rPr>
          <w:tab/>
        </w:r>
        <w:r w:rsidR="004D49EF">
          <w:rPr>
            <w:noProof/>
            <w:webHidden/>
          </w:rPr>
          <w:fldChar w:fldCharType="begin"/>
        </w:r>
        <w:r w:rsidR="004D49EF">
          <w:rPr>
            <w:noProof/>
            <w:webHidden/>
          </w:rPr>
          <w:instrText xml:space="preserve"> PAGEREF _Toc164158274 \h </w:instrText>
        </w:r>
        <w:r w:rsidR="004D49EF">
          <w:rPr>
            <w:noProof/>
            <w:webHidden/>
          </w:rPr>
        </w:r>
        <w:r w:rsidR="004D49EF">
          <w:rPr>
            <w:noProof/>
            <w:webHidden/>
          </w:rPr>
          <w:fldChar w:fldCharType="separate"/>
        </w:r>
        <w:r w:rsidR="001221CF">
          <w:rPr>
            <w:noProof/>
            <w:webHidden/>
          </w:rPr>
          <w:t>33</w:t>
        </w:r>
        <w:r w:rsidR="004D49EF">
          <w:rPr>
            <w:noProof/>
            <w:webHidden/>
          </w:rPr>
          <w:fldChar w:fldCharType="end"/>
        </w:r>
      </w:hyperlink>
    </w:p>
    <w:p w14:paraId="77D7C745" w14:textId="6D78C2F2" w:rsidR="008B1BE6" w:rsidRPr="00746487" w:rsidRDefault="004668F5" w:rsidP="00457A41">
      <w:pPr>
        <w:pStyle w:val="Odstavec1"/>
      </w:pPr>
      <w:r w:rsidRPr="00746487">
        <w:rPr>
          <w:b/>
          <w:bCs/>
          <w:noProof/>
        </w:rPr>
        <w:fldChar w:fldCharType="end"/>
      </w:r>
    </w:p>
    <w:p w14:paraId="2C049FF3" w14:textId="77777777" w:rsidR="00DC0619" w:rsidRPr="00746487" w:rsidRDefault="001165B2" w:rsidP="007C0619">
      <w:pPr>
        <w:pStyle w:val="Nadpis10"/>
      </w:pPr>
      <w:bookmarkStart w:id="7" w:name="_Toc164158237"/>
      <w:r w:rsidRPr="00746487">
        <w:lastRenderedPageBreak/>
        <w:t>Seznam pojmů a zkratek</w:t>
      </w:r>
      <w:bookmarkEnd w:id="7"/>
    </w:p>
    <w:sdt>
      <w:sdtPr>
        <w:id w:val="-702631076"/>
        <w:placeholder>
          <w:docPart w:val="77E92DFE44AA42D6BB5B315872934ACA"/>
        </w:placeholder>
        <w:docPartList>
          <w:docPartGallery w:val="Custom 2"/>
          <w:docPartCategory w:val="Seznamy příloh"/>
        </w:docPartList>
      </w:sdtPr>
      <w:sdtContent>
        <w:p w14:paraId="5C5F7FFB" w14:textId="054924D7" w:rsidR="003D19F4" w:rsidRDefault="003D19F4" w:rsidP="00776D5C">
          <w:pPr>
            <w:pStyle w:val="ZPSeznamzkratek"/>
          </w:pPr>
          <w:r>
            <w:t>aj.</w:t>
          </w:r>
          <w:r>
            <w:tab/>
            <w:t>– a jiné</w:t>
          </w:r>
        </w:p>
        <w:p w14:paraId="314636E6" w14:textId="2C8A9AC0" w:rsidR="00776D5C" w:rsidRDefault="00776D5C" w:rsidP="00776D5C">
          <w:pPr>
            <w:pStyle w:val="ZPSeznamzkratek"/>
          </w:pPr>
          <w:r>
            <w:t>apod.</w:t>
          </w:r>
          <w:r>
            <w:tab/>
            <w:t>– a podobně</w:t>
          </w:r>
        </w:p>
        <w:p w14:paraId="6DB4D444" w14:textId="56CEB000" w:rsidR="00776D5C" w:rsidRDefault="00776D5C" w:rsidP="00776D5C">
          <w:pPr>
            <w:pStyle w:val="ZPSeznamzkratek"/>
          </w:pPr>
          <w:r>
            <w:t>atd.</w:t>
          </w:r>
          <w:r>
            <w:tab/>
            <w:t>– a tak dále</w:t>
          </w:r>
        </w:p>
        <w:p w14:paraId="4D40362E" w14:textId="170E0079" w:rsidR="00776D5C" w:rsidRDefault="00776D5C" w:rsidP="00776D5C">
          <w:pPr>
            <w:pStyle w:val="ZPSeznamzkratek"/>
          </w:pPr>
          <w:r>
            <w:t>BV</w:t>
          </w:r>
          <w:r>
            <w:tab/>
            <w:t>– binokulární vidění</w:t>
          </w:r>
        </w:p>
        <w:p w14:paraId="336B57C1" w14:textId="4AC6929E" w:rsidR="00776D5C" w:rsidRDefault="00776D5C" w:rsidP="00776D5C">
          <w:pPr>
            <w:pStyle w:val="ZPSeznamzkratek"/>
          </w:pPr>
          <w:r>
            <w:t>MKF</w:t>
          </w:r>
          <w:r>
            <w:tab/>
          </w:r>
          <w:r w:rsidR="00FA4F66">
            <w:t xml:space="preserve">– </w:t>
          </w:r>
          <w:r>
            <w:t>mezinárodní klasifikace funkčních schopností, disability a zdraví</w:t>
          </w:r>
        </w:p>
        <w:p w14:paraId="3812672C" w14:textId="2C425E5D" w:rsidR="00776D5C" w:rsidRDefault="00776D5C" w:rsidP="00776D5C">
          <w:pPr>
            <w:pStyle w:val="ZPSeznamzkratek"/>
          </w:pPr>
          <w:r>
            <w:t>např.</w:t>
          </w:r>
          <w:r>
            <w:tab/>
          </w:r>
          <w:r w:rsidR="003842DF">
            <w:t xml:space="preserve">– </w:t>
          </w:r>
          <w:r>
            <w:t>například</w:t>
          </w:r>
        </w:p>
        <w:p w14:paraId="350CD794" w14:textId="083A6FC1" w:rsidR="00776D5C" w:rsidRDefault="00776D5C" w:rsidP="00776D5C">
          <w:pPr>
            <w:pStyle w:val="ZPSeznamzkratek"/>
          </w:pPr>
          <w:r>
            <w:t>tj.</w:t>
          </w:r>
          <w:r>
            <w:tab/>
          </w:r>
          <w:r w:rsidR="003842DF">
            <w:t xml:space="preserve">– </w:t>
          </w:r>
          <w:r>
            <w:t>to je</w:t>
          </w:r>
        </w:p>
        <w:p w14:paraId="48B72560" w14:textId="67397AA1" w:rsidR="00776D5C" w:rsidRDefault="00776D5C" w:rsidP="00776D5C">
          <w:pPr>
            <w:pStyle w:val="ZPSeznamzkratek"/>
          </w:pPr>
          <w:r>
            <w:t>tzn.</w:t>
          </w:r>
          <w:r>
            <w:tab/>
          </w:r>
          <w:r w:rsidR="003842DF">
            <w:t xml:space="preserve">– </w:t>
          </w:r>
          <w:r>
            <w:t>to znamená</w:t>
          </w:r>
        </w:p>
        <w:p w14:paraId="61391370" w14:textId="20A8D4D1" w:rsidR="00F92E36" w:rsidRDefault="00776D5C" w:rsidP="00776D5C">
          <w:pPr>
            <w:pStyle w:val="ZPSeznamzkratek"/>
          </w:pPr>
          <w:r>
            <w:t>WHO</w:t>
          </w:r>
          <w:r>
            <w:tab/>
          </w:r>
          <w:r w:rsidR="003842DF">
            <w:t xml:space="preserve">– </w:t>
          </w:r>
          <w:r>
            <w:t>Světová zdravotnická organizace</w:t>
          </w:r>
          <w:r w:rsidR="0047325D" w:rsidRPr="0047325D">
            <w:rPr>
              <w:rFonts w:ascii="Arial" w:hAnsi="Arial" w:cs="Arial"/>
              <w:b/>
              <w:bCs/>
              <w:color w:val="0000DC"/>
              <w:sz w:val="34"/>
              <w:szCs w:val="40"/>
            </w:rPr>
            <w:t xml:space="preserve"> </w:t>
          </w:r>
        </w:p>
      </w:sdtContent>
    </w:sdt>
    <w:p w14:paraId="65AB98A9" w14:textId="77777777" w:rsidR="00F92E36" w:rsidRPr="00746487" w:rsidRDefault="00F92E36" w:rsidP="002C0686">
      <w:pPr>
        <w:pStyle w:val="ZPSeznamzkratek"/>
        <w:sectPr w:rsidR="00F92E36" w:rsidRPr="00746487" w:rsidSect="004210CA">
          <w:headerReference w:type="even" r:id="rId26"/>
          <w:headerReference w:type="default" r:id="rId27"/>
          <w:type w:val="oddPage"/>
          <w:pgSz w:w="11906" w:h="16838" w:code="9"/>
          <w:pgMar w:top="1980" w:right="1140" w:bottom="2380" w:left="1140" w:header="1140" w:footer="1420" w:gutter="860"/>
          <w:cols w:space="708"/>
          <w:docGrid w:linePitch="360"/>
        </w:sectPr>
      </w:pPr>
    </w:p>
    <w:p w14:paraId="030C7798" w14:textId="77777777" w:rsidR="00F91880" w:rsidRDefault="00F91880" w:rsidP="00ED7A9A">
      <w:pPr>
        <w:pStyle w:val="Nadpis1"/>
      </w:pPr>
      <w:bookmarkStart w:id="8" w:name="_Toc381564257"/>
      <w:bookmarkStart w:id="9" w:name="_Toc20320070"/>
      <w:bookmarkStart w:id="10" w:name="_Toc164158238"/>
      <w:r w:rsidRPr="00746487">
        <w:lastRenderedPageBreak/>
        <w:t>Úvod</w:t>
      </w:r>
      <w:bookmarkEnd w:id="8"/>
      <w:bookmarkEnd w:id="9"/>
      <w:bookmarkEnd w:id="10"/>
    </w:p>
    <w:p w14:paraId="5949E04D" w14:textId="35F614F7" w:rsidR="00765E46" w:rsidRPr="00765E46" w:rsidRDefault="00765E46" w:rsidP="002D37B5">
      <w:pPr>
        <w:pStyle w:val="Dalodstavce"/>
        <w:ind w:firstLine="0"/>
      </w:pPr>
      <w:r w:rsidRPr="00765E46">
        <w:t>V dnešní době je nespornou prioritou ve zdravotnictví</w:t>
      </w:r>
      <w:r w:rsidR="008815BA">
        <w:fldChar w:fldCharType="begin"/>
      </w:r>
      <w:r w:rsidR="008815BA">
        <w:instrText xml:space="preserve"> XE "</w:instrText>
      </w:r>
      <w:r w:rsidR="008815BA" w:rsidRPr="00974C9A">
        <w:instrText>zdravotnictví</w:instrText>
      </w:r>
      <w:r w:rsidR="008815BA">
        <w:instrText xml:space="preserve">" </w:instrText>
      </w:r>
      <w:r w:rsidR="008815BA">
        <w:fldChar w:fldCharType="end"/>
      </w:r>
      <w:r w:rsidRPr="00765E46">
        <w:t xml:space="preserve"> nejenom poskytovat </w:t>
      </w:r>
      <w:r w:rsidR="00772B75">
        <w:t xml:space="preserve">kvalitní </w:t>
      </w:r>
      <w:r w:rsidRPr="00765E46">
        <w:t>léčbu</w:t>
      </w:r>
      <w:r w:rsidR="00207CE7">
        <w:fldChar w:fldCharType="begin"/>
      </w:r>
      <w:r w:rsidR="00207CE7">
        <w:instrText xml:space="preserve"> XE "</w:instrText>
      </w:r>
      <w:r w:rsidR="00207CE7" w:rsidRPr="00CA694E">
        <w:instrText>léčba</w:instrText>
      </w:r>
      <w:r w:rsidR="00207CE7">
        <w:instrText xml:space="preserve">" </w:instrText>
      </w:r>
      <w:r w:rsidR="00207CE7">
        <w:fldChar w:fldCharType="end"/>
      </w:r>
      <w:r w:rsidRPr="00765E46">
        <w:t xml:space="preserve">, ale i zajistit </w:t>
      </w:r>
      <w:r w:rsidR="001D524F">
        <w:t>dobrou edukaci</w:t>
      </w:r>
      <w:r w:rsidR="00207CE7">
        <w:fldChar w:fldCharType="begin"/>
      </w:r>
      <w:r w:rsidR="00207CE7">
        <w:instrText xml:space="preserve"> XE "</w:instrText>
      </w:r>
      <w:r w:rsidR="00207CE7" w:rsidRPr="00632A1D">
        <w:instrText>edukace</w:instrText>
      </w:r>
      <w:r w:rsidR="00207CE7">
        <w:instrText xml:space="preserve">" </w:instrText>
      </w:r>
      <w:r w:rsidR="00207CE7">
        <w:fldChar w:fldCharType="end"/>
      </w:r>
      <w:r w:rsidRPr="00765E46">
        <w:t xml:space="preserve"> a podporu jak pacientům samotným, tak i jejich rodinám. Tato potřeba</w:t>
      </w:r>
      <w:r w:rsidR="001D524F">
        <w:t xml:space="preserve"> edukace a podpory</w:t>
      </w:r>
      <w:r w:rsidRPr="00765E46">
        <w:t xml:space="preserve"> je zvláště zřejmá v oblasti péče o děti s</w:t>
      </w:r>
      <w:r w:rsidR="001D524F">
        <w:t>e</w:t>
      </w:r>
      <w:r w:rsidRPr="00765E46">
        <w:t xml:space="preserve"> zrakovými vadami, kde multidisciplinární tým</w:t>
      </w:r>
      <w:r w:rsidR="00207CE7">
        <w:fldChar w:fldCharType="begin"/>
      </w:r>
      <w:r w:rsidR="00207CE7">
        <w:instrText xml:space="preserve"> XE "</w:instrText>
      </w:r>
      <w:r w:rsidR="00207CE7" w:rsidRPr="00A1392A">
        <w:instrText>multidisciplinární tým</w:instrText>
      </w:r>
      <w:r w:rsidR="00207CE7">
        <w:instrText xml:space="preserve">" </w:instrText>
      </w:r>
      <w:r w:rsidR="00207CE7">
        <w:fldChar w:fldCharType="end"/>
      </w:r>
      <w:r w:rsidRPr="00765E46">
        <w:t xml:space="preserve"> hraje </w:t>
      </w:r>
      <w:r w:rsidR="00DE7207">
        <w:t>významnou</w:t>
      </w:r>
      <w:r w:rsidRPr="00765E46">
        <w:t xml:space="preserve"> roli. V tomto týmu mají </w:t>
      </w:r>
      <w:r w:rsidR="005C281D">
        <w:t xml:space="preserve">též </w:t>
      </w:r>
      <w:r w:rsidRPr="00765E46">
        <w:t xml:space="preserve">ortoptisté </w:t>
      </w:r>
      <w:r w:rsidR="005C281D">
        <w:t>své</w:t>
      </w:r>
      <w:r w:rsidRPr="00765E46">
        <w:t xml:space="preserve"> místo, neboť jejich odbornost</w:t>
      </w:r>
      <w:r w:rsidR="00207CE7">
        <w:fldChar w:fldCharType="begin"/>
      </w:r>
      <w:r w:rsidR="00207CE7">
        <w:instrText xml:space="preserve"> XE "</w:instrText>
      </w:r>
      <w:r w:rsidR="00207CE7" w:rsidRPr="007E5598">
        <w:instrText>odbornost</w:instrText>
      </w:r>
      <w:r w:rsidR="00207CE7">
        <w:instrText xml:space="preserve">" </w:instrText>
      </w:r>
      <w:r w:rsidR="00207CE7">
        <w:fldChar w:fldCharType="end"/>
      </w:r>
      <w:r w:rsidRPr="00765E46">
        <w:t xml:space="preserve"> a dovednosti jsou </w:t>
      </w:r>
      <w:r w:rsidR="00325DB2">
        <w:t>zásadní</w:t>
      </w:r>
      <w:r w:rsidRPr="00765E46">
        <w:t xml:space="preserve"> pro zachování kontinuity péče a zajištění úspěšné léčby</w:t>
      </w:r>
      <w:r w:rsidR="003B4079">
        <w:t xml:space="preserve"> dětí s poruchami binokulárního vidění</w:t>
      </w:r>
      <w:r w:rsidR="00207CE7">
        <w:fldChar w:fldCharType="begin"/>
      </w:r>
      <w:r w:rsidR="00207CE7">
        <w:instrText xml:space="preserve"> XE "</w:instrText>
      </w:r>
      <w:r w:rsidR="00207CE7" w:rsidRPr="002C4119">
        <w:instrText>binokulární vidění</w:instrText>
      </w:r>
      <w:r w:rsidR="00207CE7">
        <w:instrText xml:space="preserve">" </w:instrText>
      </w:r>
      <w:r w:rsidR="00207CE7">
        <w:fldChar w:fldCharType="end"/>
      </w:r>
      <w:r w:rsidRPr="00765E46">
        <w:t>.</w:t>
      </w:r>
    </w:p>
    <w:p w14:paraId="58AE7579" w14:textId="0CBE4BD7" w:rsidR="00E171C1" w:rsidRPr="00E171C1" w:rsidRDefault="00765E46" w:rsidP="006A2DE2">
      <w:pPr>
        <w:pStyle w:val="Dalodstavce"/>
      </w:pPr>
      <w:r w:rsidRPr="00765E46">
        <w:t xml:space="preserve">Ortoptisté získávají v průběhu svého vzdělávání široké spektrum odborných znalostí a dovedností, </w:t>
      </w:r>
      <w:r w:rsidR="00C70539">
        <w:t xml:space="preserve">které je </w:t>
      </w:r>
      <w:r w:rsidR="0064502B">
        <w:t xml:space="preserve">třeba neustále rozšiřovat o </w:t>
      </w:r>
      <w:r w:rsidR="00821664">
        <w:t>kompetence</w:t>
      </w:r>
      <w:r w:rsidR="00207CE7">
        <w:fldChar w:fldCharType="begin"/>
      </w:r>
      <w:r w:rsidR="00207CE7">
        <w:instrText xml:space="preserve"> XE "</w:instrText>
      </w:r>
      <w:r w:rsidR="00207CE7" w:rsidRPr="00AD1E61">
        <w:instrText>kompetence</w:instrText>
      </w:r>
      <w:r w:rsidR="00207CE7">
        <w:instrText xml:space="preserve">" </w:instrText>
      </w:r>
      <w:r w:rsidR="00207CE7">
        <w:fldChar w:fldCharType="end"/>
      </w:r>
      <w:r w:rsidR="0064502B">
        <w:t xml:space="preserve"> </w:t>
      </w:r>
      <w:r w:rsidRPr="00765E46">
        <w:t>a</w:t>
      </w:r>
      <w:r w:rsidR="00821664">
        <w:t xml:space="preserve"> </w:t>
      </w:r>
      <w:r w:rsidRPr="00765E46">
        <w:t xml:space="preserve">poznatky z jiných oborů. </w:t>
      </w:r>
      <w:r w:rsidR="00080C10">
        <w:t>J</w:t>
      </w:r>
      <w:r w:rsidRPr="00765E46">
        <w:t>ejich úloha v péči o děti s</w:t>
      </w:r>
      <w:r w:rsidR="00325DB2">
        <w:t>e</w:t>
      </w:r>
      <w:r w:rsidRPr="00765E46">
        <w:t xml:space="preserve"> </w:t>
      </w:r>
      <w:r w:rsidR="00325DB2">
        <w:t>sníženými zrakovými funkcemi</w:t>
      </w:r>
      <w:r w:rsidRPr="00765E46">
        <w:t xml:space="preserve"> není pouze o léčbě samotné, ale také o </w:t>
      </w:r>
      <w:r w:rsidR="00821664">
        <w:t>edukac</w:t>
      </w:r>
      <w:r w:rsidR="00D234C9">
        <w:t xml:space="preserve">i </w:t>
      </w:r>
      <w:r w:rsidRPr="00765E46">
        <w:t>rodičů</w:t>
      </w:r>
      <w:r w:rsidR="007C5716">
        <w:t xml:space="preserve"> o důležitosti </w:t>
      </w:r>
      <w:r w:rsidR="00C41E85">
        <w:t xml:space="preserve">provádění </w:t>
      </w:r>
      <w:r w:rsidR="007C5716">
        <w:t>domácího cvičení</w:t>
      </w:r>
      <w:r w:rsidR="00207CE7">
        <w:fldChar w:fldCharType="begin"/>
      </w:r>
      <w:r w:rsidR="00207CE7">
        <w:instrText xml:space="preserve"> XE "</w:instrText>
      </w:r>
      <w:r w:rsidR="00207CE7" w:rsidRPr="009B597A">
        <w:instrText>domácí cvičení</w:instrText>
      </w:r>
      <w:r w:rsidR="00207CE7">
        <w:instrText xml:space="preserve">" </w:instrText>
      </w:r>
      <w:r w:rsidR="00207CE7">
        <w:fldChar w:fldCharType="end"/>
      </w:r>
      <w:r w:rsidRPr="00765E46">
        <w:t>.</w:t>
      </w:r>
      <w:r w:rsidR="006A2DE2">
        <w:t xml:space="preserve"> </w:t>
      </w:r>
      <w:r w:rsidR="00E171C1" w:rsidRPr="00E171C1">
        <w:t xml:space="preserve">Tato edukace je nezbytná pro maximální úspěšnost </w:t>
      </w:r>
      <w:r w:rsidR="00837651">
        <w:t xml:space="preserve">pleopticko-ortoptické </w:t>
      </w:r>
      <w:r w:rsidR="00C92C2E">
        <w:t>terapie</w:t>
      </w:r>
      <w:r w:rsidR="00000D3E">
        <w:fldChar w:fldCharType="begin"/>
      </w:r>
      <w:r w:rsidR="00000D3E">
        <w:instrText xml:space="preserve"> XE "</w:instrText>
      </w:r>
      <w:r w:rsidR="00000D3E" w:rsidRPr="000643E0">
        <w:instrText>pleopticko-ortoptická léčba</w:instrText>
      </w:r>
      <w:r w:rsidR="00000D3E">
        <w:instrText xml:space="preserve">" </w:instrText>
      </w:r>
      <w:r w:rsidR="00000D3E">
        <w:fldChar w:fldCharType="end"/>
      </w:r>
      <w:r w:rsidR="00E171C1" w:rsidRPr="00E171C1">
        <w:t>, neboť je založena na spolupráci mezi odborníkem a rodinou.</w:t>
      </w:r>
    </w:p>
    <w:p w14:paraId="0C72F4F9" w14:textId="4A2FD70D" w:rsidR="00E171C1" w:rsidRPr="00E171C1" w:rsidRDefault="00383818" w:rsidP="009734DE">
      <w:pPr>
        <w:pStyle w:val="Dalodstavce"/>
      </w:pPr>
      <w:r>
        <w:t>Záměrem</w:t>
      </w:r>
      <w:r w:rsidR="00E171C1" w:rsidRPr="00E171C1">
        <w:t xml:space="preserve"> této bakalářské práce je poskytnout ortoptistům vhled do problematiky edukace dospělých v kontextu edukace rodičů dětí s pleopticko-ortoptickou léčbou. Hlavním </w:t>
      </w:r>
      <w:r w:rsidR="00890917">
        <w:t>úkolem</w:t>
      </w:r>
      <w:r w:rsidR="00E171C1" w:rsidRPr="00E171C1">
        <w:t xml:space="preserve"> je seznámit odborníky s procesem edukace rodičů</w:t>
      </w:r>
      <w:r w:rsidR="001A1A5B">
        <w:fldChar w:fldCharType="begin"/>
      </w:r>
      <w:r w:rsidR="001A1A5B">
        <w:instrText xml:space="preserve"> XE "</w:instrText>
      </w:r>
      <w:r w:rsidR="001A1A5B" w:rsidRPr="008922BA">
        <w:instrText>edukace rodičů</w:instrText>
      </w:r>
      <w:r w:rsidR="001A1A5B">
        <w:instrText xml:space="preserve">" </w:instrText>
      </w:r>
      <w:r w:rsidR="001A1A5B">
        <w:fldChar w:fldCharType="end"/>
      </w:r>
      <w:r w:rsidR="00E171C1" w:rsidRPr="00E171C1">
        <w:t xml:space="preserve"> a následně jim poskytnout nástroje a poznatky, které jim umožní tuto edukaci úspěšně aplikovat ve své praxi. V rámci této práce jsou rovněž uvedena pleoptická a ortoptická cvičení, která jsou vhodná pro provádění v domácím prostředí pod dohledem rodičů, </w:t>
      </w:r>
      <w:r w:rsidR="00843726">
        <w:t>o k</w:t>
      </w:r>
      <w:r w:rsidR="00DD1EA5">
        <w:t>terých</w:t>
      </w:r>
      <w:r w:rsidR="00E171C1" w:rsidRPr="00E171C1">
        <w:t xml:space="preserve"> je nutno </w:t>
      </w:r>
      <w:r w:rsidR="00DD1EA5">
        <w:t>rodiče</w:t>
      </w:r>
      <w:r w:rsidR="00E171C1" w:rsidRPr="00E171C1">
        <w:t xml:space="preserve"> vhodně edukovat.</w:t>
      </w:r>
      <w:r w:rsidR="006865DD">
        <w:t xml:space="preserve"> </w:t>
      </w:r>
      <w:r w:rsidR="00E171C1" w:rsidRPr="00E171C1">
        <w:t xml:space="preserve">První kapitola se zaměřuje na představení pleopticko-ortoptické léčby dětí v kontextu domácího cvičení. Zahrnuje definici ortoptiky jako oboru, </w:t>
      </w:r>
      <w:r w:rsidR="00164753">
        <w:t>profesi</w:t>
      </w:r>
      <w:r w:rsidR="00E171C1" w:rsidRPr="00E171C1">
        <w:t xml:space="preserve"> ortoptisty</w:t>
      </w:r>
      <w:r w:rsidR="00D566EB">
        <w:t>,</w:t>
      </w:r>
      <w:r w:rsidR="00164753">
        <w:t xml:space="preserve"> její legislativní ukotvení</w:t>
      </w:r>
      <w:r w:rsidR="004F5CEF">
        <w:t xml:space="preserve">, </w:t>
      </w:r>
      <w:r w:rsidR="00164753">
        <w:t>význam</w:t>
      </w:r>
      <w:r w:rsidR="00CC4CA2">
        <w:t xml:space="preserve"> j</w:t>
      </w:r>
      <w:r w:rsidR="004F5CEF">
        <w:t xml:space="preserve">ejí role v multidisciplinárním týmu pečujícího o děti se </w:t>
      </w:r>
      <w:r w:rsidR="00E0269B">
        <w:t>zrakovými vadami</w:t>
      </w:r>
      <w:r w:rsidR="00E171C1" w:rsidRPr="00E171C1">
        <w:t>, a také představuje pleoptickou a ortoptickou terapii</w:t>
      </w:r>
      <w:r w:rsidR="00E0269B">
        <w:t xml:space="preserve"> v kontextu domácích cvičení</w:t>
      </w:r>
      <w:r w:rsidR="00E171C1" w:rsidRPr="00E171C1">
        <w:t>.</w:t>
      </w:r>
      <w:r w:rsidR="009734DE">
        <w:t xml:space="preserve"> </w:t>
      </w:r>
      <w:r w:rsidR="00E171C1" w:rsidRPr="00E171C1">
        <w:t>Druhá kapitola se věnuje teoretickým východiskům k edukaci dospělých. Obsahuje vymezení základních pojmů edukační reality, specifika edukace dospělých a fáze učení dospělých, což je klíčové pro porozumění procesu edukace rodičů.</w:t>
      </w:r>
      <w:r w:rsidR="009734DE">
        <w:t xml:space="preserve"> </w:t>
      </w:r>
      <w:r w:rsidR="00E171C1" w:rsidRPr="00E171C1">
        <w:t>Třetí kapitola se zaměřuje na edukaci rodičů v kontextu pleopticko-ortoptické léčby dětí. Obsahuje informace o pedagogické diagnostice rodičů, projektování</w:t>
      </w:r>
      <w:r w:rsidR="00000D3E">
        <w:fldChar w:fldCharType="begin"/>
      </w:r>
      <w:r w:rsidR="00000D3E">
        <w:instrText xml:space="preserve"> XE "</w:instrText>
      </w:r>
      <w:r w:rsidR="00000D3E" w:rsidRPr="00C05FC4">
        <w:instrText>projektování</w:instrText>
      </w:r>
      <w:r w:rsidR="00000D3E">
        <w:instrText xml:space="preserve">" </w:instrText>
      </w:r>
      <w:r w:rsidR="00000D3E">
        <w:fldChar w:fldCharType="end"/>
      </w:r>
      <w:r w:rsidR="00E171C1" w:rsidRPr="00E171C1">
        <w:t xml:space="preserve"> edukace, realizaci</w:t>
      </w:r>
      <w:r w:rsidR="00000D3E">
        <w:fldChar w:fldCharType="begin"/>
      </w:r>
      <w:r w:rsidR="00000D3E">
        <w:instrText xml:space="preserve"> XE "</w:instrText>
      </w:r>
      <w:r w:rsidR="00000D3E" w:rsidRPr="007437F5">
        <w:instrText>realizace</w:instrText>
      </w:r>
      <w:r w:rsidR="00000D3E">
        <w:instrText xml:space="preserve">" </w:instrText>
      </w:r>
      <w:r w:rsidR="00000D3E">
        <w:fldChar w:fldCharType="end"/>
      </w:r>
      <w:r w:rsidR="00E171C1" w:rsidRPr="00E171C1">
        <w:t xml:space="preserve"> edukace, prohlubování a upevňování obsahu edukace a zpětnou vazbu edukace.</w:t>
      </w:r>
      <w:r w:rsidR="009734DE">
        <w:t xml:space="preserve"> </w:t>
      </w:r>
      <w:r w:rsidR="00E171C1" w:rsidRPr="00E171C1">
        <w:t>Poslední kapitola se zabývá požadavky na domácí léčebné alternativy. Zahrnuje informace o efektivitě, bezpečnosti a významu domácího cvičení jako součásti pleopticko-ortoptické léčby dětí.</w:t>
      </w:r>
    </w:p>
    <w:p w14:paraId="79CA10FD" w14:textId="1A0CA199" w:rsidR="00CE5FC6" w:rsidRPr="00746487" w:rsidRDefault="00E171C1" w:rsidP="009734DE">
      <w:pPr>
        <w:pStyle w:val="Dalodstavce"/>
      </w:pPr>
      <w:r w:rsidRPr="00E171C1">
        <w:t>Cílem této bakalářské práce je tedy poskytnout ortoptistům nejen teoretické znalosti, ale i praktické nástroje a postupy, které jim umožní úspěšně vést edukaci rodič</w:t>
      </w:r>
      <w:r w:rsidR="00F126A6">
        <w:t xml:space="preserve">ů </w:t>
      </w:r>
      <w:r w:rsidRPr="00E171C1">
        <w:t>dětí s</w:t>
      </w:r>
      <w:r w:rsidR="00482578">
        <w:t>e</w:t>
      </w:r>
      <w:r w:rsidRPr="00E171C1">
        <w:t xml:space="preserve"> zrakovými obtížemi.</w:t>
      </w:r>
      <w:r w:rsidR="00FD3485">
        <w:t xml:space="preserve"> </w:t>
      </w:r>
      <w:r w:rsidR="00C73D0A">
        <w:t>Přílohou práce jsou</w:t>
      </w:r>
      <w:r w:rsidR="00FD3485">
        <w:t xml:space="preserve"> </w:t>
      </w:r>
      <w:r w:rsidR="002D374A">
        <w:t xml:space="preserve">příklady </w:t>
      </w:r>
      <w:r w:rsidR="00CB3480">
        <w:t xml:space="preserve">vhodných </w:t>
      </w:r>
      <w:r w:rsidR="002D374A">
        <w:t>aktivit pro domácí cvičení, které mohou</w:t>
      </w:r>
      <w:r w:rsidR="00661C78">
        <w:t xml:space="preserve"> ortoptisté využít jako</w:t>
      </w:r>
      <w:r w:rsidR="002D374A">
        <w:t xml:space="preserve"> </w:t>
      </w:r>
      <w:r w:rsidR="00D32AD9">
        <w:t xml:space="preserve">možnou </w:t>
      </w:r>
      <w:r w:rsidR="002D374A">
        <w:t>inspirac</w:t>
      </w:r>
      <w:r w:rsidR="00661C78">
        <w:t>i</w:t>
      </w:r>
      <w:r w:rsidR="001A1A5B">
        <w:fldChar w:fldCharType="begin"/>
      </w:r>
      <w:r w:rsidR="001A1A5B">
        <w:instrText xml:space="preserve"> XE "</w:instrText>
      </w:r>
      <w:r w:rsidR="001A1A5B" w:rsidRPr="00CD0B07">
        <w:instrText>inspirace</w:instrText>
      </w:r>
      <w:r w:rsidR="001A1A5B">
        <w:instrText xml:space="preserve">" </w:instrText>
      </w:r>
      <w:r w:rsidR="001A1A5B">
        <w:fldChar w:fldCharType="end"/>
      </w:r>
      <w:r w:rsidR="00CB3480">
        <w:t xml:space="preserve"> pro</w:t>
      </w:r>
      <w:r w:rsidR="003B0498">
        <w:t xml:space="preserve"> rodiče.</w:t>
      </w:r>
    </w:p>
    <w:p w14:paraId="0F2EEF65" w14:textId="3E54F92A" w:rsidR="00D742D8" w:rsidRDefault="00D742D8" w:rsidP="00D742D8">
      <w:pPr>
        <w:pStyle w:val="Nadpis1"/>
      </w:pPr>
      <w:bookmarkStart w:id="11" w:name="_Toc164158239"/>
      <w:r>
        <w:lastRenderedPageBreak/>
        <w:t>Pleopticko-ortoptická léčba dětí</w:t>
      </w:r>
      <w:r w:rsidR="00F86D4A">
        <w:t xml:space="preserve"> v kontextu domácí</w:t>
      </w:r>
      <w:r w:rsidR="00D37536">
        <w:t>ho cvičení</w:t>
      </w:r>
      <w:bookmarkEnd w:id="11"/>
    </w:p>
    <w:p w14:paraId="51E5EC36" w14:textId="06A20E97" w:rsidR="00AA6551" w:rsidRPr="00FB4581" w:rsidRDefault="00FB3044" w:rsidP="002D37B5">
      <w:pPr>
        <w:pStyle w:val="Odstavec1"/>
      </w:pPr>
      <w:r w:rsidRPr="00FB4581">
        <w:t>Pleopticko-ortoptická léčba</w:t>
      </w:r>
      <w:r w:rsidR="00000D3E">
        <w:fldChar w:fldCharType="begin"/>
      </w:r>
      <w:r w:rsidR="00000D3E">
        <w:instrText xml:space="preserve"> XE "</w:instrText>
      </w:r>
      <w:r w:rsidR="00000D3E" w:rsidRPr="008D08B1">
        <w:instrText>pleopticko-ortoptická léčba</w:instrText>
      </w:r>
      <w:r w:rsidR="00000D3E">
        <w:instrText xml:space="preserve">" </w:instrText>
      </w:r>
      <w:r w:rsidR="00000D3E">
        <w:fldChar w:fldCharType="end"/>
      </w:r>
      <w:r w:rsidRPr="00FB4581">
        <w:t xml:space="preserve"> hraje významnou roli v</w:t>
      </w:r>
      <w:r w:rsidR="00741737">
        <w:t> </w:t>
      </w:r>
      <w:r w:rsidR="00024B3E">
        <w:t>péči</w:t>
      </w:r>
      <w:r w:rsidR="00741737">
        <w:t xml:space="preserve"> o</w:t>
      </w:r>
      <w:r w:rsidRPr="00FB4581">
        <w:t xml:space="preserve"> dět</w:t>
      </w:r>
      <w:r w:rsidR="00741737">
        <w:t>i</w:t>
      </w:r>
      <w:r w:rsidRPr="00FB4581">
        <w:t xml:space="preserve"> s</w:t>
      </w:r>
      <w:r w:rsidR="00DB23E7" w:rsidRPr="00FB4581">
        <w:t xml:space="preserve"> očními </w:t>
      </w:r>
      <w:r w:rsidR="00D63E1B">
        <w:t>poruchami</w:t>
      </w:r>
      <w:r w:rsidRPr="00FB4581">
        <w:t xml:space="preserve">, </w:t>
      </w:r>
      <w:r w:rsidR="00DB549B">
        <w:br/>
      </w:r>
      <w:r w:rsidRPr="00FB4581">
        <w:t xml:space="preserve">a její </w:t>
      </w:r>
      <w:r w:rsidR="00DE17C3" w:rsidRPr="00FB4581">
        <w:t xml:space="preserve">významnou </w:t>
      </w:r>
      <w:r w:rsidRPr="00FB4581">
        <w:t xml:space="preserve">součástí </w:t>
      </w:r>
      <w:r w:rsidR="00240491" w:rsidRPr="00FB4581">
        <w:t>jsou i</w:t>
      </w:r>
      <w:r w:rsidRPr="00FB4581">
        <w:t xml:space="preserve"> domácí cvičení, kter</w:t>
      </w:r>
      <w:r w:rsidR="00240491" w:rsidRPr="00FB4581">
        <w:t>á</w:t>
      </w:r>
      <w:r w:rsidRPr="00FB4581">
        <w:t xml:space="preserve"> podpor</w:t>
      </w:r>
      <w:r w:rsidR="00DE17C3" w:rsidRPr="00FB4581">
        <w:t>ují</w:t>
      </w:r>
      <w:r w:rsidRPr="00FB4581">
        <w:t xml:space="preserve"> a doplň</w:t>
      </w:r>
      <w:r w:rsidR="00DE17C3" w:rsidRPr="00FB4581">
        <w:t>ují</w:t>
      </w:r>
      <w:r w:rsidRPr="00FB4581">
        <w:t xml:space="preserve"> léčbu poskytovanou odbornými </w:t>
      </w:r>
      <w:r w:rsidR="00500DD5" w:rsidRPr="00FB4581">
        <w:t>zdravotn</w:t>
      </w:r>
      <w:r w:rsidR="00085B7C">
        <w:t>ický</w:t>
      </w:r>
      <w:r w:rsidR="00500DD5" w:rsidRPr="00FB4581">
        <w:t>mi pracovníky</w:t>
      </w:r>
      <w:r w:rsidRPr="00FB4581">
        <w:t xml:space="preserve">. Klíčovým aspektem úspěšnosti domácího cvičení je dobrá edukace rodičů, aby byli schopni provádět cvičení správně </w:t>
      </w:r>
      <w:r w:rsidR="00D13037">
        <w:br/>
      </w:r>
      <w:r w:rsidRPr="00FB4581">
        <w:t>a efektivně.</w:t>
      </w:r>
      <w:r w:rsidR="00A574F6" w:rsidRPr="00FB4581">
        <w:t xml:space="preserve"> </w:t>
      </w:r>
      <w:r w:rsidR="00164DB3" w:rsidRPr="00FB4581">
        <w:t xml:space="preserve">Proto </w:t>
      </w:r>
      <w:r w:rsidR="00D45A3C">
        <w:t>je</w:t>
      </w:r>
      <w:r w:rsidR="00164DB3" w:rsidRPr="00FB4581">
        <w:t xml:space="preserve"> t</w:t>
      </w:r>
      <w:r w:rsidR="00A574F6" w:rsidRPr="00FB4581">
        <w:t xml:space="preserve">ato kapitola </w:t>
      </w:r>
      <w:r w:rsidR="00D45A3C">
        <w:t>zaměřena</w:t>
      </w:r>
      <w:r w:rsidR="00A574F6" w:rsidRPr="00FB4581">
        <w:t xml:space="preserve"> na</w:t>
      </w:r>
      <w:r w:rsidR="00164DB3" w:rsidRPr="00FB4581">
        <w:t xml:space="preserve"> to,</w:t>
      </w:r>
      <w:r w:rsidR="00553241" w:rsidRPr="00FB4581">
        <w:t xml:space="preserve"> </w:t>
      </w:r>
      <w:r w:rsidR="00362ACE" w:rsidRPr="00FB4581">
        <w:t xml:space="preserve">co by </w:t>
      </w:r>
      <w:r w:rsidR="00E64317" w:rsidRPr="00FB4581">
        <w:t>ortoptista</w:t>
      </w:r>
      <w:r w:rsidR="001E6452" w:rsidRPr="00FB4581">
        <w:t xml:space="preserve"> edukační</w:t>
      </w:r>
      <w:r w:rsidR="00E64317" w:rsidRPr="00FB4581">
        <w:t>m</w:t>
      </w:r>
      <w:r w:rsidR="001E6452" w:rsidRPr="00FB4581">
        <w:t xml:space="preserve"> proces</w:t>
      </w:r>
      <w:r w:rsidR="00E64317" w:rsidRPr="00FB4581">
        <w:t>em</w:t>
      </w:r>
      <w:r w:rsidR="001E6452" w:rsidRPr="00FB4581">
        <w:t xml:space="preserve"> mohl rodiči p</w:t>
      </w:r>
      <w:r w:rsidR="00BC772B" w:rsidRPr="00FB4581">
        <w:t>ředat</w:t>
      </w:r>
      <w:r w:rsidR="00D20198" w:rsidRPr="00FB4581">
        <w:t xml:space="preserve"> z oblasti </w:t>
      </w:r>
      <w:r w:rsidR="00C07084" w:rsidRPr="00FB4581">
        <w:t>pleopticko-</w:t>
      </w:r>
      <w:r w:rsidR="00D20198" w:rsidRPr="00FB4581">
        <w:t>ortopti</w:t>
      </w:r>
      <w:r w:rsidR="00C07084" w:rsidRPr="00FB4581">
        <w:t>cké léčby</w:t>
      </w:r>
      <w:r w:rsidR="00BC772B" w:rsidRPr="00FB4581">
        <w:t>.</w:t>
      </w:r>
      <w:r w:rsidR="00A41BF1" w:rsidRPr="00FB4581">
        <w:t xml:space="preserve"> </w:t>
      </w:r>
    </w:p>
    <w:p w14:paraId="5861E2C1" w14:textId="486825A8" w:rsidR="00FB3044" w:rsidRPr="00FB4581" w:rsidRDefault="00965F1F" w:rsidP="00FB4581">
      <w:pPr>
        <w:pStyle w:val="Dalodstavce"/>
      </w:pPr>
      <w:r w:rsidRPr="00FB4581">
        <w:t xml:space="preserve">O ortoptice rodiče </w:t>
      </w:r>
      <w:r w:rsidR="00EE2DAC" w:rsidRPr="00FB4581">
        <w:t xml:space="preserve">často </w:t>
      </w:r>
      <w:r w:rsidRPr="00FB4581">
        <w:t xml:space="preserve">vůbec nic neví, proto je v první části kapitoly </w:t>
      </w:r>
      <w:r w:rsidR="00747BA4" w:rsidRPr="00FB4581">
        <w:t>představena ortoptika jako obor</w:t>
      </w:r>
      <w:r w:rsidR="00781490" w:rsidRPr="00FB4581">
        <w:t>, čím se zabývá a jaké jsou jeho cíle. Také je</w:t>
      </w:r>
      <w:r w:rsidR="00FB3044" w:rsidRPr="00FB4581">
        <w:t xml:space="preserve"> představena profese ortoptisty, jeho legislativní ukotvení a role v multidisciplinárním týmu odborníků péče o dětské pacienty.</w:t>
      </w:r>
      <w:r w:rsidR="00695C7F" w:rsidRPr="00FB4581">
        <w:t xml:space="preserve"> </w:t>
      </w:r>
      <w:r w:rsidR="00FB3044" w:rsidRPr="00FB4581">
        <w:t>Následuje představení pleoptické terapie, která je zaměřena na léčbu</w:t>
      </w:r>
      <w:r w:rsidR="00DA6FDE" w:rsidRPr="00FB4581">
        <w:t xml:space="preserve"> </w:t>
      </w:r>
      <w:r w:rsidR="00FB3044" w:rsidRPr="00FB4581">
        <w:t>amblyopie. Je popsán princip této terapie, postupy a metody pleoptické terapie, které se využívají k dosažení lepší zrakové ostrosti a zapojení amblyopického oka do binokulární spolupráce.</w:t>
      </w:r>
      <w:r w:rsidR="008C666F" w:rsidRPr="00FB4581">
        <w:t xml:space="preserve"> </w:t>
      </w:r>
      <w:r w:rsidR="00FB3044" w:rsidRPr="00FB4581">
        <w:t>Poté je představena ortoptická terapie, která se zaměřuje na obnovení a posílení porušeného binokulárního vidění</w:t>
      </w:r>
      <w:r w:rsidR="00B41F76">
        <w:t xml:space="preserve"> (</w:t>
      </w:r>
      <w:r w:rsidR="00E107F7">
        <w:t>BV)</w:t>
      </w:r>
      <w:r w:rsidR="00FB3044" w:rsidRPr="00FB4581">
        <w:t xml:space="preserve"> u dětí s poruchami, jako je šilhání. </w:t>
      </w:r>
      <w:r w:rsidR="000577D8">
        <w:t>Dál</w:t>
      </w:r>
      <w:r w:rsidR="00FB3044" w:rsidRPr="00FB4581">
        <w:t>e</w:t>
      </w:r>
      <w:r w:rsidR="000577D8">
        <w:t xml:space="preserve"> je</w:t>
      </w:r>
      <w:r w:rsidR="00FB3044" w:rsidRPr="00FB4581">
        <w:t xml:space="preserve"> uveden princip a postupy ortoptických cvičení, včetně metodiky jejich provádění </w:t>
      </w:r>
      <w:r w:rsidR="00123B12">
        <w:t xml:space="preserve">i </w:t>
      </w:r>
      <w:r w:rsidR="00FB7E5B">
        <w:t>možného</w:t>
      </w:r>
      <w:r w:rsidR="00FB3044" w:rsidRPr="00FB4581">
        <w:t xml:space="preserve"> zvyšování náročnosti.</w:t>
      </w:r>
    </w:p>
    <w:p w14:paraId="3E44F143" w14:textId="08EC92A1" w:rsidR="00FB3044" w:rsidRPr="00FB4581" w:rsidRDefault="00B4645A" w:rsidP="00FB4581">
      <w:pPr>
        <w:pStyle w:val="Dalodstavce"/>
      </w:pPr>
      <w:r w:rsidRPr="00FB4581">
        <w:t>V kapitole</w:t>
      </w:r>
      <w:r w:rsidR="00FB3044" w:rsidRPr="00FB4581">
        <w:t xml:space="preserve"> jsou </w:t>
      </w:r>
      <w:r w:rsidR="00B3547A" w:rsidRPr="00FB4581">
        <w:t>především</w:t>
      </w:r>
      <w:r w:rsidR="00FB3044" w:rsidRPr="00FB4581">
        <w:t xml:space="preserve"> zdůrazněny metody</w:t>
      </w:r>
      <w:r w:rsidR="00C533C2" w:rsidRPr="00FB4581">
        <w:t xml:space="preserve"> pleopticko-ortoptick</w:t>
      </w:r>
      <w:r w:rsidR="00872D49" w:rsidRPr="00FB4581">
        <w:t>é léčby</w:t>
      </w:r>
      <w:r w:rsidR="00FB3044" w:rsidRPr="00FB4581">
        <w:t>, které nevyžadují speciální vybavení a mohou být prováděny rodiči ve vlastním domácím prostředí</w:t>
      </w:r>
      <w:r w:rsidR="00C533C2" w:rsidRPr="00FB4581">
        <w:t>.</w:t>
      </w:r>
      <w:r w:rsidR="00FB3044" w:rsidRPr="00FB4581">
        <w:t xml:space="preserve"> Důraz je kladen na správnou edukaci rodičů, </w:t>
      </w:r>
      <w:r w:rsidR="00430BD6" w:rsidRPr="00FB4581">
        <w:t xml:space="preserve">po </w:t>
      </w:r>
      <w:r w:rsidR="00FB3044" w:rsidRPr="00FB4581">
        <w:t>kte</w:t>
      </w:r>
      <w:r w:rsidR="00430BD6" w:rsidRPr="00FB4581">
        <w:t>ré</w:t>
      </w:r>
      <w:r w:rsidR="00FB3044" w:rsidRPr="00FB4581">
        <w:t xml:space="preserve"> by měli být schopni cvičení provádět správně a pravidelně, aby tak podpořili léčebný proces svého dítěte.</w:t>
      </w:r>
    </w:p>
    <w:p w14:paraId="16A2BF46" w14:textId="77777777" w:rsidR="00D742D8" w:rsidRPr="00D63E03" w:rsidRDefault="00D742D8" w:rsidP="00D742D8">
      <w:pPr>
        <w:pStyle w:val="Nadpis2"/>
      </w:pPr>
      <w:bookmarkStart w:id="12" w:name="_Toc164158240"/>
      <w:r>
        <w:t>Ortoptika jako obor</w:t>
      </w:r>
      <w:bookmarkEnd w:id="12"/>
    </w:p>
    <w:p w14:paraId="6CC42D7B" w14:textId="0CB6E881" w:rsidR="009A4DA2" w:rsidRDefault="00D742D8" w:rsidP="002D37B5">
      <w:pPr>
        <w:pStyle w:val="Odstavec1"/>
      </w:pPr>
      <w:r>
        <w:t>Ortoptika</w:t>
      </w:r>
      <w:r w:rsidR="00000D3E">
        <w:fldChar w:fldCharType="begin"/>
      </w:r>
      <w:r w:rsidR="00000D3E">
        <w:instrText xml:space="preserve"> XE "</w:instrText>
      </w:r>
      <w:r w:rsidR="00000D3E" w:rsidRPr="00CF2445">
        <w:instrText>ortoptika</w:instrText>
      </w:r>
      <w:r w:rsidR="00000D3E">
        <w:instrText xml:space="preserve">" </w:instrText>
      </w:r>
      <w:r w:rsidR="00000D3E">
        <w:fldChar w:fldCharType="end"/>
      </w:r>
      <w:r>
        <w:t xml:space="preserve"> je specializovaný obor, který hraje klíčovou roli při detekci, diagnosti</w:t>
      </w:r>
      <w:r w:rsidR="005207FF">
        <w:fldChar w:fldCharType="begin"/>
      </w:r>
      <w:r w:rsidR="005207FF">
        <w:instrText xml:space="preserve"> XE "</w:instrText>
      </w:r>
      <w:r w:rsidR="005207FF" w:rsidRPr="000E7D44">
        <w:instrText>diagnostika</w:instrText>
      </w:r>
      <w:r w:rsidR="005207FF">
        <w:instrText xml:space="preserve">" </w:instrText>
      </w:r>
      <w:r w:rsidR="005207FF">
        <w:fldChar w:fldCharType="end"/>
      </w:r>
      <w:r>
        <w:t xml:space="preserve">ce </w:t>
      </w:r>
      <w:r w:rsidR="00DB549B">
        <w:br/>
      </w:r>
      <w:r>
        <w:t xml:space="preserve">a léčbě poruch zraku, které by mohly negativně ovlivnit život pacientů. Hlavní cílovou skupinou ortoptiky jsou </w:t>
      </w:r>
      <w:r w:rsidR="002D37B5">
        <w:t>především děti, ale i dospělí</w:t>
      </w:r>
      <w:r>
        <w:t xml:space="preserve"> trpící poruchami zraku a </w:t>
      </w:r>
      <w:r w:rsidR="00FB6FDA">
        <w:t>BV</w:t>
      </w:r>
      <w:r w:rsidR="004A5FF0">
        <w:fldChar w:fldCharType="begin"/>
      </w:r>
      <w:r w:rsidR="004A5FF0">
        <w:instrText xml:space="preserve"> XE "</w:instrText>
      </w:r>
      <w:r w:rsidR="004A5FF0" w:rsidRPr="008E7D2A">
        <w:instrText>binokulární vidění</w:instrText>
      </w:r>
      <w:r w:rsidR="004A5FF0">
        <w:instrText xml:space="preserve">" </w:instrText>
      </w:r>
      <w:r w:rsidR="004A5FF0">
        <w:fldChar w:fldCharType="end"/>
      </w:r>
      <w:r>
        <w:t>. To zahrnuje jedince s nesouměrným postavením očí</w:t>
      </w:r>
      <w:r w:rsidR="005F3615">
        <w:fldChar w:fldCharType="begin"/>
      </w:r>
      <w:r w:rsidR="005F3615">
        <w:instrText xml:space="preserve"> XE "</w:instrText>
      </w:r>
      <w:r w:rsidR="005F3615" w:rsidRPr="00494ED4">
        <w:instrText>šilhání</w:instrText>
      </w:r>
      <w:r w:rsidR="005F3615">
        <w:instrText xml:space="preserve">" </w:instrText>
      </w:r>
      <w:r w:rsidR="005F3615">
        <w:fldChar w:fldCharType="end"/>
      </w:r>
      <w:r>
        <w:t xml:space="preserve"> (strabismus</w:t>
      </w:r>
      <w:r w:rsidR="005F3615">
        <w:fldChar w:fldCharType="begin"/>
      </w:r>
      <w:r w:rsidR="005F3615">
        <w:instrText xml:space="preserve"> XE "</w:instrText>
      </w:r>
      <w:r w:rsidR="005F3615" w:rsidRPr="002928F7">
        <w:instrText>strabismus</w:instrText>
      </w:r>
      <w:r w:rsidR="005F3615">
        <w:instrText xml:space="preserve">" </w:instrText>
      </w:r>
      <w:r w:rsidR="005F3615">
        <w:fldChar w:fldCharType="end"/>
      </w:r>
      <w:r>
        <w:t>), děti s tupozrakostí</w:t>
      </w:r>
      <w:r w:rsidR="005F3615">
        <w:fldChar w:fldCharType="begin"/>
      </w:r>
      <w:r w:rsidR="005F3615">
        <w:instrText xml:space="preserve"> XE "</w:instrText>
      </w:r>
      <w:r w:rsidR="005F3615" w:rsidRPr="00417C89">
        <w:instrText>tupozrakost</w:instrText>
      </w:r>
      <w:r w:rsidR="005F3615">
        <w:instrText xml:space="preserve">" </w:instrText>
      </w:r>
      <w:r w:rsidR="005F3615">
        <w:fldChar w:fldCharType="end"/>
      </w:r>
      <w:r>
        <w:t xml:space="preserve"> (amblyopie</w:t>
      </w:r>
      <w:r w:rsidR="005F3615">
        <w:fldChar w:fldCharType="begin"/>
      </w:r>
      <w:r w:rsidR="005F3615">
        <w:instrText xml:space="preserve"> XE "</w:instrText>
      </w:r>
      <w:r w:rsidR="005F3615" w:rsidRPr="00BC0C9F">
        <w:instrText>amblyopie</w:instrText>
      </w:r>
      <w:r w:rsidR="005F3615">
        <w:instrText xml:space="preserve">" </w:instrText>
      </w:r>
      <w:r w:rsidR="005F3615">
        <w:fldChar w:fldCharType="end"/>
      </w:r>
      <w:r>
        <w:t>), a ty kteří mají obtíže s vnímáním hloubky a prostorovým viděním.</w:t>
      </w:r>
      <w:r w:rsidR="002D37B5">
        <w:fldChar w:fldCharType="begin"/>
      </w:r>
      <w:r w:rsidR="002D37B5">
        <w:instrText xml:space="preserve"> ADDIN ZOTERO_ITEM CSL_CITATION {"citationID":"82zkSRIr","properties":{"formattedCitation":"\\super 1\\nosupersub{}","plainCitation":"1","noteIndex":0},"citationItems":[{"id":72,"uris":["http://zotero.org/users/local/z1aM31PI/items/9RH7ZL3Q"],"itemData":{"id":72,"type":"post-weblog","language":"cs","title":"Náplň Ortoptiky – ORTOPTIKA MLADÁ BOLESLAV","URL":"https://ortoptika-mb.cz/napln-ortoptiky/","accessed":{"date-parts":[["2024",3,17]]}}}],"schema":"https://github.com/citation-style-language/schema/raw/master/csl-citation.json"} </w:instrText>
      </w:r>
      <w:r w:rsidR="002D37B5">
        <w:fldChar w:fldCharType="separate"/>
      </w:r>
      <w:r w:rsidR="002D37B5" w:rsidRPr="002D37B5">
        <w:rPr>
          <w:vertAlign w:val="superscript"/>
        </w:rPr>
        <w:t>1</w:t>
      </w:r>
      <w:r w:rsidR="002D37B5">
        <w:fldChar w:fldCharType="end"/>
      </w:r>
      <w:r>
        <w:t xml:space="preserve"> </w:t>
      </w:r>
    </w:p>
    <w:p w14:paraId="24DD06EC" w14:textId="5C5864B2" w:rsidR="000D316F" w:rsidRDefault="00D742D8" w:rsidP="005E50E5">
      <w:pPr>
        <w:pStyle w:val="Dalodstavce"/>
      </w:pPr>
      <w:r>
        <w:t xml:space="preserve">Kvalitní zrak a schopnost správně vnímat hloubku a prostor jsou nezbytné pro mnoho aspektů života, včetně vzdělávání, pracovního uplatnění a každodenních aktivit. Díky ortoptice lze u dětí s těmito poruchami dosáhnout lepšího zrakového komfortu a výkonnosti. </w:t>
      </w:r>
      <w:r w:rsidR="00BA4AB4">
        <w:fldChar w:fldCharType="begin"/>
      </w:r>
      <w:r w:rsidR="00F95997">
        <w:instrText xml:space="preserve"> ADDIN ZOTERO_ITEM CSL_CITATION {"citationID":"9dk42UaA","properties":{"formattedCitation":"\\super 1,2\\nosupersub{}","plainCitation":"1,2","noteIndex":0},"citationItems":[{"id":"667hAY7m/kJ0uajmn","uris":["http://zotero.org/users/local/z1aM31PI/items/4PYXJ99Y"],"itemData":{"id":75,"type":"webpage","title":"Co je to ortoptika | Ortoptika EVAM","URL":"http://www.ortoptika.eu/content/co-je-ortoptika","accessed":{"date-parts":[["2024",3,17]]}}},{"id":72,"uris":["http://zotero.org/users/local/z1aM31PI/items/9RH7ZL3Q"],"itemData":{"id":72,"type":"post-weblog","language":"cs","title":"Náplň Ortoptiky – ORTOPTIKA MLADÁ BOLESLAV","URL":"https://ortoptika-mb.cz/napln-ortoptiky/","accessed":{"date-parts":[["2024",3,17]]}}}],"schema":"https://github.com/citation-style-language/schema/raw/master/csl-citation.json"} </w:instrText>
      </w:r>
      <w:r w:rsidR="00BA4AB4">
        <w:fldChar w:fldCharType="separate"/>
      </w:r>
      <w:r w:rsidR="00BA4AB4" w:rsidRPr="00BA4AB4">
        <w:rPr>
          <w:vertAlign w:val="superscript"/>
        </w:rPr>
        <w:t>1,2</w:t>
      </w:r>
      <w:r w:rsidR="00BA4AB4">
        <w:fldChar w:fldCharType="end"/>
      </w:r>
    </w:p>
    <w:p w14:paraId="53A92461" w14:textId="2AB9CB2D" w:rsidR="00D742D8" w:rsidRDefault="00B823CD" w:rsidP="001D7DDD">
      <w:pPr>
        <w:pStyle w:val="Nadpis2"/>
      </w:pPr>
      <w:bookmarkStart w:id="13" w:name="_Toc164158241"/>
      <w:r>
        <w:lastRenderedPageBreak/>
        <w:t>Ortoptista</w:t>
      </w:r>
      <w:bookmarkEnd w:id="13"/>
    </w:p>
    <w:p w14:paraId="2E9A7217" w14:textId="17F9ED8F" w:rsidR="00175E2B" w:rsidRDefault="00FE42DD" w:rsidP="002D37B5">
      <w:pPr>
        <w:pStyle w:val="Odstavec1"/>
      </w:pPr>
      <w:r>
        <w:t xml:space="preserve">Je </w:t>
      </w:r>
      <w:r w:rsidR="00440E41">
        <w:t>zdravotnická nelékařská profese</w:t>
      </w:r>
      <w:r w:rsidR="00623652">
        <w:fldChar w:fldCharType="begin"/>
      </w:r>
      <w:r w:rsidR="00623652">
        <w:instrText xml:space="preserve"> XE "</w:instrText>
      </w:r>
      <w:r w:rsidR="00623652" w:rsidRPr="003D6393">
        <w:instrText>profese</w:instrText>
      </w:r>
      <w:r w:rsidR="00623652">
        <w:instrText xml:space="preserve">" </w:instrText>
      </w:r>
      <w:r w:rsidR="00623652">
        <w:fldChar w:fldCharType="end"/>
      </w:r>
      <w:r w:rsidR="009914B7">
        <w:t>, pro jejíž výkon je nutná odborná způsobilost</w:t>
      </w:r>
      <w:r w:rsidR="00194051">
        <w:t xml:space="preserve"> </w:t>
      </w:r>
      <w:r w:rsidR="00194051" w:rsidRPr="003E29D1">
        <w:t xml:space="preserve">dle </w:t>
      </w:r>
      <w:r w:rsidR="00B34D0E" w:rsidRPr="003E29D1">
        <w:t>§12</w:t>
      </w:r>
      <w:r w:rsidR="00B34D0E">
        <w:t xml:space="preserve"> </w:t>
      </w:r>
      <w:r w:rsidR="00772485" w:rsidRPr="003E29D1">
        <w:t xml:space="preserve">zákona č. 96/2004 </w:t>
      </w:r>
      <w:r w:rsidR="00392C96" w:rsidRPr="003E29D1">
        <w:t>Sb</w:t>
      </w:r>
      <w:r w:rsidR="00A32ECB">
        <w:t>.</w:t>
      </w:r>
      <w:r w:rsidR="00D45AA2">
        <w:t xml:space="preserve"> </w:t>
      </w:r>
      <w:r w:rsidR="004B0F92">
        <w:t>(</w:t>
      </w:r>
      <w:r w:rsidR="00D45AA2">
        <w:t>o nelékařských zdravotnických povoláních</w:t>
      </w:r>
      <w:r w:rsidR="004B0F92">
        <w:t>)</w:t>
      </w:r>
      <w:r w:rsidR="00B97BA5">
        <w:t>.</w:t>
      </w:r>
      <w:r w:rsidR="00B34D0E">
        <w:t xml:space="preserve"> </w:t>
      </w:r>
      <w:r w:rsidR="005B1AA4">
        <w:t>Tuto odbornou způsobilost</w:t>
      </w:r>
      <w:r w:rsidR="00623652">
        <w:fldChar w:fldCharType="begin"/>
      </w:r>
      <w:r w:rsidR="00623652">
        <w:instrText xml:space="preserve"> XE "</w:instrText>
      </w:r>
      <w:r w:rsidR="00623652" w:rsidRPr="0006461E">
        <w:instrText>odborná způsobilost</w:instrText>
      </w:r>
      <w:r w:rsidR="00623652">
        <w:instrText xml:space="preserve">" </w:instrText>
      </w:r>
      <w:r w:rsidR="00623652">
        <w:fldChar w:fldCharType="end"/>
      </w:r>
      <w:r w:rsidR="00711894">
        <w:t xml:space="preserve"> lze </w:t>
      </w:r>
      <w:r w:rsidR="007924D2">
        <w:t xml:space="preserve">v současné době </w:t>
      </w:r>
      <w:r w:rsidR="000779FE">
        <w:t xml:space="preserve">získat absolvováním akreditovaného zdravotnického </w:t>
      </w:r>
      <w:r w:rsidR="00042B5B">
        <w:t xml:space="preserve">bakalářského studia. V minulosti </w:t>
      </w:r>
      <w:r w:rsidR="00500EB2">
        <w:t>tuto odbornou způsobilost mohl</w:t>
      </w:r>
      <w:r w:rsidR="00574387">
        <w:t>y</w:t>
      </w:r>
      <w:r w:rsidR="00500EB2">
        <w:t xml:space="preserve"> získat </w:t>
      </w:r>
      <w:r w:rsidR="00106F15">
        <w:t xml:space="preserve">osoby studijních oborů pro všeobecné sestry podle </w:t>
      </w:r>
      <w:r w:rsidR="000A4086">
        <w:t>§5 a pomaturitního specializačního studia ortoptika-pleoptika</w:t>
      </w:r>
      <w:r w:rsidR="00986C2C">
        <w:t xml:space="preserve"> </w:t>
      </w:r>
      <w:r w:rsidR="00882767">
        <w:t>zahájeného nejpozději ve školním roce 2006/2007</w:t>
      </w:r>
      <w:r w:rsidR="00253D0E">
        <w:t xml:space="preserve">, nebo </w:t>
      </w:r>
      <w:r w:rsidR="00143571">
        <w:t xml:space="preserve">dlouhodobé přípravy v ortoptice a pleoptice, </w:t>
      </w:r>
      <w:r w:rsidR="00CA647C">
        <w:t xml:space="preserve">zahájeného </w:t>
      </w:r>
      <w:r w:rsidR="003D5100">
        <w:t xml:space="preserve">nejpozději v roce 1994. </w:t>
      </w:r>
    </w:p>
    <w:p w14:paraId="4FD29642" w14:textId="14DF0DFB" w:rsidR="003D5100" w:rsidRDefault="006D3D48" w:rsidP="007924D2">
      <w:pPr>
        <w:pStyle w:val="Dalodstavce"/>
      </w:pPr>
      <w:r>
        <w:t>Ortoptista</w:t>
      </w:r>
      <w:r w:rsidR="004A5FF0">
        <w:fldChar w:fldCharType="begin"/>
      </w:r>
      <w:r w:rsidR="004A5FF0">
        <w:instrText xml:space="preserve"> XE "</w:instrText>
      </w:r>
      <w:r w:rsidR="004A5FF0" w:rsidRPr="00C1357C">
        <w:instrText>ortoptista</w:instrText>
      </w:r>
      <w:r w:rsidR="004A5FF0">
        <w:instrText xml:space="preserve">" </w:instrText>
      </w:r>
      <w:r w:rsidR="004A5FF0">
        <w:fldChar w:fldCharType="end"/>
      </w:r>
      <w:r w:rsidR="0087672F">
        <w:t>,</w:t>
      </w:r>
      <w:r>
        <w:t xml:space="preserve"> jež absolvoval bakalářské studium</w:t>
      </w:r>
      <w:r w:rsidR="00574387">
        <w:t>,</w:t>
      </w:r>
      <w:r>
        <w:t xml:space="preserve"> </w:t>
      </w:r>
      <w:r w:rsidR="003721A8">
        <w:t xml:space="preserve">může vykonávat tuto profesi </w:t>
      </w:r>
      <w:r w:rsidR="00330B5E">
        <w:t xml:space="preserve">bez odborného dohledu </w:t>
      </w:r>
      <w:r w:rsidR="003721A8">
        <w:t>samostatně až po jednom r</w:t>
      </w:r>
      <w:r w:rsidR="00330B5E">
        <w:t>oce</w:t>
      </w:r>
      <w:r w:rsidR="00176A68">
        <w:t>.</w:t>
      </w:r>
      <w:r w:rsidR="0005078B">
        <w:t xml:space="preserve"> Odborným dohledem je </w:t>
      </w:r>
      <w:r w:rsidR="006147DE">
        <w:t>zkušený ortoptista způsobilý k výkonu povolání bez odborného</w:t>
      </w:r>
      <w:r w:rsidR="001F47BA">
        <w:t xml:space="preserve"> dohledu nebo </w:t>
      </w:r>
      <w:r w:rsidR="009263B5">
        <w:t>oftalmolog.</w:t>
      </w:r>
      <w:r w:rsidR="00176A68">
        <w:t xml:space="preserve"> </w:t>
      </w:r>
      <w:r w:rsidR="00BA0D5A">
        <w:fldChar w:fldCharType="begin"/>
      </w:r>
      <w:r w:rsidR="00E77AF0">
        <w:instrText xml:space="preserve"> ADDIN ZOTERO_ITEM CSL_CITATION {"citationID":"qansSVoj","properties":{"formattedCitation":"\\super 3,4\\nosupersub{}","plainCitation":"3,4","noteIndex":0},"citationItems":[{"id":153,"uris":["http://zotero.org/users/local/z1aM31PI/items/NVIH3S9E"],"itemData":{"id":153,"type":"book","call-number":"617.7-053.2 |2 MRF","edition":"1. vydání","event-place":"Praha","ISBN":"978-80-271-3052-8","language":"cze","note":"OCLC: 1350559905","number-of-pages":"670","publisher":"Grada Publishing","publisher-place":"Praha","source":"aleph.knihovna-pardubice.cz Library Catalog","title":"Dětská oftalmologie: klinické a mezioborové souvislosti","title-short":"Dětská oftalmologie","issued":{"date-parts":[["2022"]]}}},{"id":102,"uris":["http://zotero.org/users/local/z1aM31PI/items/EMX2UADR"],"itemData":{"id":102,"type":"webpage","abstract":"Zákon č. 96/2004 Sb. - Zákon o podmínkách získávání a uznávání způsobilosti k výkonu nelékařských zdravotnických povolání a k výkonu činnosti souvisejících s poskytováním zdravotní péče a o změně některých souvisejících zákonů (zákon o nelékařských zdravotnických povoláních)","container-title":"Zákony pro lidi","language":"cs","title":"96/2004 Sb. Zákon o nelékařských zdravotnických povoláních","URL":"https://www.zakonyprolidi.cz/cs/2004-96","author":[{"family":"info@aion.cz","given":"AION CS-"}],"accessed":{"date-parts":[["2024",3,19]]}}}],"schema":"https://github.com/citation-style-language/schema/raw/master/csl-citation.json"} </w:instrText>
      </w:r>
      <w:r w:rsidR="00BA0D5A">
        <w:fldChar w:fldCharType="separate"/>
      </w:r>
      <w:r w:rsidR="00E77AF0" w:rsidRPr="00E77AF0">
        <w:rPr>
          <w:vertAlign w:val="superscript"/>
        </w:rPr>
        <w:t>3,4</w:t>
      </w:r>
      <w:r w:rsidR="00BA0D5A">
        <w:fldChar w:fldCharType="end"/>
      </w:r>
    </w:p>
    <w:p w14:paraId="0E1CEC6D" w14:textId="3C5137B8" w:rsidR="0052221A" w:rsidRDefault="00B74900" w:rsidP="00D9153A">
      <w:pPr>
        <w:pStyle w:val="Dalodstavce"/>
      </w:pPr>
      <w:r>
        <w:t>Výkonem povolání</w:t>
      </w:r>
      <w:r w:rsidR="00623652">
        <w:fldChar w:fldCharType="begin"/>
      </w:r>
      <w:r w:rsidR="00623652">
        <w:instrText xml:space="preserve"> XE "</w:instrText>
      </w:r>
      <w:r w:rsidR="00623652" w:rsidRPr="00670A41">
        <w:instrText>výkon povolání</w:instrText>
      </w:r>
      <w:r w:rsidR="00623652">
        <w:instrText xml:space="preserve">" </w:instrText>
      </w:r>
      <w:r w:rsidR="00623652">
        <w:fldChar w:fldCharType="end"/>
      </w:r>
      <w:r>
        <w:t xml:space="preserve"> ortoptisty je </w:t>
      </w:r>
      <w:r w:rsidR="00B94099">
        <w:t>d</w:t>
      </w:r>
      <w:r w:rsidR="00BB2FDA">
        <w:t>le zákona č. 96/2004 Sb.</w:t>
      </w:r>
      <w:r w:rsidR="004F1A96">
        <w:fldChar w:fldCharType="begin"/>
      </w:r>
      <w:r w:rsidR="00BA0D5A">
        <w:instrText xml:space="preserve"> ADDIN ZOTERO_ITEM CSL_CITATION {"citationID":"gR4kVoug","properties":{"formattedCitation":"\\super 4\\nosupersub{}","plainCitation":"4","noteIndex":0},"citationItems":[{"id":102,"uris":["http://zotero.org/users/local/z1aM31PI/items/EMX2UADR"],"itemData":{"id":102,"type":"webpage","abstract":"Zákon č. 96/2004 Sb. - Zákon o podmínkách získávání a uznávání způsobilosti k výkonu nelékařských zdravotnických povolání a k výkonu činnosti souvisejících s poskytováním zdravotní péče a o změně některých souvisejících zákonů (zákon o nelékařských zdravotnických povoláních)","container-title":"Zákony pro lidi","language":"cs","title":"96/2004 Sb. Zákon o nelékařských zdravotnických povoláních","URL":"https://www.zakonyprolidi.cz/cs/2004-96","author":[{"family":"info@aion.cz","given":"AION CS-"}],"accessed":{"date-parts":[["2024",3,19]]}}}],"schema":"https://github.com/citation-style-language/schema/raw/master/csl-citation.json"} </w:instrText>
      </w:r>
      <w:r w:rsidR="004F1A96">
        <w:fldChar w:fldCharType="separate"/>
      </w:r>
      <w:r w:rsidR="00BA0D5A" w:rsidRPr="00BA0D5A">
        <w:rPr>
          <w:vertAlign w:val="superscript"/>
        </w:rPr>
        <w:t>4</w:t>
      </w:r>
      <w:r w:rsidR="004F1A96">
        <w:fldChar w:fldCharType="end"/>
      </w:r>
      <w:r w:rsidR="008516C6" w:rsidRPr="008516C6">
        <w:rPr>
          <w:i/>
          <w:iCs/>
        </w:rPr>
        <w:t xml:space="preserve"> </w:t>
      </w:r>
      <w:r w:rsidR="00BE6A45" w:rsidRPr="00972A40">
        <w:t>„…</w:t>
      </w:r>
      <w:r w:rsidR="00BB622C" w:rsidRPr="00972A40">
        <w:t xml:space="preserve">činnost </w:t>
      </w:r>
      <w:r w:rsidR="008516C6" w:rsidRPr="00972A40">
        <w:t>v rámci preventivní, léčebné a diagnostické péče poskytované ve spolupráci s lékařem pacientům s motorickými nebo senzorickými očními poruchami, a prevence těchto poruch</w:t>
      </w:r>
      <w:r w:rsidR="00D56C1C" w:rsidRPr="00972A40">
        <w:t>.</w:t>
      </w:r>
      <w:r w:rsidR="008516C6" w:rsidRPr="00972A40">
        <w:t>“</w:t>
      </w:r>
      <w:r w:rsidR="00D15E08" w:rsidRPr="00D15E08">
        <w:t xml:space="preserve"> </w:t>
      </w:r>
    </w:p>
    <w:p w14:paraId="6BDE4387" w14:textId="2796BCA8" w:rsidR="00D9153A" w:rsidRDefault="000463EF" w:rsidP="00D9153A">
      <w:pPr>
        <w:pStyle w:val="Dalodstavce"/>
      </w:pPr>
      <w:r>
        <w:t xml:space="preserve">Ortoptisté </w:t>
      </w:r>
      <w:r w:rsidR="005C601E">
        <w:t>vykonávají své povolání nejčastěji v</w:t>
      </w:r>
      <w:r w:rsidR="00812C13">
        <w:t> </w:t>
      </w:r>
      <w:r w:rsidR="005C601E">
        <w:t>nemocnicích</w:t>
      </w:r>
      <w:r w:rsidR="00812C13">
        <w:t xml:space="preserve">, </w:t>
      </w:r>
      <w:r w:rsidR="00190C6E">
        <w:t>očních klinikách</w:t>
      </w:r>
      <w:r w:rsidR="00E04AA1">
        <w:t xml:space="preserve">, soukromých </w:t>
      </w:r>
      <w:r w:rsidR="00AA0C4F">
        <w:t>ambulancích</w:t>
      </w:r>
      <w:r w:rsidR="00ED0F92">
        <w:t xml:space="preserve"> a j</w:t>
      </w:r>
      <w:r w:rsidR="0052221A">
        <w:t>sou nedílnou součástí multidisciplinárního týmu spolu s oftalmolog</w:t>
      </w:r>
      <w:r w:rsidR="00EA6552">
        <w:fldChar w:fldCharType="begin"/>
      </w:r>
      <w:r w:rsidR="00EA6552">
        <w:instrText xml:space="preserve"> XE "</w:instrText>
      </w:r>
      <w:r w:rsidR="00EA6552" w:rsidRPr="002F474B">
        <w:instrText>oftalmolog</w:instrText>
      </w:r>
      <w:r w:rsidR="00EA6552">
        <w:instrText xml:space="preserve">" </w:instrText>
      </w:r>
      <w:r w:rsidR="00EA6552">
        <w:fldChar w:fldCharType="end"/>
      </w:r>
      <w:r w:rsidR="0052221A">
        <w:t>y, strabolog</w:t>
      </w:r>
      <w:r w:rsidR="00EA6552">
        <w:fldChar w:fldCharType="begin"/>
      </w:r>
      <w:r w:rsidR="00EA6552">
        <w:instrText xml:space="preserve"> XE "</w:instrText>
      </w:r>
      <w:r w:rsidR="00EA6552" w:rsidRPr="00AF16EB">
        <w:instrText>strabolog</w:instrText>
      </w:r>
      <w:r w:rsidR="00EA6552">
        <w:instrText xml:space="preserve">" </w:instrText>
      </w:r>
      <w:r w:rsidR="00EA6552">
        <w:fldChar w:fldCharType="end"/>
      </w:r>
      <w:r w:rsidR="0052221A">
        <w:t>y, optometristy</w:t>
      </w:r>
      <w:r w:rsidR="00EA6552">
        <w:fldChar w:fldCharType="begin"/>
      </w:r>
      <w:r w:rsidR="00EA6552">
        <w:instrText xml:space="preserve"> XE "</w:instrText>
      </w:r>
      <w:r w:rsidR="00EA6552" w:rsidRPr="00460734">
        <w:instrText>optometrista</w:instrText>
      </w:r>
      <w:r w:rsidR="00EA6552">
        <w:instrText xml:space="preserve">" </w:instrText>
      </w:r>
      <w:r w:rsidR="00EA6552">
        <w:fldChar w:fldCharType="end"/>
      </w:r>
      <w:r w:rsidR="0052221A">
        <w:t>, pediatr</w:t>
      </w:r>
      <w:r w:rsidR="00EA6552">
        <w:fldChar w:fldCharType="begin"/>
      </w:r>
      <w:r w:rsidR="00EA6552">
        <w:instrText xml:space="preserve"> XE "</w:instrText>
      </w:r>
      <w:r w:rsidR="00EA6552" w:rsidRPr="00C205C6">
        <w:instrText>pediatr</w:instrText>
      </w:r>
      <w:r w:rsidR="00EA6552">
        <w:instrText xml:space="preserve">" </w:instrText>
      </w:r>
      <w:r w:rsidR="00EA6552">
        <w:fldChar w:fldCharType="end"/>
      </w:r>
      <w:r w:rsidR="0052221A">
        <w:t>y, zrakovými terapeuty, speciálními pedagogy</w:t>
      </w:r>
      <w:r w:rsidR="00EA6552">
        <w:fldChar w:fldCharType="begin"/>
      </w:r>
      <w:r w:rsidR="00EA6552">
        <w:instrText xml:space="preserve"> XE "</w:instrText>
      </w:r>
      <w:r w:rsidR="00EA6552" w:rsidRPr="00A85979">
        <w:instrText>speciální pedagog</w:instrText>
      </w:r>
      <w:r w:rsidR="00EA6552">
        <w:instrText xml:space="preserve">" </w:instrText>
      </w:r>
      <w:r w:rsidR="00EA6552">
        <w:fldChar w:fldCharType="end"/>
      </w:r>
      <w:r w:rsidR="0052221A">
        <w:t xml:space="preserve"> a dalšími odborníky, kteří pracují s dětským pacientem.</w:t>
      </w:r>
      <w:r w:rsidR="00870C65" w:rsidRPr="00870C65">
        <w:t xml:space="preserve"> </w:t>
      </w:r>
      <w:r w:rsidR="00870C65">
        <w:t>Vzhledem k tomu, že v péči o dětské pacienty je role ortoptisty nezanedbatelná a její význam vzrostl, mnozí ortoptisté pokračují ve vzdělávání</w:t>
      </w:r>
      <w:r w:rsidR="00EA6552">
        <w:fldChar w:fldCharType="begin"/>
      </w:r>
      <w:r w:rsidR="00EA6552">
        <w:instrText xml:space="preserve"> XE "</w:instrText>
      </w:r>
      <w:r w:rsidR="00EA6552" w:rsidRPr="00496189">
        <w:instrText>vzdělávání</w:instrText>
      </w:r>
      <w:r w:rsidR="00EA6552">
        <w:instrText xml:space="preserve">" </w:instrText>
      </w:r>
      <w:r w:rsidR="00EA6552">
        <w:fldChar w:fldCharType="end"/>
      </w:r>
      <w:r w:rsidR="00870C65">
        <w:t>, aby získali širší znalostní základnu, což jim umožňuje poskytovat mnohem komplexnější a odbornější péči.</w:t>
      </w:r>
      <w:r w:rsidR="002D37B5">
        <w:fldChar w:fldCharType="begin"/>
      </w:r>
      <w:r w:rsidR="00BA0D5A">
        <w:instrText xml:space="preserve"> ADDIN ZOTERO_ITEM CSL_CITATION {"citationID":"iTOWUBtd","properties":{"formattedCitation":"\\super 5,6\\nosupersub{}","plainCitation":"5,6","noteIndex":0},"citationItems":[{"id":83,"uris":["http://zotero.org/users/local/z1aM31PI/items/3D4SBJHB"],"itemData":{"id":83,"type":"post-weblog","abstract":"Orthoptists are the experts in diagnosing and treating defects in eye movement and problems with how the eyes work together, called binocular vision.","container-title":"British and Irish Orthoptic Society","language":"en-US","title":"What is an Orthoptist?","URL":"https://www.orthoptics.org.uk/patients-and-public/what-is-an-orthoptist/","author":[{"family":"Huzzey","given":"Rich"}],"accessed":{"date-parts":[["2024",3,17]]}}},{"id":104,"uris":["http://zotero.org/users/local/z1aM31PI/items/G3EALILW"],"itemData":{"id":104,"type":"thesis","language":"cze","publisher":"Masarykova univerzita, Lékařská fakulta","source":"is.muni.cz","title":"Význam ortoptiky při léčbě strabismu","URL":"https://is.muni.cz/th/pzo20/Vyznam_ortoptiky_pri_lecbe_stra-bismu_BP_Lochmanova_h4no8.pdf","author":[{"family":"Lochmanová","given":"Michaela"}],"accessed":{"date-parts":[["2024",3,19]]},"issued":{"date-parts":[["2022"]]}}}],"schema":"https://github.com/citation-style-language/schema/raw/master/csl-citation.json"} </w:instrText>
      </w:r>
      <w:r w:rsidR="002D37B5">
        <w:fldChar w:fldCharType="separate"/>
      </w:r>
      <w:r w:rsidR="00BA0D5A" w:rsidRPr="00BA0D5A">
        <w:rPr>
          <w:vertAlign w:val="superscript"/>
        </w:rPr>
        <w:t>5,6</w:t>
      </w:r>
      <w:r w:rsidR="002D37B5">
        <w:fldChar w:fldCharType="end"/>
      </w:r>
    </w:p>
    <w:p w14:paraId="10BCD863" w14:textId="558ED245" w:rsidR="00BB622C" w:rsidRPr="00976BE4" w:rsidRDefault="00954BA7" w:rsidP="0000556A">
      <w:pPr>
        <w:pStyle w:val="Dalodstavce"/>
      </w:pPr>
      <w:r>
        <w:t>Vyhláška</w:t>
      </w:r>
      <w:r w:rsidR="00966010">
        <w:t xml:space="preserve"> č. </w:t>
      </w:r>
      <w:r w:rsidR="00C7798C">
        <w:t>55/2011 o</w:t>
      </w:r>
      <w:r w:rsidR="0003681B" w:rsidRPr="0003681B">
        <w:t xml:space="preserve"> činnostech zdravotnických pracovníků a jiných odborných pracovníků</w:t>
      </w:r>
      <w:r w:rsidR="00936145">
        <w:t xml:space="preserve"> </w:t>
      </w:r>
      <w:r w:rsidR="001834BC">
        <w:t xml:space="preserve">uvádí všechny </w:t>
      </w:r>
      <w:r w:rsidR="009311F7">
        <w:t>kompetence</w:t>
      </w:r>
      <w:r w:rsidR="00623652">
        <w:fldChar w:fldCharType="begin"/>
      </w:r>
      <w:r w:rsidR="00623652">
        <w:instrText xml:space="preserve"> XE "</w:instrText>
      </w:r>
      <w:r w:rsidR="00623652" w:rsidRPr="002E4DC7">
        <w:instrText>kompetence</w:instrText>
      </w:r>
      <w:r w:rsidR="00623652">
        <w:instrText xml:space="preserve">" </w:instrText>
      </w:r>
      <w:r w:rsidR="00623652">
        <w:fldChar w:fldCharType="end"/>
      </w:r>
      <w:r w:rsidR="009311F7">
        <w:t>, které ortoptista může vykonávat</w:t>
      </w:r>
      <w:r w:rsidR="001B0E2F">
        <w:t>.</w:t>
      </w:r>
      <w:r w:rsidR="00ED26C0">
        <w:t xml:space="preserve"> </w:t>
      </w:r>
      <w:r w:rsidR="00790779">
        <w:t xml:space="preserve">Kromě </w:t>
      </w:r>
      <w:r w:rsidR="00417677">
        <w:t>screeningu</w:t>
      </w:r>
      <w:r w:rsidR="001B2C69">
        <w:fldChar w:fldCharType="begin"/>
      </w:r>
      <w:r w:rsidR="001B2C69">
        <w:instrText xml:space="preserve"> XE "</w:instrText>
      </w:r>
      <w:r w:rsidR="001B2C69" w:rsidRPr="008A08AA">
        <w:instrText>screening</w:instrText>
      </w:r>
      <w:r w:rsidR="001B2C69">
        <w:instrText xml:space="preserve">" </w:instrText>
      </w:r>
      <w:r w:rsidR="001B2C69">
        <w:fldChar w:fldCharType="end"/>
      </w:r>
      <w:r w:rsidR="00417677">
        <w:t xml:space="preserve"> zrakových vad u dětí, </w:t>
      </w:r>
      <w:r w:rsidR="005F3F22">
        <w:t>diagnosti</w:t>
      </w:r>
      <w:r w:rsidR="005207FF">
        <w:fldChar w:fldCharType="begin"/>
      </w:r>
      <w:r w:rsidR="005207FF">
        <w:instrText xml:space="preserve"> XE "</w:instrText>
      </w:r>
      <w:r w:rsidR="005207FF" w:rsidRPr="005603B1">
        <w:instrText>diagnostika</w:instrText>
      </w:r>
      <w:r w:rsidR="005207FF">
        <w:instrText xml:space="preserve">" </w:instrText>
      </w:r>
      <w:r w:rsidR="005207FF">
        <w:fldChar w:fldCharType="end"/>
      </w:r>
      <w:r w:rsidR="005F3F22">
        <w:t xml:space="preserve">ckých </w:t>
      </w:r>
      <w:r w:rsidR="00C83713">
        <w:t>vyšetření</w:t>
      </w:r>
      <w:r w:rsidR="00303607">
        <w:t xml:space="preserve">, </w:t>
      </w:r>
      <w:r w:rsidR="00C83713">
        <w:t>pleoptických</w:t>
      </w:r>
      <w:r w:rsidR="00303607">
        <w:t xml:space="preserve"> a ortoptických</w:t>
      </w:r>
      <w:r w:rsidR="00C83713">
        <w:t xml:space="preserve"> cvičení </w:t>
      </w:r>
      <w:r w:rsidR="00101818">
        <w:t xml:space="preserve">a pomocných vyšetření </w:t>
      </w:r>
      <w:r w:rsidR="009E5770">
        <w:t xml:space="preserve">uvádí </w:t>
      </w:r>
      <w:r w:rsidR="00F35141">
        <w:t xml:space="preserve">také </w:t>
      </w:r>
      <w:r w:rsidR="00F35141" w:rsidRPr="00F35141">
        <w:t>eduk</w:t>
      </w:r>
      <w:r w:rsidR="009E5770">
        <w:t>aci</w:t>
      </w:r>
      <w:r w:rsidR="00F35141" w:rsidRPr="00F35141">
        <w:t xml:space="preserve"> pacient</w:t>
      </w:r>
      <w:r w:rsidR="009E5770">
        <w:t>ů</w:t>
      </w:r>
      <w:r w:rsidR="00F35141" w:rsidRPr="00F35141">
        <w:t xml:space="preserve"> a jejich rodič</w:t>
      </w:r>
      <w:r w:rsidR="009E5770">
        <w:t>ů</w:t>
      </w:r>
      <w:r w:rsidR="00F35141" w:rsidRPr="00F35141">
        <w:t>, případně jin</w:t>
      </w:r>
      <w:r w:rsidR="009E5770">
        <w:t>ých</w:t>
      </w:r>
      <w:r w:rsidR="00F35141" w:rsidRPr="00F35141">
        <w:t xml:space="preserve"> pečující</w:t>
      </w:r>
      <w:r w:rsidR="009E5770">
        <w:t>ch</w:t>
      </w:r>
      <w:r w:rsidR="00F35141" w:rsidRPr="00F35141">
        <w:t xml:space="preserve"> osob o léčbě a léčebném výcviku</w:t>
      </w:r>
      <w:r w:rsidR="00E04AA1">
        <w:t xml:space="preserve">. </w:t>
      </w:r>
      <w:r w:rsidR="00DF38BF">
        <w:t>Proto</w:t>
      </w:r>
      <w:r w:rsidR="00497A9C">
        <w:t xml:space="preserve"> je pro ortoptistu v</w:t>
      </w:r>
      <w:r w:rsidR="00A07ECF">
        <w:t> návaznosti na tuto kompetenci</w:t>
      </w:r>
      <w:r w:rsidR="006B6825">
        <w:t xml:space="preserve"> </w:t>
      </w:r>
      <w:r w:rsidR="00CD555F">
        <w:t xml:space="preserve">vhodný </w:t>
      </w:r>
      <w:r w:rsidR="00D63156">
        <w:t xml:space="preserve">určitý vědomostní přesah </w:t>
      </w:r>
      <w:r w:rsidR="00CE7FDB">
        <w:t>nejen do pedagogiky</w:t>
      </w:r>
      <w:r w:rsidR="00574387">
        <w:t>,</w:t>
      </w:r>
      <w:r w:rsidR="00EA6552">
        <w:fldChar w:fldCharType="begin"/>
      </w:r>
      <w:r w:rsidR="00EA6552">
        <w:instrText xml:space="preserve"> XE "</w:instrText>
      </w:r>
      <w:r w:rsidR="00EA6552" w:rsidRPr="00890A2B">
        <w:instrText>pedagogika</w:instrText>
      </w:r>
      <w:r w:rsidR="00EA6552">
        <w:instrText xml:space="preserve">" </w:instrText>
      </w:r>
      <w:r w:rsidR="00EA6552">
        <w:fldChar w:fldCharType="end"/>
      </w:r>
      <w:r w:rsidR="00CE7FDB">
        <w:t xml:space="preserve"> ale též </w:t>
      </w:r>
      <w:r w:rsidR="00D63156">
        <w:t xml:space="preserve">do </w:t>
      </w:r>
      <w:r w:rsidR="000A1537">
        <w:t>andr</w:t>
      </w:r>
      <w:r w:rsidR="00D63156">
        <w:t>agogik</w:t>
      </w:r>
      <w:r w:rsidR="00EA6552">
        <w:fldChar w:fldCharType="begin"/>
      </w:r>
      <w:r w:rsidR="00EA6552">
        <w:instrText xml:space="preserve"> XE "</w:instrText>
      </w:r>
      <w:r w:rsidR="00EA6552" w:rsidRPr="00325212">
        <w:instrText>andragogika</w:instrText>
      </w:r>
      <w:r w:rsidR="00EA6552">
        <w:instrText xml:space="preserve">" </w:instrText>
      </w:r>
      <w:r w:rsidR="00EA6552">
        <w:fldChar w:fldCharType="end"/>
      </w:r>
      <w:r w:rsidR="00D63156">
        <w:t>y, pro zachování návaznosti a kontinuity poskytované péče.</w:t>
      </w:r>
      <w:r w:rsidR="00096D60">
        <w:t xml:space="preserve"> </w:t>
      </w:r>
      <w:r w:rsidR="00DA74FF">
        <w:fldChar w:fldCharType="begin"/>
      </w:r>
      <w:r w:rsidR="00F95997">
        <w:instrText xml:space="preserve"> ADDIN ZOTERO_ITEM CSL_CITATION {"citationID":"VMGKYpRR","properties":{"formattedCitation":"\\super 2,5\\uc0\\u8211{}7\\nosupersub{}","plainCitation":"2,5–7","noteIndex":0},"citationItems":[{"id":"667hAY7m/kJ0uajmn","uris":["http://zotero.org/users/local/z1aM31PI/items/4PYXJ99Y"],"itemData":{"id":75,"type":"webpage","title":"Co je to ortoptika | Ortoptika EVAM","URL":"http://www.ortoptika.eu/content/co-je-ortoptika","accessed":{"date-parts":[["2024",3,17]]}},"label":"page"},{"id":83,"uris":["http://zotero.org/users/local/z1aM31PI/items/3D4SBJHB"],"itemData":{"id":83,"type":"post-weblog","abstract":"Orthoptists are the experts in diagnosing and treating defects in eye movement and problems with how the eyes work together, called binocular vision.","container-title":"British and Irish Orthoptic Society","language":"en-US","title":"What is an Orthoptist?","URL":"https://www.orthoptics.org.uk/patients-and-public/what-is-an-orthoptist/","author":[{"family":"Huzzey","given":"Rich"}],"accessed":{"date-parts":[["2024",3,17]]}},"label":"page"},{"id":104,"uris":["http://zotero.org/users/local/z1aM31PI/items/G3EALILW"],"itemData":{"id":104,"type":"thesis","language":"cze","publisher":"Masarykova univerzita, Lékařská fakulta","source":"is.muni.cz","title":"Význam ortoptiky při léčbě strabismu","URL":"https://is.muni.cz/th/pzo20/Vyznam_ortoptiky_pri_lecbe_stra-bismu_BP_Lochmanova_h4no8.pdf","author":[{"family":"Lochmanová","given":"Michaela"}],"accessed":{"date-parts":[["2024",3,19]]},"issued":{"date-parts":[["2022"]]}}},{"id":150,"uris":["http://zotero.org/users/local/z1aM31PI/items/U64H9SW2"],"itemData":{"id":150,"type":"webpage","abstract":"Vyhláška č. 55/2011 Sb. - Vyhláška o činnostech zdravotnických pracovníků a jiných odborných pracovníků","container-title":"Zákony pro lidi","language":"cs","title":"55/2011 Sb. Vyhláška o činnostech zdravotnických pracovníků a jiných odborných pracovníků","URL":"https://www.zakonyprolidi.cz/cs/2011-55?text=Ortoptista","author":[{"family":"info@aion.cz","given":"AION CS-"}],"accessed":{"date-parts":[["2024",3,26]]}}}],"schema":"https://github.com/citation-style-language/schema/raw/master/csl-citation.json"} </w:instrText>
      </w:r>
      <w:r w:rsidR="00DA74FF">
        <w:fldChar w:fldCharType="separate"/>
      </w:r>
      <w:r w:rsidR="00BA0D5A" w:rsidRPr="00BA0D5A">
        <w:rPr>
          <w:vertAlign w:val="superscript"/>
        </w:rPr>
        <w:t>2,5–7</w:t>
      </w:r>
      <w:r w:rsidR="00DA74FF">
        <w:fldChar w:fldCharType="end"/>
      </w:r>
    </w:p>
    <w:p w14:paraId="7368E5A7" w14:textId="77777777" w:rsidR="00D742D8" w:rsidRDefault="00D742D8" w:rsidP="00D742D8">
      <w:pPr>
        <w:pStyle w:val="Nadpis2"/>
      </w:pPr>
      <w:bookmarkStart w:id="14" w:name="_Toc20320072"/>
      <w:bookmarkStart w:id="15" w:name="_Toc164158242"/>
      <w:r>
        <w:t>P</w:t>
      </w:r>
      <w:bookmarkEnd w:id="14"/>
      <w:r>
        <w:t>leoptická terapie</w:t>
      </w:r>
      <w:bookmarkEnd w:id="15"/>
    </w:p>
    <w:p w14:paraId="0413804B" w14:textId="4EC93F90" w:rsidR="00973221" w:rsidRDefault="00D742D8" w:rsidP="002D37B5">
      <w:pPr>
        <w:pStyle w:val="Odstavec1"/>
      </w:pPr>
      <w:r w:rsidRPr="009D6108">
        <w:t>Pleoptická terapie</w:t>
      </w:r>
      <w:r w:rsidR="00EA6552">
        <w:fldChar w:fldCharType="begin"/>
      </w:r>
      <w:r w:rsidR="00EA6552">
        <w:instrText xml:space="preserve"> XE "</w:instrText>
      </w:r>
      <w:r w:rsidR="00EA6552" w:rsidRPr="006E1F69">
        <w:instrText>pleoptická terapie</w:instrText>
      </w:r>
      <w:r w:rsidR="00EA6552">
        <w:instrText xml:space="preserve">" </w:instrText>
      </w:r>
      <w:r w:rsidR="00EA6552">
        <w:fldChar w:fldCharType="end"/>
      </w:r>
      <w:r w:rsidR="00D54C21">
        <w:t xml:space="preserve"> nebo také souhrnně pojem pleoptika</w:t>
      </w:r>
      <w:r w:rsidR="00EA6552">
        <w:fldChar w:fldCharType="begin"/>
      </w:r>
      <w:r w:rsidR="00EA6552">
        <w:instrText xml:space="preserve"> XE "</w:instrText>
      </w:r>
      <w:r w:rsidR="00EA6552" w:rsidRPr="00527094">
        <w:instrText>pleoptika</w:instrText>
      </w:r>
      <w:r w:rsidR="00EA6552">
        <w:instrText xml:space="preserve">" </w:instrText>
      </w:r>
      <w:r w:rsidR="00EA6552">
        <w:fldChar w:fldCharType="end"/>
      </w:r>
      <w:r w:rsidR="00101821">
        <w:t xml:space="preserve"> se využívá v souvislosti </w:t>
      </w:r>
      <w:r w:rsidR="00101821">
        <w:br/>
      </w:r>
      <w:r w:rsidR="00973221">
        <w:t xml:space="preserve">s </w:t>
      </w:r>
      <w:r w:rsidR="00973221" w:rsidRPr="009D6108">
        <w:t>léčbou</w:t>
      </w:r>
      <w:r w:rsidR="008A65B2" w:rsidRPr="009D6108">
        <w:t xml:space="preserve"> tupozrakost</w:t>
      </w:r>
      <w:r w:rsidR="00EA6552">
        <w:fldChar w:fldCharType="begin"/>
      </w:r>
      <w:r w:rsidR="00EA6552">
        <w:instrText xml:space="preserve"> XE "</w:instrText>
      </w:r>
      <w:r w:rsidR="00EA6552" w:rsidRPr="004D5629">
        <w:instrText>tupozrakost</w:instrText>
      </w:r>
      <w:r w:rsidR="00EA6552">
        <w:instrText xml:space="preserve">" </w:instrText>
      </w:r>
      <w:r w:rsidR="00EA6552">
        <w:fldChar w:fldCharType="end"/>
      </w:r>
      <w:r w:rsidR="008A65B2" w:rsidRPr="009D6108">
        <w:t>i, známé také jako amblyopie. Amblyopie</w:t>
      </w:r>
      <w:r w:rsidR="00EA6552">
        <w:fldChar w:fldCharType="begin"/>
      </w:r>
      <w:r w:rsidR="00EA6552">
        <w:instrText xml:space="preserve"> XE "</w:instrText>
      </w:r>
      <w:r w:rsidR="00EA6552" w:rsidRPr="004A09A9">
        <w:instrText>amblyopie</w:instrText>
      </w:r>
      <w:r w:rsidR="00EA6552">
        <w:instrText xml:space="preserve">" </w:instrText>
      </w:r>
      <w:r w:rsidR="00EA6552">
        <w:fldChar w:fldCharType="end"/>
      </w:r>
      <w:r w:rsidR="008A65B2" w:rsidRPr="009D6108">
        <w:t xml:space="preserve"> </w:t>
      </w:r>
      <w:r w:rsidR="00A2593B">
        <w:t>je stav charakterizovaný</w:t>
      </w:r>
      <w:r w:rsidR="008A65B2" w:rsidRPr="009D6108">
        <w:t xml:space="preserve"> snížení</w:t>
      </w:r>
      <w:r w:rsidR="00A2593B">
        <w:t>m</w:t>
      </w:r>
      <w:r w:rsidR="008A65B2" w:rsidRPr="009D6108">
        <w:t xml:space="preserve"> zrakové ostrosti,</w:t>
      </w:r>
      <w:r w:rsidR="00C64FF7">
        <w:t xml:space="preserve"> která může být jednostranná i </w:t>
      </w:r>
      <w:r w:rsidR="0045702F">
        <w:t>nebo oboustranná</w:t>
      </w:r>
      <w:r w:rsidR="00405D4E">
        <w:t xml:space="preserve"> (při oboustranné zrakové deprivaci</w:t>
      </w:r>
      <w:r w:rsidR="00EA4876">
        <w:t>)</w:t>
      </w:r>
      <w:r w:rsidR="0045702F">
        <w:t xml:space="preserve">, i </w:t>
      </w:r>
      <w:r w:rsidR="008A65B2" w:rsidRPr="009D6108">
        <w:t>při normálním anatomickém stavu oka</w:t>
      </w:r>
      <w:r w:rsidR="00B76F0A">
        <w:t>.</w:t>
      </w:r>
      <w:r w:rsidR="00341922">
        <w:fldChar w:fldCharType="begin"/>
      </w:r>
      <w:r w:rsidR="00AC58E7">
        <w:instrText xml:space="preserve"> ADDIN ZOTERO_ITEM CSL_CITATION {"citationID":"H1Fv5ilG","properties":{"formattedCitation":"\\super 8,9\\nosupersub{}","plainCitation":"8,9","noteIndex":0},"citationItems":[{"id":118,"uris":["http://zotero.org/users/local/z1aM31PI/items/A2LTBF66"],"itemData":{"id":118,"type":"book","call-number":"617.7 |2 MRF","edition":"7. vydání","event-place":"Praha","ISBN":"978-80-7553-808-6","language":"cze","note":"OCLC: 1204253409","number-of-pages":"365","publisher":"Stanislav Juhaňák - Triton","publisher-place":"Praha","source":"aleph.knihovna-pardubice.cz Library Catalog","title":"Willsův oční manuál: diagnostika a léčba očních chorob v praxi","title-short":"Willsův oční manuál","editor":[{"family":"Bagheri","given":"Nika"},{"family":"Wajda","given":"Brynn N."},{"family":"Mahelková","given":"Gabriela"},{"family":"Kodetová","given":"Martina"},{"family":"Ondrová","given":"Nina"},{"family":"Petr","given":"Václav"}],"issued":{"date-parts":[["2020"]]}}},{"id":23,"uris":["http://zotero.org/users/local/z1aM31PI/items/P3SH4E4C"],"itemData":{"id":23,"type":"book","edition":"Vyd. 3., nezměn.","ISBN":"978-80-7013-530-3","publisher":"Národní centrum ošetřovatelství a nelékařských zdravotnických oborů,","title":"Šilhání /","author":[{"family":"Hromádková","given":"Lada"}],"issued":{"date-parts":[["2011"]]}}}],"schema":"https://github.com/citation-style-language/schema/raw/master/csl-citation.json"} </w:instrText>
      </w:r>
      <w:r w:rsidR="00341922">
        <w:fldChar w:fldCharType="separate"/>
      </w:r>
      <w:r w:rsidR="00AC58E7" w:rsidRPr="00AC58E7">
        <w:rPr>
          <w:vertAlign w:val="superscript"/>
        </w:rPr>
        <w:t>8,9</w:t>
      </w:r>
      <w:r w:rsidR="00341922">
        <w:fldChar w:fldCharType="end"/>
      </w:r>
    </w:p>
    <w:p w14:paraId="12D0850A" w14:textId="378AF8BD" w:rsidR="00A917B1" w:rsidRDefault="00A76DF4" w:rsidP="009D6108">
      <w:pPr>
        <w:pStyle w:val="Dalodstavce"/>
      </w:pPr>
      <w:r w:rsidRPr="00A76DF4">
        <w:t xml:space="preserve">Tento stav vzniká v důsledku nekonzistence mezi monokulárními signály, když tyto signály nejsou v souladu a jejich soutěžení na prvním binokulárním neuronu není vyvážené. V normálních podmínkách existuje rovnováha mezi stimulací a inhibicí. Avšak při patologii je přenos signálu narušen, což vede k nerovnováze v monokulární </w:t>
      </w:r>
      <w:r w:rsidRPr="00A76DF4">
        <w:lastRenderedPageBreak/>
        <w:t xml:space="preserve">aktivitě a snížení počtu synapsí z postiženého oka, a naopak k nárůstu počtu synapsí </w:t>
      </w:r>
      <w:r w:rsidR="00532994">
        <w:br/>
      </w:r>
      <w:r w:rsidRPr="00A76DF4">
        <w:t>z oka zdravého. Dlouhodobá nerovnováha pak vede k amblyopii.</w:t>
      </w:r>
      <w:r w:rsidR="00D230CA">
        <w:t xml:space="preserve"> </w:t>
      </w:r>
    </w:p>
    <w:p w14:paraId="7D29AD32" w14:textId="1311311B" w:rsidR="008A65B2" w:rsidRPr="008A65B2" w:rsidRDefault="00D230CA" w:rsidP="00A917B1">
      <w:pPr>
        <w:pStyle w:val="Dalodstavce"/>
      </w:pPr>
      <w:r w:rsidRPr="00A917B1">
        <w:t xml:space="preserve">Pleoptická léčba si klade za cíl zlepšení zrakové ostrosti a dalších vizuálních funkcí </w:t>
      </w:r>
      <w:r w:rsidR="00A917B1">
        <w:t>amblyopického</w:t>
      </w:r>
      <w:r w:rsidRPr="00A917B1">
        <w:t xml:space="preserve"> oka a jeho zapojení do binokulární spolupráce.</w:t>
      </w:r>
      <w:r w:rsidR="00A917B1">
        <w:t xml:space="preserve"> </w:t>
      </w:r>
      <w:r w:rsidR="005E0990">
        <w:t xml:space="preserve">Nositelem první myšlenky </w:t>
      </w:r>
      <w:r w:rsidR="008764DF">
        <w:t>léčb</w:t>
      </w:r>
      <w:r w:rsidR="00517863">
        <w:t>y</w:t>
      </w:r>
      <w:r w:rsidR="008764DF">
        <w:t xml:space="preserve"> tupozrakosti</w:t>
      </w:r>
      <w:r w:rsidR="00574387">
        <w:t>,</w:t>
      </w:r>
      <w:r w:rsidR="00517863">
        <w:t xml:space="preserve"> jeho</w:t>
      </w:r>
      <w:r w:rsidR="00D614CF">
        <w:t>ž</w:t>
      </w:r>
      <w:r w:rsidR="00517863">
        <w:t xml:space="preserve"> navržené základy léčby se používají dodnes</w:t>
      </w:r>
      <w:r w:rsidR="00574387">
        <w:t>,</w:t>
      </w:r>
      <w:r w:rsidR="00517863">
        <w:t xml:space="preserve"> </w:t>
      </w:r>
      <w:r w:rsidR="00D048A7">
        <w:t>byl</w:t>
      </w:r>
      <w:r w:rsidR="008A65B2" w:rsidRPr="008A65B2">
        <w:t xml:space="preserve"> </w:t>
      </w:r>
      <w:r w:rsidR="00D614CF">
        <w:br/>
      </w:r>
      <w:r w:rsidR="008A65B2" w:rsidRPr="008A65B2">
        <w:t>George de Buffon v 18. století</w:t>
      </w:r>
      <w:r w:rsidR="001C4ACD">
        <w:t>.</w:t>
      </w:r>
      <w:r w:rsidR="008A65B2" w:rsidRPr="008A65B2">
        <w:t xml:space="preserve"> </w:t>
      </w:r>
      <w:r w:rsidR="001C4ACD">
        <w:t>D</w:t>
      </w:r>
      <w:r w:rsidR="008A65B2" w:rsidRPr="008A65B2">
        <w:t>alší významný mezník přinesl rok 1943, kdy Alfréd Bangerter představil efektivní metody pro pleoptickou terapii.</w:t>
      </w:r>
      <w:r w:rsidR="00D55153">
        <w:fldChar w:fldCharType="begin"/>
      </w:r>
      <w:r w:rsidR="00D55153">
        <w:instrText xml:space="preserve"> ADDIN ZOTERO_ITEM CSL_CITATION {"citationID":"11jOxPB6","properties":{"formattedCitation":"\\super 10\\nosupersub{}","plainCitation":"10","noteIndex":0},"citationItems":[{"id":106,"uris":["http://zotero.org/users/local/z1aM31PI/items/S7YRF4TR"],"itemData":{"id":106,"type":"thesis","language":"cze","publisher":"Masarykova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amblyopie","URL":"https://is.muni.cz/th/395516/lf_m/","author":[{"family":"Papcunová","given":"Renáta"}],"accessed":{"date-parts":[["2024",3,20]]},"issued":{"date-parts":[["2016"]]}}}],"schema":"https://github.com/citation-style-language/schema/raw/master/csl-citation.json"} </w:instrText>
      </w:r>
      <w:r w:rsidR="00D55153">
        <w:fldChar w:fldCharType="separate"/>
      </w:r>
      <w:r w:rsidR="00D55153" w:rsidRPr="00D55153">
        <w:rPr>
          <w:vertAlign w:val="superscript"/>
        </w:rPr>
        <w:t>10</w:t>
      </w:r>
      <w:r w:rsidR="00D55153">
        <w:fldChar w:fldCharType="end"/>
      </w:r>
    </w:p>
    <w:p w14:paraId="6BDBAEC9" w14:textId="09717107" w:rsidR="00473027" w:rsidRPr="00473027" w:rsidRDefault="00983F92" w:rsidP="00714FD6">
      <w:pPr>
        <w:pStyle w:val="Dalodstavce"/>
      </w:pPr>
      <w:r>
        <w:t xml:space="preserve">Pleoptická léčba </w:t>
      </w:r>
      <w:r w:rsidR="00816C6D">
        <w:t>má jasný postup</w:t>
      </w:r>
      <w:r w:rsidR="008A65B2" w:rsidRPr="008A65B2">
        <w:t xml:space="preserve">. </w:t>
      </w:r>
      <w:r w:rsidR="002542E6">
        <w:t>V</w:t>
      </w:r>
      <w:r w:rsidR="000B222C">
        <w:t> </w:t>
      </w:r>
      <w:r w:rsidR="002542E6">
        <w:t>p</w:t>
      </w:r>
      <w:r w:rsidR="008A65B2" w:rsidRPr="008A65B2">
        <w:t>rv</w:t>
      </w:r>
      <w:r w:rsidR="000B222C">
        <w:t>ní řadě</w:t>
      </w:r>
      <w:r w:rsidR="008A65B2" w:rsidRPr="008A65B2">
        <w:t xml:space="preserve"> je</w:t>
      </w:r>
      <w:r w:rsidR="002542E6">
        <w:t xml:space="preserve"> třeba</w:t>
      </w:r>
      <w:r w:rsidR="008A65B2" w:rsidRPr="008A65B2">
        <w:t xml:space="preserve"> zajistit, aby ostrý obraz </w:t>
      </w:r>
      <w:r w:rsidR="00C43494">
        <w:t>sledovaného objektu</w:t>
      </w:r>
      <w:r w:rsidR="008A65B2" w:rsidRPr="008A65B2">
        <w:t xml:space="preserve"> dopadal na foveu obou očí. </w:t>
      </w:r>
      <w:r w:rsidR="005D7EAE" w:rsidRPr="00473027">
        <w:t>Tento krok je nezbytný pro úspěšnost následn</w:t>
      </w:r>
      <w:r w:rsidR="0001220E">
        <w:t xml:space="preserve">é </w:t>
      </w:r>
      <w:r w:rsidR="00BF5DFA">
        <w:t>léčebné intervence</w:t>
      </w:r>
      <w:r w:rsidR="005D7EAE" w:rsidRPr="00473027">
        <w:t xml:space="preserve">. Zahrnuje také korekci </w:t>
      </w:r>
      <w:r w:rsidR="0053388E">
        <w:t>dalších možných</w:t>
      </w:r>
      <w:r w:rsidR="005D7EAE" w:rsidRPr="00473027">
        <w:t xml:space="preserve"> </w:t>
      </w:r>
      <w:r w:rsidR="0053388E">
        <w:t>očních</w:t>
      </w:r>
      <w:r w:rsidR="005D7EAE" w:rsidRPr="00473027">
        <w:t xml:space="preserve"> abnormalit</w:t>
      </w:r>
      <w:r w:rsidR="00BF5DFA">
        <w:t>, které m</w:t>
      </w:r>
      <w:r w:rsidR="00DB1537">
        <w:t>oho</w:t>
      </w:r>
      <w:r w:rsidR="00BF5DFA">
        <w:t xml:space="preserve">u mít </w:t>
      </w:r>
      <w:r w:rsidR="00DB1537">
        <w:t xml:space="preserve">též </w:t>
      </w:r>
      <w:r w:rsidR="004521B0">
        <w:t xml:space="preserve">negativní </w:t>
      </w:r>
      <w:r w:rsidR="00BF5DFA">
        <w:t xml:space="preserve">dopad na </w:t>
      </w:r>
      <w:r w:rsidR="00DB1537">
        <w:t>úspěšnost terapie</w:t>
      </w:r>
      <w:r w:rsidR="00817442">
        <w:t xml:space="preserve">, těmi jsou </w:t>
      </w:r>
      <w:r w:rsidR="008A65B2" w:rsidRPr="008A65B2">
        <w:t>například ptóza nebo z</w:t>
      </w:r>
      <w:r w:rsidR="0065114E">
        <w:t>akalení</w:t>
      </w:r>
      <w:r w:rsidR="008A65B2" w:rsidRPr="008A65B2">
        <w:t xml:space="preserve"> optických médií. Nejčastěji </w:t>
      </w:r>
      <w:r w:rsidR="00B90AE6">
        <w:t>se uplatňuje</w:t>
      </w:r>
      <w:r w:rsidR="008A65B2" w:rsidRPr="008A65B2">
        <w:t xml:space="preserve"> </w:t>
      </w:r>
      <w:r w:rsidR="008A65B2" w:rsidRPr="00D16DD3">
        <w:rPr>
          <w:b/>
          <w:bCs/>
        </w:rPr>
        <w:t>korekce</w:t>
      </w:r>
      <w:r w:rsidR="00EA6552">
        <w:rPr>
          <w:b/>
          <w:bCs/>
        </w:rPr>
        <w:fldChar w:fldCharType="begin"/>
      </w:r>
      <w:r w:rsidR="00EA6552">
        <w:instrText xml:space="preserve"> XE "</w:instrText>
      </w:r>
      <w:r w:rsidR="00EA6552" w:rsidRPr="00AF6322">
        <w:instrText>korekce</w:instrText>
      </w:r>
      <w:r w:rsidR="00EA6552">
        <w:instrText xml:space="preserve">" </w:instrText>
      </w:r>
      <w:r w:rsidR="00EA6552">
        <w:rPr>
          <w:b/>
          <w:bCs/>
        </w:rPr>
        <w:fldChar w:fldCharType="end"/>
      </w:r>
      <w:r w:rsidR="008A65B2" w:rsidRPr="00D16DD3">
        <w:rPr>
          <w:b/>
          <w:bCs/>
        </w:rPr>
        <w:t xml:space="preserve"> refrakční vady</w:t>
      </w:r>
      <w:r w:rsidR="008A65B2" w:rsidRPr="008A65B2">
        <w:t xml:space="preserve"> pomocí brýlí nebo kontaktních čoček. </w:t>
      </w:r>
      <w:r w:rsidR="001B2416">
        <w:t>Korekci předepisuje</w:t>
      </w:r>
      <w:r w:rsidR="008A65B2" w:rsidRPr="008A65B2">
        <w:t xml:space="preserve"> ošetřující očn</w:t>
      </w:r>
      <w:r w:rsidR="002C30C1">
        <w:t>í</w:t>
      </w:r>
      <w:r w:rsidR="008A65B2" w:rsidRPr="008A65B2">
        <w:t xml:space="preserve"> lékař</w:t>
      </w:r>
      <w:r w:rsidR="00D4183A">
        <w:t xml:space="preserve"> a její hodnotu stanovuje</w:t>
      </w:r>
      <w:r w:rsidR="008A65B2" w:rsidRPr="008A65B2">
        <w:t xml:space="preserve"> po aplikaci cykloplegik k uvolnění akomodace, která může ovlivnit výsledné dioptrické hodnoty, zejména u dětí</w:t>
      </w:r>
      <w:r w:rsidR="00607530">
        <w:t>, které mají velkou akomodační schopnost</w:t>
      </w:r>
      <w:r w:rsidR="008A65B2" w:rsidRPr="008A65B2">
        <w:t>.</w:t>
      </w:r>
    </w:p>
    <w:p w14:paraId="0DA50790" w14:textId="5D556E80" w:rsidR="00473027" w:rsidRDefault="00E671B0" w:rsidP="00F95997">
      <w:pPr>
        <w:pStyle w:val="Dalodstavce"/>
        <w:ind w:firstLine="0"/>
      </w:pPr>
      <w:r>
        <w:t>Dále následuje</w:t>
      </w:r>
      <w:r w:rsidR="00473027" w:rsidRPr="00473027">
        <w:t xml:space="preserve"> </w:t>
      </w:r>
      <w:r w:rsidR="00473027" w:rsidRPr="00473027">
        <w:rPr>
          <w:b/>
          <w:bCs/>
        </w:rPr>
        <w:t xml:space="preserve">pleoptická </w:t>
      </w:r>
      <w:r w:rsidR="00121941" w:rsidRPr="00D16DD3">
        <w:rPr>
          <w:b/>
          <w:bCs/>
        </w:rPr>
        <w:t>terapie</w:t>
      </w:r>
      <w:r w:rsidR="00121941">
        <w:t>,</w:t>
      </w:r>
      <w:r w:rsidR="00473027" w:rsidRPr="00473027">
        <w:t xml:space="preserve"> která se zaměřuje na správnou oční dominanci </w:t>
      </w:r>
      <w:r w:rsidR="00F95997">
        <w:br/>
      </w:r>
      <w:r w:rsidR="00473027" w:rsidRPr="00473027">
        <w:t>a zapojení do binokulární spolupráce.</w:t>
      </w:r>
      <w:r w:rsidR="00F95997">
        <w:t xml:space="preserve"> </w:t>
      </w:r>
      <w:r w:rsidR="00422838">
        <w:t>A závěr</w:t>
      </w:r>
      <w:r w:rsidR="00CA1A31">
        <w:t>em</w:t>
      </w:r>
      <w:r w:rsidR="00422838">
        <w:t xml:space="preserve"> pleoptické terapie</w:t>
      </w:r>
      <w:r w:rsidR="00473027" w:rsidRPr="00473027">
        <w:t xml:space="preserve"> jsou </w:t>
      </w:r>
      <w:r w:rsidR="00473027" w:rsidRPr="00473027">
        <w:rPr>
          <w:b/>
          <w:bCs/>
        </w:rPr>
        <w:t>pravidelné kontrol</w:t>
      </w:r>
      <w:r w:rsidR="00E11ED2" w:rsidRPr="00D16DD3">
        <w:rPr>
          <w:b/>
          <w:bCs/>
        </w:rPr>
        <w:t>y</w:t>
      </w:r>
      <w:r w:rsidR="00E11ED2">
        <w:t>, které monitorují úspěšnost terapie</w:t>
      </w:r>
      <w:r w:rsidR="00D97E05">
        <w:t xml:space="preserve">, </w:t>
      </w:r>
      <w:r w:rsidR="00156F67">
        <w:t>možn</w:t>
      </w:r>
      <w:r w:rsidR="007F0EF9">
        <w:t>ý</w:t>
      </w:r>
      <w:r w:rsidR="00473027" w:rsidRPr="00473027">
        <w:t xml:space="preserve"> </w:t>
      </w:r>
      <w:r w:rsidR="00156F67">
        <w:t>vznik</w:t>
      </w:r>
      <w:r w:rsidR="00473027" w:rsidRPr="00473027">
        <w:t xml:space="preserve"> okluzní amblyopie</w:t>
      </w:r>
      <w:r w:rsidR="006A5EB9">
        <w:t xml:space="preserve"> a případné</w:t>
      </w:r>
      <w:r w:rsidR="007F0EF9">
        <w:t xml:space="preserve"> </w:t>
      </w:r>
      <w:r w:rsidR="00473027" w:rsidRPr="00473027">
        <w:t xml:space="preserve">recidivy. Tímto způsobem je možné </w:t>
      </w:r>
      <w:r w:rsidR="009D0081">
        <w:t xml:space="preserve">zajistit </w:t>
      </w:r>
      <w:r w:rsidR="009D0081" w:rsidRPr="00473027">
        <w:t xml:space="preserve">odpovídající úpravy terapeutického postupu </w:t>
      </w:r>
      <w:r w:rsidR="008324F2">
        <w:t>dle potřeb</w:t>
      </w:r>
      <w:r w:rsidR="00574387">
        <w:t>y</w:t>
      </w:r>
      <w:r w:rsidR="00473027" w:rsidRPr="00473027">
        <w:t>.</w:t>
      </w:r>
      <w:r w:rsidR="002A639F">
        <w:fldChar w:fldCharType="begin"/>
      </w:r>
      <w:r w:rsidR="00F95997">
        <w:instrText xml:space="preserve"> ADDIN ZOTERO_ITEM CSL_CITATION {"citationID":"BrGDNAb4","properties":{"formattedCitation":"\\super 8\\uc0\\u8211{}13\\nosupersub{}","plainCitation":"8–13","noteIndex":0},"citationItems":[{"id":118,"uris":["http://zotero.org/users/local/z1aM31PI/items/A2LTBF66"],"itemData":{"id":118,"type":"book","call-number":"617.7 |2 MRF","edition":"7. vydání","event-place":"Praha","ISBN":"978-80-7553-808-6","language":"cze","note":"OCLC: 1204253409","number-of-pages":"365","publisher":"Stanislav Juhaňák - Triton","publisher-place":"Praha","source":"aleph.knihovna-pardubice.cz Library Catalog","title":"Willsův oční manuál: diagnostika a léčba očních chorob v praxi","title-short":"Willsův oční manuál","editor":[{"family":"Bagheri","given":"Nika"},{"family":"Wajda","given":"Brynn N."},{"family":"Mahelková","given":"Gabriela"},{"family":"Kodetová","given":"Martina"},{"family":"Ondrová","given":"Nina"},{"family":"Petr","given":"Václav"}],"issued":{"date-parts":[["2020"]]}}},{"id":23,"uris":["http://zotero.org/users/local/z1aM31PI/items/P3SH4E4C"],"itemData":{"id":23,"type":"book","edition":"Vyd. 3., nezměn.","ISBN":"978-80-7013-530-3","publisher":"Národní centrum ošetřovatelství a nelékařských zdravotnických oborů,","title":"Šilhání /","author":[{"family":"Hromádková","given":"Lada"}],"issued":{"date-parts":[["2011"]]}}},{"id":106,"uris":["http://zotero.org/users/local/z1aM31PI/items/S7YRF4TR"],"itemData":{"id":106,"type":"thesis","language":"cze","publisher":"Masarykova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110,"uris":["http://zotero.org/users/local/z1aM31PI/items/6DA6WH7Q"],"itemData":{"id":110,"type":"book","call-number":"617.7 |2 MRF","edition":"1.vyd","event-place":"Praha","ISBN":"978-80-247-1163-8","number-of-pages":"40","publisher":"Grada","publisher-place":"Praha","source":"aleph.knihovna-pardubice.cz Library Catalog","title":"Oční lékařství","author":[{"family":"Kuchynka","given":"Pavel"}],"issued":{"date-parts":[["2007"]]}}},{"id":108,"uris":["http://zotero.org/users/local/z1aM31PI/items/6WZ5YZ22"],"itemData":{"id":108,"type":"speech","event-place":"Brno: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oka","author":[{"family":"Dostálek","given":"Miroslav"}],"issued":{"date-parts":[["2021"]]}}},{"id":139,"uris":["http://zotero.org/users/local/z1aM31PI/items/LBUG9HMZ"],"itemData":{"id":139,"type":"book","call-number":"617.751-072.7 |2 MRF","edition":"1. vydání","event-place":"Brno","ISBN":"978-80-7013-577-8","number-of-pages":"250","publisher":"NCONZO","publisher-place":"Brno","source":"aleph.muni.cz Library Catalog","title":"Přístroje pro optometrii a oftalmologii","author":[{"family":"Beneš","given":"Pavel"}],"issued":{"date-parts":[["2015"]]}}}],"schema":"https://github.com/citation-style-language/schema/raw/master/csl-citation.json"} </w:instrText>
      </w:r>
      <w:r w:rsidR="002A639F">
        <w:fldChar w:fldCharType="separate"/>
      </w:r>
      <w:r w:rsidR="00F95997" w:rsidRPr="00F95997">
        <w:rPr>
          <w:vertAlign w:val="superscript"/>
        </w:rPr>
        <w:t>8–13</w:t>
      </w:r>
      <w:r w:rsidR="002A639F">
        <w:fldChar w:fldCharType="end"/>
      </w:r>
    </w:p>
    <w:p w14:paraId="71ED4D8D" w14:textId="16DE68AA" w:rsidR="003C7CB1" w:rsidRDefault="002823E4" w:rsidP="002823E4">
      <w:pPr>
        <w:pStyle w:val="Nadpis3"/>
      </w:pPr>
      <w:r>
        <w:t>Princip pleoptické terapie</w:t>
      </w:r>
    </w:p>
    <w:p w14:paraId="510257F3" w14:textId="24D5D9DE" w:rsidR="00F26E6F" w:rsidRPr="00F26E6F" w:rsidRDefault="00F26E6F" w:rsidP="008B7B35">
      <w:pPr>
        <w:pStyle w:val="Odstavec1"/>
      </w:pPr>
      <w:r w:rsidRPr="00F26E6F">
        <w:t xml:space="preserve">Princip pleoptické léčby vychází z patofyziologie </w:t>
      </w:r>
      <w:r w:rsidR="009E130B">
        <w:t>tupozrakosti.</w:t>
      </w:r>
      <w:r w:rsidRPr="00F26E6F">
        <w:t xml:space="preserve"> </w:t>
      </w:r>
      <w:r w:rsidR="00655752">
        <w:t>Jedná se o</w:t>
      </w:r>
      <w:r w:rsidRPr="00F26E6F">
        <w:t xml:space="preserve"> soutěž mezi pravým a levým okem o synaptický prostor na prvním binokulárním neuronu </w:t>
      </w:r>
      <w:r w:rsidR="006316CA">
        <w:br/>
      </w:r>
      <w:r w:rsidRPr="00F26E6F">
        <w:t xml:space="preserve">a posuzování míry shody informačního toku mezi oběma očima. </w:t>
      </w:r>
      <w:r w:rsidR="00663292">
        <w:t>Za</w:t>
      </w:r>
      <w:r w:rsidRPr="00F26E6F">
        <w:t xml:space="preserve"> normálních podmí</w:t>
      </w:r>
      <w:r w:rsidR="00663292">
        <w:t>nek</w:t>
      </w:r>
      <w:r w:rsidRPr="00F26E6F">
        <w:t xml:space="preserve"> jsou stimulační monokulární signály totožné a supresní signály neovlivňují binokulární neuron. Avšak v případě patologie vedoucí k</w:t>
      </w:r>
      <w:r w:rsidR="004A5571">
        <w:t> </w:t>
      </w:r>
      <w:r w:rsidRPr="00F26E6F">
        <w:t>dekorelaci</w:t>
      </w:r>
      <w:r w:rsidR="009154AD">
        <w:fldChar w:fldCharType="begin"/>
      </w:r>
      <w:r w:rsidR="009154AD">
        <w:instrText xml:space="preserve"> XE "</w:instrText>
      </w:r>
      <w:r w:rsidR="009154AD" w:rsidRPr="00A92818">
        <w:instrText>dekorelace</w:instrText>
      </w:r>
      <w:r w:rsidR="009154AD">
        <w:instrText xml:space="preserve">" </w:instrText>
      </w:r>
      <w:r w:rsidR="009154AD">
        <w:fldChar w:fldCharType="end"/>
      </w:r>
      <w:r w:rsidR="004A5571">
        <w:t xml:space="preserve"> (neshodě)</w:t>
      </w:r>
      <w:r w:rsidRPr="00F26E6F">
        <w:t xml:space="preserve">, stimulace </w:t>
      </w:r>
      <w:r w:rsidR="009613D1">
        <w:br/>
      </w:r>
      <w:r w:rsidRPr="00F26E6F">
        <w:t>z dominantního oka získává převahu nad tupozrakým okem.</w:t>
      </w:r>
      <w:r w:rsidR="002D3995">
        <w:fldChar w:fldCharType="begin"/>
      </w:r>
      <w:r w:rsidR="002D3995">
        <w:instrText xml:space="preserve"> ADDIN ZOTERO_ITEM CSL_CITATION {"citationID":"u2Z4kN6D","properties":{"formattedCitation":"\\super 10,12\\nosupersub{}","plainCitation":"10,12","noteIndex":0},"citationItems":[{"id":106,"uris":["http://zotero.org/users/local/z1aM31PI/items/S7YRF4TR"],"itemData":{"id":106,"type":"thesis","language":"cze","publisher":"Masarykova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oka","author":[{"family":"Dostálek","given":"Miroslav"}],"issued":{"date-parts":[["2021"]]}}}],"schema":"https://github.com/citation-style-language/schema/raw/master/csl-citation.json"} </w:instrText>
      </w:r>
      <w:r w:rsidR="002D3995">
        <w:fldChar w:fldCharType="separate"/>
      </w:r>
      <w:r w:rsidR="002D3995" w:rsidRPr="002D3995">
        <w:rPr>
          <w:vertAlign w:val="superscript"/>
        </w:rPr>
        <w:t>10,12</w:t>
      </w:r>
      <w:r w:rsidR="002D3995">
        <w:fldChar w:fldCharType="end"/>
      </w:r>
    </w:p>
    <w:p w14:paraId="61F4DBAB" w14:textId="5D8228C2" w:rsidR="00F26E6F" w:rsidRDefault="00F26E6F" w:rsidP="00F26E6F">
      <w:pPr>
        <w:pStyle w:val="Dalodstavce"/>
      </w:pPr>
      <w:r w:rsidRPr="00F26E6F">
        <w:t>Principy pleoptické léčby spočívají v omezení stimulace</w:t>
      </w:r>
      <w:r w:rsidR="007F45C3">
        <w:fldChar w:fldCharType="begin"/>
      </w:r>
      <w:r w:rsidR="007F45C3">
        <w:instrText xml:space="preserve"> XE "</w:instrText>
      </w:r>
      <w:r w:rsidR="007F45C3" w:rsidRPr="005A014D">
        <w:instrText>stimulace</w:instrText>
      </w:r>
      <w:r w:rsidR="007F45C3">
        <w:instrText xml:space="preserve">" </w:instrText>
      </w:r>
      <w:r w:rsidR="007F45C3">
        <w:fldChar w:fldCharType="end"/>
      </w:r>
      <w:r w:rsidRPr="00F26E6F">
        <w:t xml:space="preserve"> z vedoucího oka, což umožňuje tupozrakému</w:t>
      </w:r>
      <w:r w:rsidR="00736166">
        <w:fldChar w:fldCharType="begin"/>
      </w:r>
      <w:r w:rsidR="00736166">
        <w:instrText xml:space="preserve"> XE "</w:instrText>
      </w:r>
      <w:r w:rsidR="00736166" w:rsidRPr="00960C3E">
        <w:instrText>tupozrakost</w:instrText>
      </w:r>
      <w:r w:rsidR="00736166">
        <w:instrText xml:space="preserve">" </w:instrText>
      </w:r>
      <w:r w:rsidR="00736166">
        <w:fldChar w:fldCharType="end"/>
      </w:r>
      <w:r w:rsidRPr="00F26E6F">
        <w:t xml:space="preserve"> oku opětovně získat svou pozici, a současně v stimulaci amblyopického oka, což přispívá k rychlejšímu obnovení jeho pozice. Tímto způsobem se usiluje o obnovení synaptické rovnováhy na prvním binokulárním neuronu a vyrovnání informačních toků z obou očí.</w:t>
      </w:r>
      <w:r w:rsidR="00D63E94">
        <w:t xml:space="preserve"> </w:t>
      </w:r>
      <w:r w:rsidR="00D63E94">
        <w:fldChar w:fldCharType="begin"/>
      </w:r>
      <w:r w:rsidR="002D3995">
        <w:instrText xml:space="preserve"> ADDIN ZOTERO_ITEM CSL_CITATION {"citationID":"uPlfKFa4","properties":{"formattedCitation":"\\super 10,12\\nosupersub{}","plainCitation":"10,12","noteIndex":0},"citationItems":[{"id":106,"uris":["http://zotero.org/users/local/z1aM31PI/items/S7YRF4TR"],"itemData":{"id":106,"type":"thesis","language":"cze","publisher":"Masarykova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oka","author":[{"family":"Dostálek","given":"Miroslav"}],"issued":{"date-parts":[["2021"]]}},"label":"page"}],"schema":"https://github.com/citation-style-language/schema/raw/master/csl-citation.json"} </w:instrText>
      </w:r>
      <w:r w:rsidR="00D63E94">
        <w:fldChar w:fldCharType="separate"/>
      </w:r>
      <w:r w:rsidR="002D3995" w:rsidRPr="002D3995">
        <w:rPr>
          <w:vertAlign w:val="superscript"/>
        </w:rPr>
        <w:t>10,12</w:t>
      </w:r>
      <w:r w:rsidR="00D63E94">
        <w:fldChar w:fldCharType="end"/>
      </w:r>
    </w:p>
    <w:p w14:paraId="6DC57E0B" w14:textId="77777777" w:rsidR="00FE0FC9" w:rsidRDefault="00FE0FC9" w:rsidP="00F26E6F">
      <w:pPr>
        <w:pStyle w:val="Dalodstavce"/>
      </w:pPr>
    </w:p>
    <w:p w14:paraId="1E392265" w14:textId="3475C4AD" w:rsidR="007D56F4" w:rsidRDefault="00FE0FC9" w:rsidP="008B7B35">
      <w:pPr>
        <w:pStyle w:val="Odstavec1"/>
      </w:pPr>
      <w:r>
        <w:t>Z výše uvedeného textu vyplývá, že pleoptika je snahou o normalizaci vizu a dalších zrakových funkcí tupozrakého oka a navození optimálních podmínek pro jeho zapojení do binokulární spolupráce.</w:t>
      </w:r>
      <w:r w:rsidR="006D66E1">
        <w:t xml:space="preserve"> </w:t>
      </w:r>
      <w:r w:rsidR="00436D3F">
        <w:fldChar w:fldCharType="begin"/>
      </w:r>
      <w:r w:rsidR="005E1CC8">
        <w:instrText xml:space="preserve"> ADDIN ZOTERO_ITEM CSL_CITATION {"citationID":"DkzeI549","properties":{"formattedCitation":"\\super 14\\nosupersub{}","plainCitation":"14","noteIndex":0},"citationItems":[{"id":121,"uris":["http://zotero.org/users/local/z1aM31PI/items/6EQJJCK4"],"itemData":{"id":121,"type":"speech","event-place":"Brno: Lékařská fakulta Masarykova univerzita","genre":"přednáška","publisher-place":"Brno: Lékařská fakulta Masarykova univerzita","title":"Ortoptika I.: cvičení motorické složky","author":[{"family":"Dostálek","given":"Miroslav"}],"issued":{"date-parts":[["2021"]]}}}],"schema":"https://github.com/citation-style-language/schema/raw/master/csl-citation.json"} </w:instrText>
      </w:r>
      <w:r w:rsidR="00436D3F">
        <w:fldChar w:fldCharType="separate"/>
      </w:r>
      <w:r w:rsidR="005E1CC8" w:rsidRPr="005E1CC8">
        <w:rPr>
          <w:vertAlign w:val="superscript"/>
        </w:rPr>
        <w:t>14</w:t>
      </w:r>
      <w:r w:rsidR="00436D3F">
        <w:fldChar w:fldCharType="end"/>
      </w:r>
    </w:p>
    <w:p w14:paraId="45477614" w14:textId="10DA77EC" w:rsidR="001F0ED4" w:rsidRDefault="001F0ED4" w:rsidP="001F0ED4">
      <w:pPr>
        <w:pStyle w:val="Nadpis3"/>
      </w:pPr>
      <w:r>
        <w:lastRenderedPageBreak/>
        <w:t>Metody pleoptické terapie</w:t>
      </w:r>
    </w:p>
    <w:p w14:paraId="08620B3A" w14:textId="593B79D1" w:rsidR="008D61F7" w:rsidRDefault="008D61F7" w:rsidP="005E1CC8">
      <w:pPr>
        <w:pStyle w:val="Odstavec1"/>
      </w:pPr>
      <w:r w:rsidRPr="008D61F7">
        <w:t>Metody</w:t>
      </w:r>
      <w:r w:rsidR="002A6DE7">
        <w:fldChar w:fldCharType="begin"/>
      </w:r>
      <w:r w:rsidR="002A6DE7">
        <w:instrText xml:space="preserve"> XE "</w:instrText>
      </w:r>
      <w:r w:rsidR="002A6DE7" w:rsidRPr="000B6287">
        <w:instrText>metody</w:instrText>
      </w:r>
      <w:r w:rsidR="002A6DE7">
        <w:instrText xml:space="preserve">" </w:instrText>
      </w:r>
      <w:r w:rsidR="002A6DE7">
        <w:fldChar w:fldCharType="end"/>
      </w:r>
      <w:r w:rsidRPr="008D61F7">
        <w:t xml:space="preserve"> pleoptické léčby lze rozdělit do dvou hlavních skupin: monokulární a binokulární pleoptiku</w:t>
      </w:r>
      <w:r w:rsidR="009A1EED">
        <w:t xml:space="preserve"> (viz </w:t>
      </w:r>
      <w:r w:rsidR="004875CF">
        <w:t>O</w:t>
      </w:r>
      <w:r w:rsidR="009A1EED">
        <w:t>br.1)</w:t>
      </w:r>
      <w:r w:rsidRPr="008D61F7">
        <w:t>. V</w:t>
      </w:r>
      <w:r w:rsidR="00625844">
        <w:t xml:space="preserve"> ortoptické </w:t>
      </w:r>
      <w:r w:rsidRPr="008D61F7">
        <w:t xml:space="preserve">praxi </w:t>
      </w:r>
      <w:r w:rsidR="00CA2FB1">
        <w:t>dominuje</w:t>
      </w:r>
      <w:r w:rsidRPr="008D61F7">
        <w:t xml:space="preserve"> monokulární pleoptika. Tyto dvě skupiny se dále dělí na metody, které buď omezují aktivitu vedoucího oka, nebo stimulují aktivitu tupozrakého oka. Metody monokulární pleoptiky, </w:t>
      </w:r>
      <w:r w:rsidR="00C12FEB">
        <w:t xml:space="preserve">používají k </w:t>
      </w:r>
      <w:r w:rsidR="003D555E">
        <w:t>omezení</w:t>
      </w:r>
      <w:r w:rsidRPr="008D61F7">
        <w:t xml:space="preserve"> vedoucí</w:t>
      </w:r>
      <w:r w:rsidR="003D555E">
        <w:t>ho</w:t>
      </w:r>
      <w:r w:rsidRPr="008D61F7">
        <w:t xml:space="preserve"> ok</w:t>
      </w:r>
      <w:r w:rsidR="003D555E">
        <w:t>a</w:t>
      </w:r>
      <w:r w:rsidR="006B2C74">
        <w:t xml:space="preserve"> okluzi nebo penalizaci</w:t>
      </w:r>
      <w:r w:rsidRPr="008D61F7">
        <w:t>.</w:t>
      </w:r>
      <w:r w:rsidR="004C65D5">
        <w:t xml:space="preserve"> Pro stimulaci tupozrakého oka využívají </w:t>
      </w:r>
      <w:r w:rsidR="00412F53">
        <w:t>aktivního a pasivního cvičení.</w:t>
      </w:r>
      <w:r w:rsidRPr="008D61F7">
        <w:t xml:space="preserve"> Binokulární pleoptické metody </w:t>
      </w:r>
      <w:r w:rsidR="00241A03">
        <w:t xml:space="preserve">logicky nezahrnují omezení vedoucího oka, ale </w:t>
      </w:r>
      <w:r w:rsidRPr="008D61F7">
        <w:t xml:space="preserve">stimulují tupozraké oko </w:t>
      </w:r>
      <w:r w:rsidR="001E0FC9">
        <w:t>nácvikem</w:t>
      </w:r>
      <w:r w:rsidRPr="008D61F7">
        <w:t xml:space="preserve"> fúze a </w:t>
      </w:r>
      <w:r w:rsidR="00426B88">
        <w:t>odtlumováním</w:t>
      </w:r>
      <w:r w:rsidR="009A1EED">
        <w:t xml:space="preserve"> (viz </w:t>
      </w:r>
      <w:r w:rsidR="004875CF">
        <w:t>O</w:t>
      </w:r>
      <w:r w:rsidR="009A1EED">
        <w:t>br.1)</w:t>
      </w:r>
      <w:r w:rsidRPr="008D61F7">
        <w:t>.</w:t>
      </w:r>
      <w:r w:rsidR="00F367F8">
        <w:fldChar w:fldCharType="begin"/>
      </w:r>
      <w:r w:rsidR="00BA0D5A">
        <w:instrText xml:space="preserve"> ADDIN ZOTERO_ITEM CSL_CITATION {"citationID":"92NFQpXg","properties":{"formattedCitation":"\\super 12,15\\nosupersub{}","plainCitation":"12,15","noteIndex":0},"citationItems":[{"id":108,"uris":["http://zotero.org/users/local/z1aM31PI/items/6WZ5YZ22"],"itemData":{"id":108,"type":"speech","event-place":"Brno: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oka","author":[{"family":"Dostálek","given":"Miroslav"}],"issued":{"date-parts":[["2021"]]}}},{"id":117,"uris":["http://zotero.org/users/local/z1aM31PI/items/A9NN6WKN"],"itemData":{"id":117,"type":"speech","event-place":"Brno: Lékařská fakulta Masarykova univerzita","genre":"přednáška","publisher-place":"Brno: Lékařská fakulta Masarykova univerzita","title":"Pleoptika II.: rozvoj amblyopického oka","author":[{"family":"Dostálek","given":"Miroslav"}],"issued":{"date-parts":[["2021"]]}}}],"schema":"https://github.com/citation-style-language/schema/raw/master/csl-citation.json"} </w:instrText>
      </w:r>
      <w:r w:rsidR="00F367F8">
        <w:fldChar w:fldCharType="separate"/>
      </w:r>
      <w:r w:rsidR="00BA0D5A" w:rsidRPr="00BA0D5A">
        <w:rPr>
          <w:vertAlign w:val="superscript"/>
        </w:rPr>
        <w:t>12,15</w:t>
      </w:r>
      <w:r w:rsidR="00F367F8">
        <w:fldChar w:fldCharType="end"/>
      </w:r>
    </w:p>
    <w:p w14:paraId="0F11B2FA" w14:textId="77777777" w:rsidR="00FB2EFF" w:rsidRPr="008D61F7" w:rsidRDefault="00FB2EFF" w:rsidP="000C0BD4">
      <w:pPr>
        <w:pStyle w:val="Dalodstavce"/>
      </w:pPr>
    </w:p>
    <w:p w14:paraId="31A94787" w14:textId="77777777" w:rsidR="00FB2EFF" w:rsidRDefault="00FB2EFF" w:rsidP="00FB2EFF">
      <w:pPr>
        <w:pStyle w:val="Dalodstavce"/>
        <w:keepNext/>
        <w:ind w:firstLine="0"/>
        <w:jc w:val="center"/>
      </w:pPr>
      <w:r w:rsidRPr="00FB2EFF">
        <w:rPr>
          <w:noProof/>
        </w:rPr>
        <w:drawing>
          <wp:inline distT="0" distB="0" distL="0" distR="0" wp14:anchorId="630E85D5" wp14:editId="7E0274E4">
            <wp:extent cx="4442604" cy="1938001"/>
            <wp:effectExtent l="0" t="0" r="0" b="5715"/>
            <wp:docPr id="610809149" name="Obrázek 1" descr="Obsah obrázku text, snímek obrazovky, Písmo, řada/pruh&#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0809149" name="Obrázek 1" descr="Obsah obrázku text, snímek obrazovky, Písmo, řada/pruh&#10;&#10;Popis byl vytvořen automaticky"/>
                    <pic:cNvPicPr/>
                  </pic:nvPicPr>
                  <pic:blipFill>
                    <a:blip r:embed="rId28"/>
                    <a:stretch>
                      <a:fillRect/>
                    </a:stretch>
                  </pic:blipFill>
                  <pic:spPr>
                    <a:xfrm>
                      <a:off x="0" y="0"/>
                      <a:ext cx="4458569" cy="1944965"/>
                    </a:xfrm>
                    <a:prstGeom prst="rect">
                      <a:avLst/>
                    </a:prstGeom>
                  </pic:spPr>
                </pic:pic>
              </a:graphicData>
            </a:graphic>
          </wp:inline>
        </w:drawing>
      </w:r>
    </w:p>
    <w:p w14:paraId="75967849" w14:textId="1247D97E" w:rsidR="007C29BD" w:rsidRDefault="00FB2EFF" w:rsidP="00FB2EFF">
      <w:pPr>
        <w:pStyle w:val="Titulek"/>
        <w:rPr>
          <w:b w:val="0"/>
          <w:bCs w:val="0"/>
        </w:rPr>
      </w:pPr>
      <w:bookmarkStart w:id="16" w:name="_Toc164158263"/>
      <w:r>
        <w:t xml:space="preserve">Obr. </w:t>
      </w:r>
      <w:r>
        <w:fldChar w:fldCharType="begin"/>
      </w:r>
      <w:r>
        <w:instrText xml:space="preserve"> SEQ Obr. \* ARABIC </w:instrText>
      </w:r>
      <w:r>
        <w:fldChar w:fldCharType="separate"/>
      </w:r>
      <w:r w:rsidR="001221CF">
        <w:rPr>
          <w:noProof/>
        </w:rPr>
        <w:t>1</w:t>
      </w:r>
      <w:r>
        <w:fldChar w:fldCharType="end"/>
      </w:r>
      <w:r>
        <w:t xml:space="preserve">: </w:t>
      </w:r>
      <w:r w:rsidR="006B1E5F">
        <w:rPr>
          <w:b w:val="0"/>
          <w:bCs w:val="0"/>
        </w:rPr>
        <w:t>Rozdělení metod pleoptické terapie</w:t>
      </w:r>
      <w:r w:rsidR="00E27600">
        <w:rPr>
          <w:b w:val="0"/>
          <w:bCs w:val="0"/>
        </w:rPr>
        <w:t xml:space="preserve"> dle </w:t>
      </w:r>
      <w:r w:rsidR="00A722DB">
        <w:rPr>
          <w:b w:val="0"/>
          <w:bCs w:val="0"/>
        </w:rPr>
        <w:fldChar w:fldCharType="begin"/>
      </w:r>
      <w:r w:rsidR="00BA0D5A">
        <w:rPr>
          <w:b w:val="0"/>
          <w:bCs w:val="0"/>
        </w:rPr>
        <w:instrText xml:space="preserve"> ADDIN ZOTERO_ITEM CSL_CITATION {"citationID":"LX9HFm0i","properties":{"formattedCitation":"\\super 15\\nosupersub{}","plainCitation":"15","noteIndex":0},"citationItems":[{"id":117,"uris":["http://zotero.org/users/local/z1aM31PI/items/A9NN6WKN"],"itemData":{"id":117,"type":"speech","event-place":"Brno: Lékařská fakulta Masarykova univerzita","genre":"přednáška","publisher-place":"Brno: Lékařská fakulta Masarykova univerzita","title":"Pleoptika II.: rozvoj amblyopického oka","author":[{"family":"Dostálek","given":"Miroslav"}],"issued":{"date-parts":[["2021"]]}}}],"schema":"https://github.com/citation-style-language/schema/raw/master/csl-citation.json"} </w:instrText>
      </w:r>
      <w:r w:rsidR="00A722DB">
        <w:rPr>
          <w:b w:val="0"/>
          <w:bCs w:val="0"/>
        </w:rPr>
        <w:fldChar w:fldCharType="separate"/>
      </w:r>
      <w:r w:rsidR="00BA0D5A" w:rsidRPr="00BA0D5A">
        <w:rPr>
          <w:vertAlign w:val="superscript"/>
        </w:rPr>
        <w:t>15</w:t>
      </w:r>
      <w:bookmarkEnd w:id="16"/>
      <w:r w:rsidR="00A722DB">
        <w:rPr>
          <w:b w:val="0"/>
          <w:bCs w:val="0"/>
        </w:rPr>
        <w:fldChar w:fldCharType="end"/>
      </w:r>
    </w:p>
    <w:p w14:paraId="39AF774F" w14:textId="77777777" w:rsidR="00FA5805" w:rsidRPr="00FA5805" w:rsidRDefault="00FA5805" w:rsidP="00FA5805">
      <w:pPr>
        <w:pStyle w:val="Odstavec1"/>
        <w:rPr>
          <w:lang w:eastAsia="sk-SK"/>
        </w:rPr>
      </w:pPr>
    </w:p>
    <w:p w14:paraId="10BBB38E" w14:textId="5FD99D7D" w:rsidR="006509E2" w:rsidRDefault="00194643" w:rsidP="005E1CC8">
      <w:pPr>
        <w:pStyle w:val="Odstavec1"/>
        <w:rPr>
          <w:lang w:eastAsia="sk-SK"/>
        </w:rPr>
      </w:pPr>
      <w:r>
        <w:rPr>
          <w:lang w:eastAsia="sk-SK"/>
        </w:rPr>
        <w:t>Protože se tato práce zaměřuje na edukaci rodičů</w:t>
      </w:r>
      <w:r w:rsidR="007E0663">
        <w:rPr>
          <w:lang w:eastAsia="sk-SK"/>
        </w:rPr>
        <w:fldChar w:fldCharType="begin"/>
      </w:r>
      <w:r w:rsidR="007E0663">
        <w:instrText xml:space="preserve"> XE "</w:instrText>
      </w:r>
      <w:r w:rsidR="007E0663" w:rsidRPr="00D80AFE">
        <w:rPr>
          <w:lang w:eastAsia="sk-SK"/>
        </w:rPr>
        <w:instrText>edukace rodičů</w:instrText>
      </w:r>
      <w:r w:rsidR="007E0663">
        <w:instrText xml:space="preserve">" </w:instrText>
      </w:r>
      <w:r w:rsidR="007E0663">
        <w:rPr>
          <w:lang w:eastAsia="sk-SK"/>
        </w:rPr>
        <w:fldChar w:fldCharType="end"/>
      </w:r>
      <w:r>
        <w:rPr>
          <w:lang w:eastAsia="sk-SK"/>
        </w:rPr>
        <w:t xml:space="preserve">, budou níže </w:t>
      </w:r>
      <w:r w:rsidR="005A73B5">
        <w:rPr>
          <w:lang w:eastAsia="sk-SK"/>
        </w:rPr>
        <w:t>po</w:t>
      </w:r>
      <w:r w:rsidR="00360718">
        <w:rPr>
          <w:lang w:eastAsia="sk-SK"/>
        </w:rPr>
        <w:t xml:space="preserve">psány hlavně metody, jež </w:t>
      </w:r>
      <w:r w:rsidR="00B312D5">
        <w:rPr>
          <w:lang w:eastAsia="sk-SK"/>
        </w:rPr>
        <w:t xml:space="preserve">jsou rezervovány pro rodiče a </w:t>
      </w:r>
      <w:r w:rsidR="00360718">
        <w:rPr>
          <w:lang w:eastAsia="sk-SK"/>
        </w:rPr>
        <w:t xml:space="preserve">mohou </w:t>
      </w:r>
      <w:r w:rsidR="00A229C8">
        <w:rPr>
          <w:lang w:eastAsia="sk-SK"/>
        </w:rPr>
        <w:t xml:space="preserve">je </w:t>
      </w:r>
      <w:r w:rsidR="00360718">
        <w:rPr>
          <w:lang w:eastAsia="sk-SK"/>
        </w:rPr>
        <w:t>provádět j</w:t>
      </w:r>
      <w:r w:rsidR="002B1810">
        <w:rPr>
          <w:lang w:eastAsia="sk-SK"/>
        </w:rPr>
        <w:t>en po dobrém zaškolení ortoptistou</w:t>
      </w:r>
      <w:r w:rsidR="00AA614E">
        <w:rPr>
          <w:lang w:eastAsia="sk-SK"/>
        </w:rPr>
        <w:t xml:space="preserve">. </w:t>
      </w:r>
    </w:p>
    <w:p w14:paraId="59FCD6D4" w14:textId="77777777" w:rsidR="00095426" w:rsidRDefault="00095426" w:rsidP="00095426">
      <w:pPr>
        <w:pStyle w:val="Dalodstavce"/>
        <w:ind w:firstLine="0"/>
        <w:rPr>
          <w:rStyle w:val="Siln"/>
        </w:rPr>
      </w:pPr>
    </w:p>
    <w:p w14:paraId="1BE68B5A" w14:textId="6D2C3320" w:rsidR="00227976" w:rsidRDefault="00AC62C9" w:rsidP="00095426">
      <w:pPr>
        <w:pStyle w:val="Dalodstavce"/>
        <w:ind w:firstLine="0"/>
        <w:rPr>
          <w:rStyle w:val="Siln"/>
        </w:rPr>
      </w:pPr>
      <w:r w:rsidRPr="004E7F25">
        <w:rPr>
          <w:rStyle w:val="Siln"/>
        </w:rPr>
        <w:t>Okluze</w:t>
      </w:r>
      <w:r w:rsidR="00FF3BA9">
        <w:rPr>
          <w:rStyle w:val="Siln"/>
        </w:rPr>
        <w:fldChar w:fldCharType="begin"/>
      </w:r>
      <w:r w:rsidR="00FF3BA9">
        <w:instrText xml:space="preserve"> XE "</w:instrText>
      </w:r>
      <w:r w:rsidR="00FF3BA9" w:rsidRPr="008C6D11">
        <w:rPr>
          <w:rStyle w:val="Siln"/>
          <w:b w:val="0"/>
          <w:bCs w:val="0"/>
        </w:rPr>
        <w:instrText>okluze</w:instrText>
      </w:r>
      <w:r w:rsidR="00FF3BA9">
        <w:instrText xml:space="preserve">" </w:instrText>
      </w:r>
      <w:r w:rsidR="00FF3BA9">
        <w:rPr>
          <w:rStyle w:val="Siln"/>
        </w:rPr>
        <w:fldChar w:fldCharType="end"/>
      </w:r>
    </w:p>
    <w:p w14:paraId="6F2B4516" w14:textId="05FEB7DC" w:rsidR="00D841CB" w:rsidRDefault="00D841CB" w:rsidP="006F689D">
      <w:pPr>
        <w:pStyle w:val="Odstavec1"/>
        <w:rPr>
          <w:lang w:eastAsia="sk-SK"/>
        </w:rPr>
      </w:pPr>
      <w:r w:rsidRPr="00D841CB">
        <w:rPr>
          <w:lang w:eastAsia="sk-SK"/>
        </w:rPr>
        <w:t xml:space="preserve">Okluze je postup, při kterém je jedno oko vyloučeno z procesu vidění. Existují dva hlavní typy okluze: přímá, kdy je zakryto lepší oko, a nepřímá, kdy je zakryto oko </w:t>
      </w:r>
      <w:r w:rsidR="00130D89">
        <w:rPr>
          <w:lang w:eastAsia="sk-SK"/>
        </w:rPr>
        <w:br/>
      </w:r>
      <w:r w:rsidRPr="00D841CB">
        <w:rPr>
          <w:lang w:eastAsia="sk-SK"/>
        </w:rPr>
        <w:t>s amblyopií.</w:t>
      </w:r>
      <w:r w:rsidR="002B0FC8">
        <w:rPr>
          <w:lang w:eastAsia="sk-SK"/>
        </w:rPr>
        <w:fldChar w:fldCharType="begin"/>
      </w:r>
      <w:r w:rsidR="00BA0D5A">
        <w:rPr>
          <w:lang w:eastAsia="sk-SK"/>
        </w:rPr>
        <w:instrText xml:space="preserve"> ADDIN ZOTERO_ITEM CSL_CITATION {"citationID":"GGxqoCeg","properties":{"formattedCitation":"\\super 16\\nosupersub{}","plainCitation":"16","noteIndex":0},"citationItems":[{"id":21,"uris":["http://zotero.org/users/local/z1aM31PI/items/HY436USM"],"itemData":{"id":21,"type":"book","edition":"2., upr. vyd.","ISBN":"978-80-201-0037-5","publisher":"Avicenum,","title":"Strabismus /","author":[{"family":"Divišová","given":"Gabriela"}],"issued":{"date-parts":[["1990"]]}}}],"schema":"https://github.com/citation-style-language/schema/raw/master/csl-citation.json"} </w:instrText>
      </w:r>
      <w:r w:rsidR="002B0FC8">
        <w:rPr>
          <w:lang w:eastAsia="sk-SK"/>
        </w:rPr>
        <w:fldChar w:fldCharType="separate"/>
      </w:r>
      <w:r w:rsidR="00BA0D5A" w:rsidRPr="00BA0D5A">
        <w:rPr>
          <w:vertAlign w:val="superscript"/>
        </w:rPr>
        <w:t>16</w:t>
      </w:r>
      <w:r w:rsidR="002B0FC8">
        <w:rPr>
          <w:lang w:eastAsia="sk-SK"/>
        </w:rPr>
        <w:fldChar w:fldCharType="end"/>
      </w:r>
    </w:p>
    <w:p w14:paraId="02C92911" w14:textId="544CB99A" w:rsidR="00B162D1" w:rsidRDefault="001655BB" w:rsidP="00D841CB">
      <w:pPr>
        <w:pStyle w:val="Dalodstavce"/>
        <w:rPr>
          <w:lang w:eastAsia="sk-SK"/>
        </w:rPr>
      </w:pPr>
      <w:r w:rsidRPr="00183446">
        <w:rPr>
          <w:b/>
          <w:bCs/>
          <w:lang w:eastAsia="sk-SK"/>
        </w:rPr>
        <w:t>Nepřímá</w:t>
      </w:r>
      <w:r w:rsidR="00183446" w:rsidRPr="00183446">
        <w:rPr>
          <w:b/>
          <w:bCs/>
          <w:lang w:eastAsia="sk-SK"/>
        </w:rPr>
        <w:t xml:space="preserve"> – </w:t>
      </w:r>
      <w:r w:rsidRPr="00183446">
        <w:rPr>
          <w:b/>
          <w:bCs/>
          <w:lang w:eastAsia="sk-SK"/>
        </w:rPr>
        <w:t>inverzní okluze</w:t>
      </w:r>
      <w:r w:rsidR="00F2406F">
        <w:rPr>
          <w:b/>
          <w:bCs/>
          <w:lang w:eastAsia="sk-SK"/>
        </w:rPr>
        <w:t>,</w:t>
      </w:r>
      <w:r w:rsidR="00B34A1F">
        <w:rPr>
          <w:b/>
          <w:bCs/>
          <w:lang w:eastAsia="sk-SK"/>
        </w:rPr>
        <w:t xml:space="preserve"> </w:t>
      </w:r>
      <w:r w:rsidR="00B34A1F">
        <w:rPr>
          <w:lang w:eastAsia="sk-SK"/>
        </w:rPr>
        <w:t xml:space="preserve">zde </w:t>
      </w:r>
      <w:r w:rsidR="00C36C8E">
        <w:rPr>
          <w:lang w:eastAsia="sk-SK"/>
        </w:rPr>
        <w:t>se jedná</w:t>
      </w:r>
      <w:r w:rsidRPr="001655BB">
        <w:rPr>
          <w:lang w:eastAsia="sk-SK"/>
        </w:rPr>
        <w:t xml:space="preserve"> </w:t>
      </w:r>
      <w:r w:rsidR="00C36C8E">
        <w:rPr>
          <w:lang w:eastAsia="sk-SK"/>
        </w:rPr>
        <w:t xml:space="preserve">o </w:t>
      </w:r>
      <w:r w:rsidRPr="001655BB">
        <w:rPr>
          <w:lang w:eastAsia="sk-SK"/>
        </w:rPr>
        <w:t xml:space="preserve">úplné zakrytí tupozrakého oka. </w:t>
      </w:r>
      <w:r w:rsidR="00C36C8E">
        <w:rPr>
          <w:lang w:eastAsia="sk-SK"/>
        </w:rPr>
        <w:t>Tento postup obnáší</w:t>
      </w:r>
      <w:r w:rsidRPr="001655BB">
        <w:rPr>
          <w:lang w:eastAsia="sk-SK"/>
        </w:rPr>
        <w:t xml:space="preserve"> dočasnou celodenní okluzi, obvykle trvající kolem 6 týdnů, která se za určitých podmínek může použít jako první krok v léčbě amblyopie s excentrickou fixací před použitím přímé okluze. </w:t>
      </w:r>
      <w:r w:rsidR="00AD326D">
        <w:rPr>
          <w:lang w:eastAsia="sk-SK"/>
        </w:rPr>
        <w:t>Jeho efekt</w:t>
      </w:r>
      <w:r w:rsidRPr="001655BB">
        <w:rPr>
          <w:lang w:eastAsia="sk-SK"/>
        </w:rPr>
        <w:t xml:space="preserve"> spočívá v uvolnění aktivního útlumu na tupozrakém oku a tím v rozrušení místa </w:t>
      </w:r>
      <w:r w:rsidR="00F81FA6">
        <w:rPr>
          <w:lang w:eastAsia="sk-SK"/>
        </w:rPr>
        <w:t>chybné</w:t>
      </w:r>
      <w:r w:rsidRPr="001655BB">
        <w:rPr>
          <w:lang w:eastAsia="sk-SK"/>
        </w:rPr>
        <w:t xml:space="preserve"> fixace. </w:t>
      </w:r>
      <w:r w:rsidR="008935E0">
        <w:rPr>
          <w:lang w:eastAsia="sk-SK"/>
        </w:rPr>
        <w:t xml:space="preserve">Nicméně tato varianta okluze nezlepšuje zrakovou </w:t>
      </w:r>
      <w:r w:rsidRPr="001655BB">
        <w:rPr>
          <w:lang w:eastAsia="sk-SK"/>
        </w:rPr>
        <w:t>ostrost.</w:t>
      </w:r>
      <w:r w:rsidR="00AE42CE">
        <w:rPr>
          <w:lang w:eastAsia="sk-SK"/>
        </w:rPr>
        <w:fldChar w:fldCharType="begin"/>
      </w:r>
      <w:r w:rsidR="00BA0D5A">
        <w:rPr>
          <w:lang w:eastAsia="sk-SK"/>
        </w:rPr>
        <w:instrText xml:space="preserve"> ADDIN ZOTERO_ITEM CSL_CITATION {"citationID":"Wh6cpirq","properties":{"formattedCitation":"\\super 10,16\\nosupersub{}","plainCitation":"10,16","noteIndex":0},"citationItems":[{"id":106,"uris":["http://zotero.org/users/local/z1aM31PI/items/S7YRF4TR"],"itemData":{"id":106,"type":"thesis","language":"cze","publisher":"Masarykova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21,"uris":["http://zotero.org/users/local/z1aM31PI/items/HY436USM"],"itemData":{"id":21,"type":"book","edition":"2., upr. vyd.","ISBN":"978-80-201-0037-5","publisher":"Avicenum,","title":"Strabismus /","author":[{"family":"Divišová","given":"Gabriela"}],"issued":{"date-parts":[["1990"]]}}}],"schema":"https://github.com/citation-style-language/schema/raw/master/csl-citation.json"} </w:instrText>
      </w:r>
      <w:r w:rsidR="00AE42CE">
        <w:rPr>
          <w:lang w:eastAsia="sk-SK"/>
        </w:rPr>
        <w:fldChar w:fldCharType="separate"/>
      </w:r>
      <w:r w:rsidR="00BA0D5A" w:rsidRPr="00BA0D5A">
        <w:rPr>
          <w:vertAlign w:val="superscript"/>
        </w:rPr>
        <w:t>10,16</w:t>
      </w:r>
      <w:r w:rsidR="00AE42CE">
        <w:rPr>
          <w:lang w:eastAsia="sk-SK"/>
        </w:rPr>
        <w:fldChar w:fldCharType="end"/>
      </w:r>
    </w:p>
    <w:p w14:paraId="0AAE1FA5" w14:textId="2143DA71" w:rsidR="00B30753" w:rsidRPr="00B30753" w:rsidRDefault="00D9315A" w:rsidP="00A608D6">
      <w:pPr>
        <w:pStyle w:val="Dalodstavce"/>
      </w:pPr>
      <w:r w:rsidRPr="00B30753">
        <w:rPr>
          <w:b/>
          <w:bCs/>
        </w:rPr>
        <w:t>Přímá – direktní okluze</w:t>
      </w:r>
      <w:r w:rsidRPr="00B30753">
        <w:t xml:space="preserve"> </w:t>
      </w:r>
      <w:r w:rsidR="00B30753" w:rsidRPr="00B30753">
        <w:t xml:space="preserve">je postup, při kterém je lépe vidoucí oko zakryto. </w:t>
      </w:r>
      <w:r w:rsidR="00443075">
        <w:t>Význam přímé okluze spočívá</w:t>
      </w:r>
      <w:r w:rsidR="00A73EBB">
        <w:t xml:space="preserve"> v tom, že</w:t>
      </w:r>
      <w:r w:rsidR="00B30753" w:rsidRPr="00B30753">
        <w:t xml:space="preserve"> slouží k</w:t>
      </w:r>
      <w:r w:rsidR="00B11D80">
        <w:t>e</w:t>
      </w:r>
      <w:r w:rsidR="00B30753" w:rsidRPr="00B30753">
        <w:t xml:space="preserve"> zlepšení zrakové ostrosti a snížení útlumu nezakrytého (tupozrakého) oka</w:t>
      </w:r>
      <w:r w:rsidR="00296D72">
        <w:t xml:space="preserve"> a také</w:t>
      </w:r>
      <w:r w:rsidR="00B30753" w:rsidRPr="00B30753">
        <w:t xml:space="preserve"> funguje jako prevence vzniku anomální retinální korespondence.</w:t>
      </w:r>
      <w:r w:rsidR="00530309">
        <w:t xml:space="preserve"> </w:t>
      </w:r>
      <w:r w:rsidR="005013A6">
        <w:t>Přímou okluzi lze rozdělit</w:t>
      </w:r>
      <w:r w:rsidR="0083160D">
        <w:t xml:space="preserve"> na následující typy</w:t>
      </w:r>
      <w:r w:rsidR="00B30753" w:rsidRPr="00B30753">
        <w:t>:</w:t>
      </w:r>
    </w:p>
    <w:p w14:paraId="1D2FD143" w14:textId="4048F934" w:rsidR="002B156F" w:rsidRDefault="00B30753" w:rsidP="008E7694">
      <w:pPr>
        <w:pStyle w:val="Dalodstavce"/>
        <w:numPr>
          <w:ilvl w:val="0"/>
          <w:numId w:val="32"/>
        </w:numPr>
      </w:pPr>
      <w:r w:rsidRPr="00B30753">
        <w:lastRenderedPageBreak/>
        <w:t>Totální okluze: Celkově vyřadí vidění lépe vidoucího oka ve všech jeho kvalitách v celém zorném poli. Často se používají náplas</w:t>
      </w:r>
      <w:r w:rsidR="0076084B">
        <w:t>ťové okluzory</w:t>
      </w:r>
      <w:r w:rsidRPr="00B30753">
        <w:t xml:space="preserve"> </w:t>
      </w:r>
      <w:r w:rsidR="004D2C62">
        <w:t xml:space="preserve">(viz Obr.2) </w:t>
      </w:r>
      <w:r w:rsidRPr="00B30753">
        <w:t>nebo kontaktní čočky, které umožňují dokonalé zakrytí bez možnosti podvádět. Další možnosti zahrnují okluzor</w:t>
      </w:r>
      <w:r w:rsidR="008121DA">
        <w:fldChar w:fldCharType="begin"/>
      </w:r>
      <w:r w:rsidR="008121DA">
        <w:instrText xml:space="preserve"> XE "</w:instrText>
      </w:r>
      <w:r w:rsidR="008121DA" w:rsidRPr="00914D08">
        <w:instrText>okluzor</w:instrText>
      </w:r>
      <w:r w:rsidR="008121DA">
        <w:instrText xml:space="preserve">" </w:instrText>
      </w:r>
      <w:r w:rsidR="008121DA">
        <w:fldChar w:fldCharType="end"/>
      </w:r>
      <w:r w:rsidRPr="00B30753">
        <w:t>y z</w:t>
      </w:r>
      <w:r w:rsidR="0057021E">
        <w:t> </w:t>
      </w:r>
      <w:r w:rsidR="00E0388A">
        <w:t>gu</w:t>
      </w:r>
      <w:r w:rsidR="0057021E">
        <w:t>my/silikonu</w:t>
      </w:r>
      <w:r w:rsidRPr="00B30753">
        <w:t xml:space="preserve"> a látky, avšak vyžadují častou kontrolu, zda nedochází k</w:t>
      </w:r>
      <w:r w:rsidR="0057021E">
        <w:t> </w:t>
      </w:r>
      <w:r w:rsidRPr="00B30753">
        <w:t>podvádění</w:t>
      </w:r>
      <w:r w:rsidR="0057021E">
        <w:t xml:space="preserve"> ze strany dítěte</w:t>
      </w:r>
      <w:r w:rsidRPr="00B30753">
        <w:t>.</w:t>
      </w:r>
    </w:p>
    <w:p w14:paraId="4377338F" w14:textId="77777777" w:rsidR="002B156F" w:rsidRDefault="00B30753" w:rsidP="008E7694">
      <w:pPr>
        <w:pStyle w:val="Dalodstavce"/>
        <w:numPr>
          <w:ilvl w:val="0"/>
          <w:numId w:val="32"/>
        </w:numPr>
      </w:pPr>
      <w:r w:rsidRPr="00B30753">
        <w:t>Sektorová okluze: Vyřazuje část zorného pole lépe vidoucího oka. Tato metoda se obvykle nepoužívá k léčbě amblyopie, ale spíše pro zlepšení motility u paralytického šilhání.</w:t>
      </w:r>
    </w:p>
    <w:p w14:paraId="11344A0C" w14:textId="07AAED5A" w:rsidR="00B30753" w:rsidRPr="00B30753" w:rsidRDefault="00B30753" w:rsidP="008E7694">
      <w:pPr>
        <w:pStyle w:val="Dalodstavce"/>
        <w:numPr>
          <w:ilvl w:val="0"/>
          <w:numId w:val="32"/>
        </w:numPr>
      </w:pPr>
      <w:r w:rsidRPr="00B30753">
        <w:t>Parciální okluze</w:t>
      </w:r>
      <w:r w:rsidR="008121DA">
        <w:fldChar w:fldCharType="begin"/>
      </w:r>
      <w:r w:rsidR="008121DA">
        <w:instrText xml:space="preserve"> XE "</w:instrText>
      </w:r>
      <w:r w:rsidR="008121DA" w:rsidRPr="00A527FD">
        <w:instrText>okluze</w:instrText>
      </w:r>
      <w:r w:rsidR="008121DA">
        <w:instrText xml:space="preserve">" </w:instrText>
      </w:r>
      <w:r w:rsidR="008121DA">
        <w:fldChar w:fldCharType="end"/>
      </w:r>
      <w:r w:rsidRPr="00B30753">
        <w:t>: Sn</w:t>
      </w:r>
      <w:r w:rsidR="00906B0D">
        <w:t>ižuje</w:t>
      </w:r>
      <w:r w:rsidRPr="00B30753">
        <w:t xml:space="preserve"> zrakovou ostrost lépe vidoucího oka pod úroveň oka tupozrakého, aniž by blokovala fúzi obou očí. Tato metoda umožňuje spolupráci obou očí. Bangerterovy filtry jsou příkladem parciální okluze. Tyto filtry, označené čísly, snižují zrakovou ostrost lépe vidoucího oka, což přispívá k vyrovnání informačního toku z obou očí.</w:t>
      </w:r>
      <w:r w:rsidR="00102BF1">
        <w:fldChar w:fldCharType="begin"/>
      </w:r>
      <w:r w:rsidR="00BA0D5A">
        <w:instrText xml:space="preserve"> ADDIN ZOTERO_ITEM CSL_CITATION {"citationID":"T8vVlN9g","properties":{"formattedCitation":"\\super 9,10,12,16\\nosupersub{}","plainCitation":"9,10,12,16","noteIndex":0},"citationItems":[{"id":106,"uris":["http://zotero.org/users/local/z1aM31PI/items/S7YRF4TR"],"itemData":{"id":106,"type":"thesis","language":"cze","publisher":"Masarykova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23,"uris":["http://zotero.org/users/local/z1aM31PI/items/P3SH4E4C"],"itemData":{"id":23,"type":"book","edition":"Vyd. 3., nezměn.","ISBN":"978-80-7013-530-3","publisher":"Národní centrum ošetřovatelství a nelékařských zdravotnických oborů,","title":"Šilhání /","author":[{"family":"Hromádková","given":"Lada"}],"issued":{"date-parts":[["2011"]]}}},{"id":108,"uris":["http://zotero.org/users/local/z1aM31PI/items/6WZ5YZ22"],"itemData":{"id":108,"type":"speech","event-place":"Brno: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oka","author":[{"family":"Dostálek","given":"Miroslav"}],"issued":{"date-parts":[["2021"]]}}},{"id":21,"uris":["http://zotero.org/users/local/z1aM31PI/items/HY436USM"],"itemData":{"id":21,"type":"book","edition":"2., upr. vyd.","ISBN":"978-80-201-0037-5","publisher":"Avicenum,","title":"Strabismus /","author":[{"family":"Divišová","given":"Gabriela"}],"issued":{"date-parts":[["1990"]]}}}],"schema":"https://github.com/citation-style-language/schema/raw/master/csl-citation.json"} </w:instrText>
      </w:r>
      <w:r w:rsidR="00102BF1">
        <w:fldChar w:fldCharType="separate"/>
      </w:r>
      <w:r w:rsidR="00BA0D5A" w:rsidRPr="00BA0D5A">
        <w:rPr>
          <w:vertAlign w:val="superscript"/>
        </w:rPr>
        <w:t>9,10,12,16</w:t>
      </w:r>
      <w:r w:rsidR="00102BF1">
        <w:fldChar w:fldCharType="end"/>
      </w:r>
    </w:p>
    <w:p w14:paraId="1E0977F1" w14:textId="522DE590" w:rsidR="00B30753" w:rsidRPr="00B30753" w:rsidRDefault="00B30753" w:rsidP="00A608D6">
      <w:pPr>
        <w:pStyle w:val="Dalodstavce"/>
      </w:pPr>
      <w:r w:rsidRPr="00B30753">
        <w:t xml:space="preserve">Dávkování okluzní terapie se řídí uvážením očního lékaře. Obecně platí, že na začátku léčby je okluze </w:t>
      </w:r>
      <w:r w:rsidR="002B43D7">
        <w:t>nasazována na kratší časové inte</w:t>
      </w:r>
      <w:r w:rsidR="00792DB8">
        <w:t xml:space="preserve">rvaly, aby si dítě na </w:t>
      </w:r>
      <w:r w:rsidR="007D00B6">
        <w:t>omezení lépe vidoucího</w:t>
      </w:r>
      <w:r w:rsidR="00D81183">
        <w:t xml:space="preserve"> oka lépe zvyklo a okluzi přijalo. </w:t>
      </w:r>
      <w:r w:rsidRPr="00B30753">
        <w:t xml:space="preserve">Postupem času se může dávkování měnit </w:t>
      </w:r>
      <w:r w:rsidR="00B72E21">
        <w:br/>
      </w:r>
      <w:r w:rsidRPr="00B30753">
        <w:t xml:space="preserve">v závislosti na reakci </w:t>
      </w:r>
      <w:r w:rsidR="0079461F">
        <w:t>dětského pacienta</w:t>
      </w:r>
      <w:r w:rsidRPr="00B30753">
        <w:t>.</w:t>
      </w:r>
    </w:p>
    <w:p w14:paraId="3834D54E" w14:textId="6AE97738" w:rsidR="009C6248" w:rsidRDefault="00B30753" w:rsidP="00A608D6">
      <w:pPr>
        <w:pStyle w:val="Dalodstavce"/>
      </w:pPr>
      <w:r w:rsidRPr="00B30753">
        <w:t>Okluzní terapie může být spojena s určitými riziky, jako je například vývoj okluzní amblyopie</w:t>
      </w:r>
      <w:r w:rsidR="008121DA">
        <w:fldChar w:fldCharType="begin"/>
      </w:r>
      <w:r w:rsidR="008121DA">
        <w:instrText xml:space="preserve"> XE "</w:instrText>
      </w:r>
      <w:r w:rsidR="008121DA" w:rsidRPr="00F04E0C">
        <w:instrText>amblyopie</w:instrText>
      </w:r>
      <w:r w:rsidR="008121DA">
        <w:instrText xml:space="preserve">" </w:instrText>
      </w:r>
      <w:r w:rsidR="008121DA">
        <w:fldChar w:fldCharType="end"/>
      </w:r>
      <w:r w:rsidRPr="00B30753">
        <w:t xml:space="preserve"> nebo změny v šilhání</w:t>
      </w:r>
      <w:r w:rsidR="008121DA">
        <w:fldChar w:fldCharType="begin"/>
      </w:r>
      <w:r w:rsidR="008121DA">
        <w:instrText xml:space="preserve"> XE "</w:instrText>
      </w:r>
      <w:r w:rsidR="008121DA" w:rsidRPr="00AC0DE6">
        <w:instrText>šilhání</w:instrText>
      </w:r>
      <w:r w:rsidR="008121DA">
        <w:instrText xml:space="preserve">" </w:instrText>
      </w:r>
      <w:r w:rsidR="008121DA">
        <w:fldChar w:fldCharType="end"/>
      </w:r>
      <w:r w:rsidRPr="00B30753">
        <w:t xml:space="preserve"> po odstranění okluze. U některých jedinců mohou také vyvolat alergické reakce. Je také důležité zvážit riziko úrazu a sociálního stigma</w:t>
      </w:r>
      <w:r w:rsidR="008121DA">
        <w:fldChar w:fldCharType="begin"/>
      </w:r>
      <w:r w:rsidR="008121DA">
        <w:instrText xml:space="preserve"> XE "</w:instrText>
      </w:r>
      <w:r w:rsidR="008121DA" w:rsidRPr="00F568AB">
        <w:instrText>stigma</w:instrText>
      </w:r>
      <w:r w:rsidR="008121DA">
        <w:instrText xml:space="preserve">" </w:instrText>
      </w:r>
      <w:r w:rsidR="008121DA">
        <w:fldChar w:fldCharType="end"/>
      </w:r>
      <w:r w:rsidRPr="00B30753">
        <w:t xml:space="preserve"> spojeného s okluzní terapií. </w:t>
      </w:r>
      <w:r w:rsidR="0090455E">
        <w:t>Při omezení lépe vidoucího oka</w:t>
      </w:r>
      <w:r w:rsidR="00F75535">
        <w:t xml:space="preserve"> mohou </w:t>
      </w:r>
      <w:r w:rsidR="00794835">
        <w:t>mít</w:t>
      </w:r>
      <w:r w:rsidR="00043A63">
        <w:t xml:space="preserve"> některé děti</w:t>
      </w:r>
      <w:r w:rsidR="00794835">
        <w:t xml:space="preserve"> problémy se samostatným pohybem a prostorovou orientací</w:t>
      </w:r>
      <w:r w:rsidR="001716F7">
        <w:fldChar w:fldCharType="begin"/>
      </w:r>
      <w:r w:rsidR="001716F7">
        <w:instrText xml:space="preserve"> XE "</w:instrText>
      </w:r>
      <w:r w:rsidR="001716F7" w:rsidRPr="00AD3709">
        <w:instrText>prostorová orientace</w:instrText>
      </w:r>
      <w:r w:rsidR="001716F7">
        <w:instrText xml:space="preserve">" </w:instrText>
      </w:r>
      <w:r w:rsidR="001716F7">
        <w:fldChar w:fldCharType="end"/>
      </w:r>
      <w:r w:rsidR="00026CD6">
        <w:t>,</w:t>
      </w:r>
      <w:r w:rsidR="00514AAF">
        <w:t xml:space="preserve"> </w:t>
      </w:r>
      <w:r w:rsidR="000B513B">
        <w:t>nebo se stát objetí</w:t>
      </w:r>
      <w:r w:rsidR="006C1173">
        <w:t xml:space="preserve"> šikany</w:t>
      </w:r>
      <w:r w:rsidR="000B513B">
        <w:t xml:space="preserve"> </w:t>
      </w:r>
      <w:r w:rsidR="00B72E21">
        <w:br/>
      </w:r>
      <w:r w:rsidR="000B513B">
        <w:t>a posměchu</w:t>
      </w:r>
      <w:r w:rsidR="008121DA">
        <w:fldChar w:fldCharType="begin"/>
      </w:r>
      <w:r w:rsidR="008121DA">
        <w:instrText xml:space="preserve"> XE "</w:instrText>
      </w:r>
      <w:r w:rsidR="008121DA" w:rsidRPr="0012110F">
        <w:instrText>šikana</w:instrText>
      </w:r>
      <w:r w:rsidR="008121DA">
        <w:instrText xml:space="preserve">" </w:instrText>
      </w:r>
      <w:r w:rsidR="008121DA">
        <w:fldChar w:fldCharType="end"/>
      </w:r>
      <w:r w:rsidR="006C1173">
        <w:t xml:space="preserve">. </w:t>
      </w:r>
      <w:r w:rsidRPr="00B30753">
        <w:t>Přímá okluze je vhodná pro léčbu amblyopie s centrální fixací, ale není indikována pro ustálenou excentrickou fixaci</w:t>
      </w:r>
      <w:r w:rsidR="008121DA">
        <w:fldChar w:fldCharType="begin"/>
      </w:r>
      <w:r w:rsidR="008121DA">
        <w:instrText xml:space="preserve"> XE "</w:instrText>
      </w:r>
      <w:r w:rsidR="008121DA" w:rsidRPr="00676654">
        <w:instrText>fixace</w:instrText>
      </w:r>
      <w:r w:rsidR="008121DA">
        <w:instrText xml:space="preserve">" </w:instrText>
      </w:r>
      <w:r w:rsidR="008121DA">
        <w:fldChar w:fldCharType="end"/>
      </w:r>
      <w:r w:rsidRPr="00B30753">
        <w:t>. U dětí předškolního věku je však aplikována nezávisle na fixaci</w:t>
      </w:r>
      <w:r w:rsidR="00202C79">
        <w:t>, protože ještě ne</w:t>
      </w:r>
      <w:r w:rsidR="001C562F">
        <w:t>bývá stabilní</w:t>
      </w:r>
      <w:r w:rsidRPr="00B30753">
        <w:t>.</w:t>
      </w:r>
      <w:r w:rsidR="009F4DC2">
        <w:fldChar w:fldCharType="begin"/>
      </w:r>
      <w:r w:rsidR="00BA0D5A">
        <w:instrText xml:space="preserve"> ADDIN ZOTERO_ITEM CSL_CITATION {"citationID":"TLYh4DEK","properties":{"formattedCitation":"\\super 8\\uc0\\u8211{}10,12\\nosupersub{}","plainCitation":"8–10,12","noteIndex":0},"citationItems":[{"id":106,"uris":["http://zotero.org/users/local/z1aM31PI/items/S7YRF4TR"],"itemData":{"id":106,"type":"thesis","language":"cze","publisher":"Masarykova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23,"uris":["http://zotero.org/users/local/z1aM31PI/items/P3SH4E4C"],"itemData":{"id":23,"type":"book","edition":"Vyd. 3., nezměn.","ISBN":"978-80-7013-530-3","publisher":"Národní centrum ošetřovatelství a nelékařských zdravotnických oborů,","title":"Šilhání /","author":[{"family":"Hromádková","given":"Lada"}],"issued":{"date-parts":[["2011"]]}}},{"id":108,"uris":["http://zotero.org/users/local/z1aM31PI/items/6WZ5YZ22"],"itemData":{"id":108,"type":"speech","event-place":"Brno: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oka","author":[{"family":"Dostálek","given":"Miroslav"}],"issued":{"date-parts":[["2021"]]}}},{"id":118,"uris":["http://zotero.org/users/local/z1aM31PI/items/A2LTBF66"],"itemData":{"id":118,"type":"book","call-number":"617.7 |2 MRF","edition":"7. vydání","event-place":"Praha","ISBN":"978-80-7553-808-6","language":"cze","note":"OCLC: 1204253409","number-of-pages":"365","publisher":"Stanislav Juhaňák - Triton","publisher-place":"Praha","source":"aleph.knihovna-pardubice.cz Library Catalog","title":"Willsův oční manuál: diagnostika a léčba očních chorob v praxi","title-short":"Willsův oční manuál","editor":[{"family":"Bagheri","given":"Nika"},{"family":"Wajda","given":"Brynn N."},{"family":"Mahelková","given":"Gabriela"},{"family":"Kodetová","given":"Martina"},{"family":"Ondrová","given":"Nina"},{"family":"Petr","given":"Václav"}],"issued":{"date-parts":[["2020"]]}}}],"schema":"https://github.com/citation-style-language/schema/raw/master/csl-citation.json"} </w:instrText>
      </w:r>
      <w:r w:rsidR="009F4DC2">
        <w:fldChar w:fldCharType="separate"/>
      </w:r>
      <w:r w:rsidR="00BA0D5A" w:rsidRPr="00BA0D5A">
        <w:rPr>
          <w:vertAlign w:val="superscript"/>
        </w:rPr>
        <w:t>8–10,12</w:t>
      </w:r>
      <w:r w:rsidR="009F4DC2">
        <w:fldChar w:fldCharType="end"/>
      </w:r>
    </w:p>
    <w:p w14:paraId="39501A87" w14:textId="77777777" w:rsidR="00FB4581" w:rsidRDefault="00FB4581" w:rsidP="00A608D6">
      <w:pPr>
        <w:pStyle w:val="Dalodstavce"/>
      </w:pPr>
    </w:p>
    <w:p w14:paraId="2DBD0281" w14:textId="77777777" w:rsidR="00F15DCC" w:rsidRDefault="002E428D" w:rsidP="00F15DCC">
      <w:pPr>
        <w:keepNext/>
        <w:jc w:val="center"/>
      </w:pPr>
      <w:r w:rsidRPr="002E428D">
        <w:rPr>
          <w:noProof/>
        </w:rPr>
        <w:drawing>
          <wp:inline distT="0" distB="0" distL="0" distR="0" wp14:anchorId="44028119" wp14:editId="7788A882">
            <wp:extent cx="2604603" cy="2000250"/>
            <wp:effectExtent l="0" t="0" r="5715" b="0"/>
            <wp:docPr id="857240867" name="Obrázek 1" descr="Obsah obrázku Dětské kresby, Svačinka, kresba, interiér&#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7240867" name="Obrázek 1" descr="Obsah obrázku Dětské kresby, Svačinka, kresba, interiér&#10;&#10;Popis byl vytvořen automaticky"/>
                    <pic:cNvPicPr/>
                  </pic:nvPicPr>
                  <pic:blipFill>
                    <a:blip r:embed="rId29"/>
                    <a:stretch>
                      <a:fillRect/>
                    </a:stretch>
                  </pic:blipFill>
                  <pic:spPr>
                    <a:xfrm>
                      <a:off x="0" y="0"/>
                      <a:ext cx="2627633" cy="2017936"/>
                    </a:xfrm>
                    <a:prstGeom prst="rect">
                      <a:avLst/>
                    </a:prstGeom>
                  </pic:spPr>
                </pic:pic>
              </a:graphicData>
            </a:graphic>
          </wp:inline>
        </w:drawing>
      </w:r>
    </w:p>
    <w:p w14:paraId="01ABEB28" w14:textId="500CBAAA" w:rsidR="00984505" w:rsidRPr="00F15DCC" w:rsidRDefault="00F15DCC" w:rsidP="00F15DCC">
      <w:pPr>
        <w:pStyle w:val="Titulek"/>
        <w:rPr>
          <w:b w:val="0"/>
          <w:bCs w:val="0"/>
        </w:rPr>
      </w:pPr>
      <w:bookmarkStart w:id="17" w:name="_Toc164158264"/>
      <w:r>
        <w:t xml:space="preserve">Obr. </w:t>
      </w:r>
      <w:r>
        <w:fldChar w:fldCharType="begin"/>
      </w:r>
      <w:r>
        <w:instrText xml:space="preserve"> SEQ Obr. \* ARABIC </w:instrText>
      </w:r>
      <w:r>
        <w:fldChar w:fldCharType="separate"/>
      </w:r>
      <w:r w:rsidR="001221CF">
        <w:rPr>
          <w:noProof/>
        </w:rPr>
        <w:t>2</w:t>
      </w:r>
      <w:r>
        <w:fldChar w:fldCharType="end"/>
      </w:r>
      <w:r>
        <w:t xml:space="preserve">: </w:t>
      </w:r>
      <w:r>
        <w:rPr>
          <w:b w:val="0"/>
          <w:bCs w:val="0"/>
        </w:rPr>
        <w:t>Náplasťové okluzory (</w:t>
      </w:r>
      <w:r w:rsidR="008C5872">
        <w:rPr>
          <w:b w:val="0"/>
          <w:bCs w:val="0"/>
        </w:rPr>
        <w:t>archiv autora)</w:t>
      </w:r>
      <w:bookmarkEnd w:id="17"/>
    </w:p>
    <w:p w14:paraId="33C27CFC" w14:textId="77777777" w:rsidR="00B72E21" w:rsidRDefault="00B72E21" w:rsidP="00B30753">
      <w:pPr>
        <w:rPr>
          <w:b/>
          <w:bCs/>
        </w:rPr>
      </w:pPr>
    </w:p>
    <w:p w14:paraId="20C5D44B" w14:textId="77777777" w:rsidR="00B72E21" w:rsidRDefault="00B72E21" w:rsidP="00B30753">
      <w:pPr>
        <w:rPr>
          <w:b/>
          <w:bCs/>
        </w:rPr>
      </w:pPr>
    </w:p>
    <w:p w14:paraId="72846E33" w14:textId="06A5C6BC" w:rsidR="009C6248" w:rsidRPr="009C6248" w:rsidRDefault="009C6248" w:rsidP="00B30753">
      <w:pPr>
        <w:rPr>
          <w:b/>
          <w:bCs/>
        </w:rPr>
      </w:pPr>
      <w:r w:rsidRPr="009C6248">
        <w:rPr>
          <w:b/>
          <w:bCs/>
        </w:rPr>
        <w:lastRenderedPageBreak/>
        <w:t>Penalizace</w:t>
      </w:r>
      <w:r w:rsidR="001716F7">
        <w:rPr>
          <w:b/>
          <w:bCs/>
        </w:rPr>
        <w:fldChar w:fldCharType="begin"/>
      </w:r>
      <w:r w:rsidR="001716F7">
        <w:instrText xml:space="preserve"> XE "</w:instrText>
      </w:r>
      <w:r w:rsidR="001716F7" w:rsidRPr="00420F18">
        <w:instrText>penalizace</w:instrText>
      </w:r>
      <w:r w:rsidR="001716F7">
        <w:instrText xml:space="preserve">" </w:instrText>
      </w:r>
      <w:r w:rsidR="001716F7">
        <w:rPr>
          <w:b/>
          <w:bCs/>
        </w:rPr>
        <w:fldChar w:fldCharType="end"/>
      </w:r>
    </w:p>
    <w:p w14:paraId="1CA5FAFF" w14:textId="05CFBB99" w:rsidR="00C3386E" w:rsidRDefault="00B05970" w:rsidP="00B72E21">
      <w:pPr>
        <w:pStyle w:val="Odstavec1"/>
      </w:pPr>
      <w:r>
        <w:t>Další metodou</w:t>
      </w:r>
      <w:r w:rsidR="00FB10E1">
        <w:t>, která je alternativou k Bangerterovým fo</w:t>
      </w:r>
      <w:r w:rsidR="00AC4BB6">
        <w:t>liím</w:t>
      </w:r>
      <w:r w:rsidR="00935A33">
        <w:t>,</w:t>
      </w:r>
      <w:r w:rsidR="00AC4BB6">
        <w:t xml:space="preserve"> je léčba penalizací p</w:t>
      </w:r>
      <w:r w:rsidR="0038167F">
        <w:t>rostřednictvím aplikace atropinu</w:t>
      </w:r>
      <w:r w:rsidR="00B72E21">
        <w:t>,</w:t>
      </w:r>
      <w:r w:rsidR="0038167F">
        <w:t xml:space="preserve"> či </w:t>
      </w:r>
      <w:r w:rsidR="00E72D03">
        <w:t>„nesprávné“ brýlové korekce</w:t>
      </w:r>
      <w:r w:rsidR="00B50463">
        <w:t xml:space="preserve"> (viz Obr. 3)</w:t>
      </w:r>
      <w:r w:rsidR="00AC3FA4">
        <w:t>. V obou penalizačních přístupech</w:t>
      </w:r>
      <w:r w:rsidR="00E72D03">
        <w:t xml:space="preserve"> </w:t>
      </w:r>
      <w:r w:rsidR="00577BB3">
        <w:t>dochází k „diopt</w:t>
      </w:r>
      <w:r w:rsidR="00935A33">
        <w:t>r</w:t>
      </w:r>
      <w:r w:rsidR="00577BB3">
        <w:t>ickému“ rozostření, čímž je souběžné snižování kontrastu a ubývání drobných detailů na sítnici.</w:t>
      </w:r>
      <w:r w:rsidR="005414A6">
        <w:fldChar w:fldCharType="begin"/>
      </w:r>
      <w:r w:rsidR="00BA0D5A">
        <w:instrText xml:space="preserve"> ADDIN ZOTERO_ITEM CSL_CITATION {"citationID":"2eUtpdJm","properties":{"formattedCitation":"\\super 12\\nosupersub{}","plainCitation":"12","noteIndex":0},"citationItems":[{"id":108,"uris":["http://zotero.org/users/local/z1aM31PI/items/6WZ5YZ22"],"itemData":{"id":108,"type":"speech","event-place":"Brno: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oka","author":[{"family":"Dostálek","given":"Miroslav"}],"issued":{"date-parts":[["2021"]]}}}],"schema":"https://github.com/citation-style-language/schema/raw/master/csl-citation.json"} </w:instrText>
      </w:r>
      <w:r w:rsidR="005414A6">
        <w:fldChar w:fldCharType="separate"/>
      </w:r>
      <w:r w:rsidR="00BA0D5A" w:rsidRPr="00BA0D5A">
        <w:rPr>
          <w:vertAlign w:val="superscript"/>
        </w:rPr>
        <w:t>12</w:t>
      </w:r>
      <w:r w:rsidR="005414A6">
        <w:fldChar w:fldCharType="end"/>
      </w:r>
    </w:p>
    <w:p w14:paraId="50157B62" w14:textId="3A24FB9B" w:rsidR="00D11D60" w:rsidRDefault="00425984" w:rsidP="009A480B">
      <w:pPr>
        <w:pStyle w:val="Dalodstavce"/>
      </w:pPr>
      <w:r>
        <w:t xml:space="preserve">Při použití </w:t>
      </w:r>
      <w:r w:rsidRPr="002F4F6E">
        <w:rPr>
          <w:b/>
          <w:bCs/>
        </w:rPr>
        <w:t xml:space="preserve">farmakologické </w:t>
      </w:r>
      <w:r w:rsidR="004E415F" w:rsidRPr="002F4F6E">
        <w:rPr>
          <w:b/>
          <w:bCs/>
        </w:rPr>
        <w:t>penalizace</w:t>
      </w:r>
      <w:r w:rsidR="004E415F">
        <w:t xml:space="preserve"> se </w:t>
      </w:r>
      <w:r w:rsidR="0049787A">
        <w:t>aplikuje</w:t>
      </w:r>
      <w:r w:rsidR="00E94319">
        <w:t xml:space="preserve"> 0,5% nebo </w:t>
      </w:r>
      <w:r w:rsidR="00F52C28">
        <w:t>1% roztok atropinu</w:t>
      </w:r>
      <w:r w:rsidR="007D42C9">
        <w:t xml:space="preserve"> do lépe vidoucího oka</w:t>
      </w:r>
      <w:r w:rsidR="00BA7BE4">
        <w:t xml:space="preserve">, kdy </w:t>
      </w:r>
      <w:r w:rsidR="00F17E2A">
        <w:t xml:space="preserve">začíná účinkovat zhruba po třiceti minutách a </w:t>
      </w:r>
      <w:r w:rsidR="00E17DBB">
        <w:t>účinek trvá až dva dny.</w:t>
      </w:r>
      <w:r w:rsidR="008A3427">
        <w:t xml:space="preserve"> </w:t>
      </w:r>
      <w:r w:rsidR="00625AB5">
        <w:t>Atropinizace</w:t>
      </w:r>
      <w:r w:rsidR="00345BE0">
        <w:fldChar w:fldCharType="begin"/>
      </w:r>
      <w:r w:rsidR="00345BE0">
        <w:instrText xml:space="preserve"> XE "</w:instrText>
      </w:r>
      <w:r w:rsidR="00345BE0" w:rsidRPr="0084408D">
        <w:instrText>atropinizace</w:instrText>
      </w:r>
      <w:r w:rsidR="00345BE0">
        <w:instrText xml:space="preserve">" </w:instrText>
      </w:r>
      <w:r w:rsidR="00345BE0">
        <w:fldChar w:fldCharType="end"/>
      </w:r>
      <w:r w:rsidR="00625AB5">
        <w:t xml:space="preserve"> </w:t>
      </w:r>
      <w:r w:rsidR="007665D9">
        <w:t>má ale i</w:t>
      </w:r>
      <w:r w:rsidR="005E5EAF">
        <w:t xml:space="preserve"> řadu nežádoucích účinků</w:t>
      </w:r>
      <w:r w:rsidR="00935A33">
        <w:t>,</w:t>
      </w:r>
      <w:r w:rsidR="005E5EAF">
        <w:t xml:space="preserve"> o kterých je nutné rodiče informovat. </w:t>
      </w:r>
      <w:r w:rsidR="0081795F">
        <w:t>Mezi oční nežádoucí účinky patří</w:t>
      </w:r>
      <w:r w:rsidR="00C51562">
        <w:t xml:space="preserve"> </w:t>
      </w:r>
      <w:r w:rsidR="00D11D60" w:rsidRPr="00D11D60">
        <w:t>citlivost na světlo, zvýšený nitrooční tlak a alergické</w:t>
      </w:r>
      <w:r w:rsidR="003A4889">
        <w:t xml:space="preserve"> spojivkové</w:t>
      </w:r>
      <w:r w:rsidR="00D11D60" w:rsidRPr="00D11D60">
        <w:t xml:space="preserve"> reakc</w:t>
      </w:r>
      <w:r w:rsidR="003A4889">
        <w:t>e</w:t>
      </w:r>
      <w:r w:rsidR="00D11D60" w:rsidRPr="00D11D60">
        <w:t xml:space="preserve">. Mezi celkové </w:t>
      </w:r>
      <w:r w:rsidR="00412737">
        <w:t xml:space="preserve">– systémové </w:t>
      </w:r>
      <w:r w:rsidR="00D11D60" w:rsidRPr="00D11D60">
        <w:t>účinky patří zrychlen</w:t>
      </w:r>
      <w:r w:rsidR="00181E5B">
        <w:t>á</w:t>
      </w:r>
      <w:r w:rsidR="00D11D60" w:rsidRPr="00D11D60">
        <w:t xml:space="preserve"> </w:t>
      </w:r>
      <w:r w:rsidR="00181E5B">
        <w:t>srdeční akce</w:t>
      </w:r>
      <w:r w:rsidR="00D11D60" w:rsidRPr="00D11D60">
        <w:t>, začervenání obličeje, zvýšení tělesné teploty</w:t>
      </w:r>
      <w:r w:rsidR="007E2884">
        <w:t xml:space="preserve">, neklid </w:t>
      </w:r>
      <w:r w:rsidR="00D11D60" w:rsidRPr="00D11D60">
        <w:t xml:space="preserve">a </w:t>
      </w:r>
      <w:r w:rsidR="001234FA">
        <w:t xml:space="preserve">také snížení tonu </w:t>
      </w:r>
      <w:r w:rsidR="00EC67A5">
        <w:t>hladkého svalstva</w:t>
      </w:r>
      <w:r w:rsidR="00D11D60" w:rsidRPr="00D11D60">
        <w:t xml:space="preserve">. </w:t>
      </w:r>
      <w:r w:rsidR="001B2F9A">
        <w:t>Při překročení dávky</w:t>
      </w:r>
      <w:r w:rsidR="00D11D60" w:rsidRPr="00D11D60">
        <w:t xml:space="preserve"> 1 mg/kg, může mít </w:t>
      </w:r>
      <w:r w:rsidR="00AD5569">
        <w:t xml:space="preserve">atropin </w:t>
      </w:r>
      <w:r w:rsidR="00D11D60" w:rsidRPr="00D11D60">
        <w:t>fatální následky.</w:t>
      </w:r>
      <w:r w:rsidR="00DF0816">
        <w:fldChar w:fldCharType="begin"/>
      </w:r>
      <w:r w:rsidR="00BA0D5A">
        <w:instrText xml:space="preserve"> ADDIN ZOTERO_ITEM CSL_CITATION {"citationID":"h4uX8ph2","properties":{"formattedCitation":"\\super 8,10,12\\nosupersub{}","plainCitation":"8,10,12","noteIndex":0},"citationItems":[{"id":118,"uris":["http://zotero.org/users/local/z1aM31PI/items/A2LTBF66"],"itemData":{"id":118,"type":"book","call-number":"617.7 |2 MRF","edition":"7. vydání","event-place":"Praha","ISBN":"978-80-7553-808-6","language":"cze","note":"OCLC: 1204253409","number-of-pages":"365","publisher":"Stanislav Juhaňák - Triton","publisher-place":"Praha","source":"aleph.knihovna-pardubice.cz Library Catalog","title":"Willsův oční manuál: diagnostika a léčba očních chorob v praxi","title-short":"Willsův oční manuál","editor":[{"family":"Bagheri","given":"Nika"},{"family":"Wajda","given":"Brynn N."},{"family":"Mahelková","given":"Gabriela"},{"family":"Kodetová","given":"Martina"},{"family":"Ondrová","given":"Nina"},{"family":"Petr","given":"Václav"}],"issued":{"date-parts":[["2020"]]}}},{"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oka","author":[{"family":"Dostálek","given":"Miroslav"}],"issued":{"date-parts":[["2021"]]}}}],"schema":"https://github.com/citation-style-language/schema/raw/master/csl-citation.json"} </w:instrText>
      </w:r>
      <w:r w:rsidR="00DF0816">
        <w:fldChar w:fldCharType="separate"/>
      </w:r>
      <w:r w:rsidR="00BA0D5A" w:rsidRPr="00BA0D5A">
        <w:rPr>
          <w:vertAlign w:val="superscript"/>
        </w:rPr>
        <w:t>8,10,12</w:t>
      </w:r>
      <w:r w:rsidR="00DF0816">
        <w:fldChar w:fldCharType="end"/>
      </w:r>
    </w:p>
    <w:p w14:paraId="2FC94B07" w14:textId="50950AEE" w:rsidR="00540936" w:rsidRDefault="007415C9" w:rsidP="00A97959">
      <w:pPr>
        <w:pStyle w:val="Dalodstavce"/>
      </w:pPr>
      <w:r>
        <w:t xml:space="preserve">V případě </w:t>
      </w:r>
      <w:r w:rsidR="00FC0C80">
        <w:t xml:space="preserve">standardní </w:t>
      </w:r>
      <w:r w:rsidRPr="002F4F6E">
        <w:rPr>
          <w:b/>
          <w:bCs/>
        </w:rPr>
        <w:t>o</w:t>
      </w:r>
      <w:r w:rsidR="00A97959" w:rsidRPr="002F4F6E">
        <w:rPr>
          <w:b/>
          <w:bCs/>
        </w:rPr>
        <w:t>ptick</w:t>
      </w:r>
      <w:r w:rsidRPr="002F4F6E">
        <w:rPr>
          <w:b/>
          <w:bCs/>
        </w:rPr>
        <w:t>é</w:t>
      </w:r>
      <w:r w:rsidR="00A97959" w:rsidRPr="002F4F6E">
        <w:rPr>
          <w:b/>
          <w:bCs/>
        </w:rPr>
        <w:t xml:space="preserve"> penalizace</w:t>
      </w:r>
      <w:r w:rsidR="00A97959" w:rsidRPr="00A97959">
        <w:t xml:space="preserve"> je znevýhodněn</w:t>
      </w:r>
      <w:r w:rsidR="005F481D">
        <w:t>o</w:t>
      </w:r>
      <w:r w:rsidR="00A97959" w:rsidRPr="00A97959">
        <w:t xml:space="preserve"> lépe vidoucí ok</w:t>
      </w:r>
      <w:r w:rsidR="005F481D">
        <w:t>o</w:t>
      </w:r>
      <w:r w:rsidR="00A97959" w:rsidRPr="00A97959">
        <w:t xml:space="preserve"> pomocí dioptrické korekce</w:t>
      </w:r>
      <w:r w:rsidR="009B10DD">
        <w:t>, která neodpovídá objektivní ani subjektivní refrakci</w:t>
      </w:r>
      <w:r w:rsidR="008218F4">
        <w:t>,</w:t>
      </w:r>
      <w:r w:rsidR="00E52D5F">
        <w:t xml:space="preserve"> a </w:t>
      </w:r>
      <w:r w:rsidR="00785748">
        <w:t>cykloplegika</w:t>
      </w:r>
      <w:r w:rsidR="00A97959" w:rsidRPr="00A97959">
        <w:t xml:space="preserve">. Naopak tupozraké oko </w:t>
      </w:r>
      <w:r w:rsidR="00834DC1">
        <w:t xml:space="preserve">dostává </w:t>
      </w:r>
      <w:r w:rsidR="00443FF9">
        <w:t>optimální</w:t>
      </w:r>
      <w:r w:rsidR="00A97959" w:rsidRPr="00A97959">
        <w:t xml:space="preserve"> dioptrickou korekc</w:t>
      </w:r>
      <w:r w:rsidR="00834DC1">
        <w:t>i</w:t>
      </w:r>
      <w:r w:rsidR="00A97959" w:rsidRPr="00A97959">
        <w:t xml:space="preserve">. </w:t>
      </w:r>
    </w:p>
    <w:p w14:paraId="542D68ED" w14:textId="0E82B156" w:rsidR="00D9315A" w:rsidRDefault="00A97959" w:rsidP="00A97959">
      <w:pPr>
        <w:pStyle w:val="Dalodstavce"/>
      </w:pPr>
      <w:r w:rsidRPr="00856D58">
        <w:rPr>
          <w:b/>
          <w:bCs/>
        </w:rPr>
        <w:t>Alternující penalizace</w:t>
      </w:r>
      <w:r w:rsidRPr="00A97959">
        <w:t xml:space="preserve"> je </w:t>
      </w:r>
      <w:r w:rsidR="00735A53">
        <w:t>postup</w:t>
      </w:r>
      <w:r w:rsidRPr="00A97959">
        <w:t xml:space="preserve">, </w:t>
      </w:r>
      <w:r w:rsidR="00FF0DFB">
        <w:t>kter</w:t>
      </w:r>
      <w:r w:rsidR="0036153E">
        <w:t>ý</w:t>
      </w:r>
      <w:r w:rsidRPr="00A97959">
        <w:t xml:space="preserve"> vyžaduje dvě sady brýlí a krátkodobě působící cykloplegika a představuje </w:t>
      </w:r>
      <w:r w:rsidR="00735A53">
        <w:t xml:space="preserve">další </w:t>
      </w:r>
      <w:r w:rsidRPr="00A97959">
        <w:t>možnost ochranné a udržovací pleoptické léčby.</w:t>
      </w:r>
      <w:r w:rsidR="00735A53">
        <w:fldChar w:fldCharType="begin"/>
      </w:r>
      <w:r w:rsidR="00BA0D5A">
        <w:instrText xml:space="preserve"> ADDIN ZOTERO_ITEM CSL_CITATION {"citationID":"AO0ZY9M2","properties":{"formattedCitation":"\\super 10,12\\nosupersub{}","plainCitation":"10,12","noteIndex":0},"citationItems":[{"id":106,"uris":["http://zotero.org/users/local/z1aM31PI/items/S7YRF4TR"],"itemData":{"id":106,"type":"thesis","language":"cze","publisher":"Masarykova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108,"uris":["http://zotero.org/users/local/z1aM31PI/items/6WZ5YZ22"],"itemData":{"id":108,"type":"speech","event-place":"Brno: Lékařská fakulta Masarykova univerzita","genre":"přednáška","publisher-place":"Brno: Lékařská fakulta Masarykova univerzita","title":"Pleoptika I.: omezení vedoucího oka","author":[{"family":"Dostálek","given":"Miroslav"}],"issued":{"date-parts":[["2021"]]}}}],"schema":"https://github.com/citation-style-language/schema/raw/master/csl-citation.json"} </w:instrText>
      </w:r>
      <w:r w:rsidR="00735A53">
        <w:fldChar w:fldCharType="separate"/>
      </w:r>
      <w:r w:rsidR="00BA0D5A" w:rsidRPr="00BA0D5A">
        <w:rPr>
          <w:vertAlign w:val="superscript"/>
        </w:rPr>
        <w:t>10,12</w:t>
      </w:r>
      <w:r w:rsidR="00735A53">
        <w:fldChar w:fldCharType="end"/>
      </w:r>
    </w:p>
    <w:p w14:paraId="5EDE1592" w14:textId="77777777" w:rsidR="00434C23" w:rsidRDefault="00434C23" w:rsidP="00434C23">
      <w:pPr>
        <w:pStyle w:val="Dalodstavce"/>
        <w:ind w:firstLine="0"/>
      </w:pPr>
    </w:p>
    <w:p w14:paraId="3C71D336" w14:textId="77777777" w:rsidR="00585FAC" w:rsidRDefault="00585FAC" w:rsidP="00585FAC">
      <w:pPr>
        <w:pStyle w:val="Dalodstavce"/>
        <w:keepNext/>
        <w:ind w:firstLine="0"/>
        <w:jc w:val="center"/>
      </w:pPr>
      <w:r w:rsidRPr="00585FAC">
        <w:rPr>
          <w:noProof/>
        </w:rPr>
        <w:drawing>
          <wp:inline distT="0" distB="0" distL="0" distR="0" wp14:anchorId="25A4188B" wp14:editId="3310E236">
            <wp:extent cx="2425409" cy="1453974"/>
            <wp:effectExtent l="0" t="0" r="0" b="0"/>
            <wp:docPr id="1927674650" name="Obrázek 1" descr="Obsah obrázku brýle, interiér, Průhledný materiál, umělá hmota&#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7674650" name="Obrázek 1" descr="Obsah obrázku brýle, interiér, Průhledný materiál, umělá hmota&#10;&#10;Popis byl vytvořen automaticky"/>
                    <pic:cNvPicPr/>
                  </pic:nvPicPr>
                  <pic:blipFill>
                    <a:blip r:embed="rId30"/>
                    <a:stretch>
                      <a:fillRect/>
                    </a:stretch>
                  </pic:blipFill>
                  <pic:spPr>
                    <a:xfrm>
                      <a:off x="0" y="0"/>
                      <a:ext cx="2472502" cy="1482205"/>
                    </a:xfrm>
                    <a:prstGeom prst="rect">
                      <a:avLst/>
                    </a:prstGeom>
                  </pic:spPr>
                </pic:pic>
              </a:graphicData>
            </a:graphic>
          </wp:inline>
        </w:drawing>
      </w:r>
    </w:p>
    <w:p w14:paraId="00DCE8FF" w14:textId="1898101B" w:rsidR="001426F7" w:rsidRPr="00147069" w:rsidRDefault="00585FAC" w:rsidP="00147069">
      <w:pPr>
        <w:pStyle w:val="Titulek"/>
        <w:rPr>
          <w:b w:val="0"/>
          <w:bCs w:val="0"/>
        </w:rPr>
      </w:pPr>
      <w:bookmarkStart w:id="18" w:name="_Toc164158265"/>
      <w:r>
        <w:t xml:space="preserve">Obr. </w:t>
      </w:r>
      <w:r>
        <w:fldChar w:fldCharType="begin"/>
      </w:r>
      <w:r>
        <w:instrText xml:space="preserve"> SEQ Obr. \* ARABIC </w:instrText>
      </w:r>
      <w:r>
        <w:fldChar w:fldCharType="separate"/>
      </w:r>
      <w:r w:rsidR="001221CF">
        <w:rPr>
          <w:noProof/>
        </w:rPr>
        <w:t>3</w:t>
      </w:r>
      <w:r>
        <w:fldChar w:fldCharType="end"/>
      </w:r>
      <w:r>
        <w:t xml:space="preserve">: </w:t>
      </w:r>
      <w:r>
        <w:rPr>
          <w:b w:val="0"/>
          <w:bCs w:val="0"/>
        </w:rPr>
        <w:t xml:space="preserve">Ilustrace </w:t>
      </w:r>
      <w:r w:rsidR="00793DE0">
        <w:rPr>
          <w:b w:val="0"/>
          <w:bCs w:val="0"/>
        </w:rPr>
        <w:t>optické a farmakologické penalizace (archiv autora)</w:t>
      </w:r>
      <w:bookmarkEnd w:id="18"/>
    </w:p>
    <w:p w14:paraId="64DFD129" w14:textId="0CF5988C" w:rsidR="00B155AE" w:rsidRPr="00742C78" w:rsidRDefault="00434C23" w:rsidP="00742C78">
      <w:pPr>
        <w:pStyle w:val="Dalodstavce"/>
        <w:ind w:firstLine="0"/>
        <w:rPr>
          <w:b/>
          <w:bCs/>
        </w:rPr>
      </w:pPr>
      <w:r w:rsidRPr="007E5B5D">
        <w:rPr>
          <w:b/>
          <w:bCs/>
        </w:rPr>
        <w:t>Aktivní cvičení</w:t>
      </w:r>
    </w:p>
    <w:p w14:paraId="08A99FFD" w14:textId="5C602046" w:rsidR="00E16377" w:rsidRDefault="00951B3A" w:rsidP="00F06D0C">
      <w:pPr>
        <w:pStyle w:val="Odstavec1"/>
      </w:pPr>
      <w:r w:rsidRPr="00951B3A">
        <w:t>Aktivní pleoptická cvičení</w:t>
      </w:r>
      <w:r w:rsidR="00345BE0">
        <w:fldChar w:fldCharType="begin"/>
      </w:r>
      <w:r w:rsidR="00345BE0">
        <w:instrText xml:space="preserve"> XE "</w:instrText>
      </w:r>
      <w:r w:rsidR="00345BE0" w:rsidRPr="002252BA">
        <w:instrText>pleoptická cvičení</w:instrText>
      </w:r>
      <w:r w:rsidR="00345BE0">
        <w:instrText xml:space="preserve">" </w:instrText>
      </w:r>
      <w:r w:rsidR="00345BE0">
        <w:fldChar w:fldCharType="end"/>
      </w:r>
      <w:r w:rsidRPr="00951B3A">
        <w:t xml:space="preserve"> jsou důležitou součástí doplňující klasickou okluzní terapii. T</w:t>
      </w:r>
      <w:r w:rsidR="002A5B68">
        <w:t>a</w:t>
      </w:r>
      <w:r w:rsidRPr="00951B3A">
        <w:t xml:space="preserve">to cvičení </w:t>
      </w:r>
      <w:r w:rsidR="002A5B68">
        <w:t>stimulují</w:t>
      </w:r>
      <w:r w:rsidRPr="00951B3A">
        <w:t xml:space="preserve"> tupozrak</w:t>
      </w:r>
      <w:r w:rsidR="003B30E9">
        <w:fldChar w:fldCharType="begin"/>
      </w:r>
      <w:r w:rsidR="003B30E9">
        <w:instrText xml:space="preserve"> XE "</w:instrText>
      </w:r>
      <w:r w:rsidR="003B30E9" w:rsidRPr="004D6B26">
        <w:instrText>tupozrakost</w:instrText>
      </w:r>
      <w:r w:rsidR="003B30E9">
        <w:instrText xml:space="preserve">" </w:instrText>
      </w:r>
      <w:r w:rsidR="003B30E9">
        <w:fldChar w:fldCharType="end"/>
      </w:r>
      <w:r w:rsidRPr="00951B3A">
        <w:t>é ok</w:t>
      </w:r>
      <w:r w:rsidR="002A5B68">
        <w:t>o</w:t>
      </w:r>
      <w:r w:rsidRPr="00951B3A">
        <w:t xml:space="preserve"> s cílem urychlit jeho návrat k normální funkci na úrovni prvního binokulárního neuronu. Provádějí se různorodé herní a pracovní úkoly, které vyžadují aktivitu dítěte, přičemž důraz je kladen na koordinaci oko-ruka a ruka-oko, a také na </w:t>
      </w:r>
      <w:r w:rsidR="00CE10BD">
        <w:t xml:space="preserve">oko-noha </w:t>
      </w:r>
      <w:r w:rsidR="006835F5">
        <w:t xml:space="preserve">a </w:t>
      </w:r>
      <w:r w:rsidRPr="00951B3A">
        <w:t xml:space="preserve">paměť-oko. </w:t>
      </w:r>
      <w:r w:rsidR="002818B4">
        <w:t xml:space="preserve">Tyto úkoly mohou být </w:t>
      </w:r>
      <w:r w:rsidR="00DA2AD5">
        <w:t xml:space="preserve">mít podobu jednoduchých aktivních cvičení </w:t>
      </w:r>
      <w:r w:rsidR="009A45BB">
        <w:t>či cvičení na přístrojích, např. lokalizátor, korektor</w:t>
      </w:r>
      <w:r w:rsidR="007C395B">
        <w:t xml:space="preserve"> (viz Obr. 4)</w:t>
      </w:r>
      <w:r w:rsidR="009A45BB">
        <w:t xml:space="preserve">, </w:t>
      </w:r>
      <w:r w:rsidR="00A826D9">
        <w:t>mnemoskop</w:t>
      </w:r>
      <w:r w:rsidR="00121D68">
        <w:t xml:space="preserve">, či Campbellův </w:t>
      </w:r>
      <w:r w:rsidR="00E86D24">
        <w:t xml:space="preserve">zrakový stimulátor, který je též řazen do pasivní </w:t>
      </w:r>
      <w:r w:rsidR="00140C21">
        <w:t xml:space="preserve">pleoptiky. </w:t>
      </w:r>
      <w:r w:rsidRPr="00951B3A">
        <w:t>Důležité je, aby</w:t>
      </w:r>
      <w:r w:rsidR="00C518C4">
        <w:t xml:space="preserve"> </w:t>
      </w:r>
      <w:r w:rsidR="00A67B98">
        <w:t>cvičení respektovala</w:t>
      </w:r>
      <w:r w:rsidR="00D94D5E">
        <w:t xml:space="preserve"> </w:t>
      </w:r>
      <w:r w:rsidR="00A03B71">
        <w:t>psychomotorické</w:t>
      </w:r>
      <w:r w:rsidR="00D94D5E">
        <w:t xml:space="preserve"> schopnosti</w:t>
      </w:r>
      <w:r w:rsidRPr="00951B3A">
        <w:t xml:space="preserve"> dítě</w:t>
      </w:r>
      <w:r w:rsidR="00D94D5E">
        <w:t>te</w:t>
      </w:r>
      <w:r w:rsidR="00771537">
        <w:t xml:space="preserve">, např. schopnost udržet pozornost, </w:t>
      </w:r>
      <w:r w:rsidR="00352B40">
        <w:t>fyzická omezení v důsledku tělesného h</w:t>
      </w:r>
      <w:r w:rsidR="00E54BF6">
        <w:t>a</w:t>
      </w:r>
      <w:r w:rsidR="00352B40">
        <w:t>ndicapu apod.</w:t>
      </w:r>
      <w:r w:rsidR="00BB58FB">
        <w:t xml:space="preserve"> Aktivní cvičení </w:t>
      </w:r>
      <w:r w:rsidR="00754DDF">
        <w:t>jsou s dětmi prováděn</w:t>
      </w:r>
      <w:r w:rsidR="00946526">
        <w:t>a</w:t>
      </w:r>
      <w:r w:rsidR="00754DDF">
        <w:t xml:space="preserve"> na ortoptických pracovištích</w:t>
      </w:r>
      <w:r w:rsidR="00754DDF" w:rsidRPr="00754DDF">
        <w:t xml:space="preserve"> </w:t>
      </w:r>
      <w:r w:rsidR="00754DDF">
        <w:t>pod dohledem ortoptisty</w:t>
      </w:r>
      <w:r w:rsidR="007576D8">
        <w:t xml:space="preserve">, </w:t>
      </w:r>
      <w:r w:rsidR="00882C3E">
        <w:t xml:space="preserve">nebo </w:t>
      </w:r>
      <w:r w:rsidR="001B655E">
        <w:t>speciálních mateřských školách</w:t>
      </w:r>
      <w:r w:rsidR="00E846AC">
        <w:t>,</w:t>
      </w:r>
      <w:r w:rsidR="00882C3E">
        <w:t xml:space="preserve"> </w:t>
      </w:r>
      <w:r w:rsidR="007603D4">
        <w:t>a j</w:t>
      </w:r>
      <w:r w:rsidRPr="00951B3A">
        <w:t>ednoduchá aktivní pleoptická cvičení</w:t>
      </w:r>
      <w:r w:rsidR="00E1579F">
        <w:fldChar w:fldCharType="begin"/>
      </w:r>
      <w:r w:rsidR="00E1579F">
        <w:instrText xml:space="preserve"> XE "</w:instrText>
      </w:r>
      <w:r w:rsidR="00E1579F" w:rsidRPr="00DE4613">
        <w:instrText>pleoptická cvičení</w:instrText>
      </w:r>
      <w:r w:rsidR="00E1579F">
        <w:instrText xml:space="preserve">" </w:instrText>
      </w:r>
      <w:r w:rsidR="00E1579F">
        <w:fldChar w:fldCharType="end"/>
      </w:r>
      <w:r w:rsidRPr="00951B3A">
        <w:t xml:space="preserve"> jsou </w:t>
      </w:r>
      <w:r w:rsidR="007603D4">
        <w:t xml:space="preserve">po </w:t>
      </w:r>
      <w:r w:rsidR="007603D4">
        <w:lastRenderedPageBreak/>
        <w:t xml:space="preserve">dobrém zaškolení </w:t>
      </w:r>
      <w:r w:rsidR="00C95623">
        <w:t xml:space="preserve">rodičů </w:t>
      </w:r>
      <w:r w:rsidRPr="00951B3A">
        <w:t>obvykle prováděna doma s cílem poskytnout intenzivní a pravidelnou stimulaci</w:t>
      </w:r>
      <w:r w:rsidR="00345BE0">
        <w:fldChar w:fldCharType="begin"/>
      </w:r>
      <w:r w:rsidR="00345BE0">
        <w:instrText xml:space="preserve"> XE "</w:instrText>
      </w:r>
      <w:r w:rsidR="00345BE0" w:rsidRPr="0095192C">
        <w:instrText>stimulace</w:instrText>
      </w:r>
      <w:r w:rsidR="00345BE0">
        <w:instrText xml:space="preserve">" </w:instrText>
      </w:r>
      <w:r w:rsidR="00345BE0">
        <w:fldChar w:fldCharType="end"/>
      </w:r>
      <w:r w:rsidRPr="00951B3A">
        <w:t xml:space="preserve">. </w:t>
      </w:r>
      <w:r w:rsidR="00CC7D21">
        <w:fldChar w:fldCharType="begin"/>
      </w:r>
      <w:r w:rsidR="00CC7D21">
        <w:instrText xml:space="preserve"> ADDIN ZOTERO_ITEM CSL_CITATION {"citationID":"O26XGfyd","properties":{"formattedCitation":"\\super 3,10,15\\nosupersub{}","plainCitation":"3,10,15","noteIndex":0},"citationItems":[{"id":153,"uris":["http://zotero.org/users/local/z1aM31PI/items/NVIH3S9E"],"itemData":{"id":153,"type":"book","call-number":"617.7-053.2 |2 MRF","edition":"1. vydání","event-place":"Praha","ISBN":"978-80-271-3052-8","language":"cze","note":"OCLC: 1350559905","number-of-pages":"670","publisher":"Grada Publishing","publisher-place":"Praha","source":"aleph.knihovna-pardubice.cz Library Catalog","title":"Dětská oftalmologie: klinické a mezioborové souvislosti","title-short":"Dětská oftalmologie","issued":{"date-parts":[["2022"]]}}},{"id":106,"uris":["http://zotero.org/users/local/z1aM31PI/items/S7YRF4TR"],"itemData":{"id":106,"type":"thesis","language":"cze","publisher":"Masarykova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117,"uris":["http://zotero.org/users/local/z1aM31PI/items/A9NN6WKN"],"itemData":{"id":117,"type":"speech","event-place":"Brno: Lékařská fakulta Masarykova univerzita","genre":"přednáška","publisher-place":"Brno: Lékařská fakulta Masarykova univerzita","title":"Pleoptika II.: rozvoj amblyopického oka","author":[{"family":"Dostálek","given":"Miroslav"}],"issued":{"date-parts":[["2021"]]}}}],"schema":"https://github.com/citation-style-language/schema/raw/master/csl-citation.json"} </w:instrText>
      </w:r>
      <w:r w:rsidR="00CC7D21">
        <w:fldChar w:fldCharType="separate"/>
      </w:r>
      <w:r w:rsidR="00CC7D21" w:rsidRPr="00CC7D21">
        <w:rPr>
          <w:vertAlign w:val="superscript"/>
        </w:rPr>
        <w:t>3,10,15</w:t>
      </w:r>
      <w:r w:rsidR="00CC7D21">
        <w:fldChar w:fldCharType="end"/>
      </w:r>
    </w:p>
    <w:p w14:paraId="57887BEF" w14:textId="22612097" w:rsidR="00951B3A" w:rsidRPr="00951B3A" w:rsidRDefault="00951B3A" w:rsidP="00356D05">
      <w:pPr>
        <w:pStyle w:val="Dalodstavce"/>
      </w:pPr>
      <w:r w:rsidRPr="00951B3A">
        <w:t xml:space="preserve">Důležitými faktory jsou vytrvalost, důslednost a trpělivost rodičů. Před zahájením cvičení je důležité zajistit, aby dítě mělo správné a čisté brýle a aby byla okluze umístěna na správném oku. Cvičení by měla být přizpůsobena </w:t>
      </w:r>
      <w:r w:rsidR="00421A35">
        <w:t xml:space="preserve">věku, zájmům dítěte </w:t>
      </w:r>
      <w:r w:rsidR="00CC7D21">
        <w:t>a aktuální zr</w:t>
      </w:r>
      <w:r w:rsidR="00E64152">
        <w:t>akové ostrosti</w:t>
      </w:r>
      <w:r w:rsidRPr="00951B3A">
        <w:t xml:space="preserve"> a měla by být zábavná a poutavá. Je doporučeno pravidelně měnit činnosti, aby se udržela pozornost dítěte. Motivace</w:t>
      </w:r>
      <w:r w:rsidR="003B30E9">
        <w:fldChar w:fldCharType="begin"/>
      </w:r>
      <w:r w:rsidR="003B30E9">
        <w:instrText xml:space="preserve"> XE "</w:instrText>
      </w:r>
      <w:r w:rsidR="003B30E9" w:rsidRPr="00786C7B">
        <w:instrText>motivace</w:instrText>
      </w:r>
      <w:r w:rsidR="003B30E9">
        <w:instrText xml:space="preserve">" </w:instrText>
      </w:r>
      <w:r w:rsidR="003B30E9">
        <w:fldChar w:fldCharType="end"/>
      </w:r>
      <w:r w:rsidRPr="00951B3A">
        <w:t xml:space="preserve"> dítěte je klíčová. </w:t>
      </w:r>
      <w:r w:rsidR="003749FD">
        <w:t>Při zavádění pleoptické léčby</w:t>
      </w:r>
      <w:r w:rsidR="00606E8F">
        <w:t xml:space="preserve"> a aplikac</w:t>
      </w:r>
      <w:r w:rsidR="0083236F">
        <w:t>i</w:t>
      </w:r>
      <w:r w:rsidR="00606E8F">
        <w:t xml:space="preserve"> okluze</w:t>
      </w:r>
      <w:r w:rsidR="00044BD5">
        <w:fldChar w:fldCharType="begin"/>
      </w:r>
      <w:r w:rsidR="00044BD5">
        <w:instrText xml:space="preserve"> XE "</w:instrText>
      </w:r>
      <w:r w:rsidR="00044BD5" w:rsidRPr="00FF5E07">
        <w:instrText>okluze</w:instrText>
      </w:r>
      <w:r w:rsidR="00044BD5">
        <w:instrText xml:space="preserve">" </w:instrText>
      </w:r>
      <w:r w:rsidR="00044BD5">
        <w:fldChar w:fldCharType="end"/>
      </w:r>
      <w:r w:rsidR="00372C4E">
        <w:t xml:space="preserve">, je třeba myslet na </w:t>
      </w:r>
      <w:r w:rsidR="00A11822">
        <w:t>snížené zrakové schopnosti dítěte</w:t>
      </w:r>
      <w:r w:rsidR="009F5B2D">
        <w:t xml:space="preserve">. Zpočátku </w:t>
      </w:r>
      <w:r w:rsidR="00106444">
        <w:t xml:space="preserve">je vhodné provázet dítě </w:t>
      </w:r>
      <w:r w:rsidR="004859D5">
        <w:t>nejen v domácí</w:t>
      </w:r>
      <w:r w:rsidR="00044BD5">
        <w:fldChar w:fldCharType="begin"/>
      </w:r>
      <w:r w:rsidR="00044BD5">
        <w:instrText xml:space="preserve"> XE "</w:instrText>
      </w:r>
      <w:r w:rsidR="00044BD5" w:rsidRPr="008F0B68">
        <w:instrText>domácí cvičení</w:instrText>
      </w:r>
      <w:r w:rsidR="00044BD5">
        <w:instrText xml:space="preserve">" </w:instrText>
      </w:r>
      <w:r w:rsidR="00044BD5">
        <w:fldChar w:fldCharType="end"/>
      </w:r>
      <w:r w:rsidR="004859D5">
        <w:t xml:space="preserve">m </w:t>
      </w:r>
      <w:r w:rsidR="00106444">
        <w:t>prostředí, aby se</w:t>
      </w:r>
      <w:r w:rsidRPr="00951B3A">
        <w:t xml:space="preserve"> naučilo orientovat v prostoru a zabránilo se </w:t>
      </w:r>
      <w:r w:rsidR="00B436FC">
        <w:t>možnému zranění</w:t>
      </w:r>
      <w:r w:rsidRPr="00951B3A">
        <w:t xml:space="preserve">. </w:t>
      </w:r>
      <w:r w:rsidR="00503EEC">
        <w:t>C</w:t>
      </w:r>
      <w:r w:rsidRPr="00951B3A">
        <w:t>vičení se obvykle zaměřují na blízkou vzdálenost a využívají koordinaci oko-ruka</w:t>
      </w:r>
      <w:r w:rsidR="003B30E9">
        <w:fldChar w:fldCharType="begin"/>
      </w:r>
      <w:r w:rsidR="003B30E9">
        <w:instrText xml:space="preserve"> XE "</w:instrText>
      </w:r>
      <w:r w:rsidR="003B30E9" w:rsidRPr="00121E0A">
        <w:instrText>koordinace oko-ruka</w:instrText>
      </w:r>
      <w:r w:rsidR="003B30E9">
        <w:instrText xml:space="preserve">" </w:instrText>
      </w:r>
      <w:r w:rsidR="003B30E9">
        <w:fldChar w:fldCharType="end"/>
      </w:r>
      <w:r w:rsidRPr="00951B3A">
        <w:t xml:space="preserve">. Je důležité dodržovat </w:t>
      </w:r>
      <w:r w:rsidR="001900D1">
        <w:t>dobrou ergonomii práce</w:t>
      </w:r>
      <w:r w:rsidR="009C5FF9">
        <w:fldChar w:fldCharType="begin"/>
      </w:r>
      <w:r w:rsidR="009C5FF9">
        <w:instrText xml:space="preserve"> XE "</w:instrText>
      </w:r>
      <w:r w:rsidR="009C5FF9" w:rsidRPr="001D2FC1">
        <w:instrText>ergonomie práce</w:instrText>
      </w:r>
      <w:r w:rsidR="009C5FF9">
        <w:instrText xml:space="preserve">" </w:instrText>
      </w:r>
      <w:r w:rsidR="009C5FF9">
        <w:fldChar w:fldCharType="end"/>
      </w:r>
      <w:r w:rsidR="001900D1">
        <w:t xml:space="preserve">, např. </w:t>
      </w:r>
      <w:r w:rsidRPr="00951B3A">
        <w:t>pracovní vzdálenost mezi 30 a 40 cm</w:t>
      </w:r>
      <w:r w:rsidR="00EA3092">
        <w:t xml:space="preserve"> a</w:t>
      </w:r>
      <w:r w:rsidR="001900D1">
        <w:t xml:space="preserve"> správné držení těla</w:t>
      </w:r>
      <w:r w:rsidR="00BB1D45">
        <w:t>.</w:t>
      </w:r>
      <w:r w:rsidRPr="00951B3A">
        <w:t xml:space="preserve"> Příklad</w:t>
      </w:r>
      <w:r w:rsidR="009F079D">
        <w:t>em</w:t>
      </w:r>
      <w:r w:rsidR="004F4883">
        <w:t xml:space="preserve"> těchto</w:t>
      </w:r>
      <w:r w:rsidRPr="00951B3A">
        <w:t xml:space="preserve"> cvičení mohou </w:t>
      </w:r>
      <w:r w:rsidR="004F4883">
        <w:t xml:space="preserve">být </w:t>
      </w:r>
      <w:r w:rsidRPr="00951B3A">
        <w:t xml:space="preserve">malování, vyřezávání, skládání puzzle, stavění modelů, </w:t>
      </w:r>
      <w:r w:rsidR="0046577A">
        <w:t>různé stavebnice a společenské hry</w:t>
      </w:r>
      <w:r w:rsidRPr="00951B3A">
        <w:t xml:space="preserve"> a další aktivity. U </w:t>
      </w:r>
      <w:r w:rsidR="003F777B">
        <w:t>předškolních a školních</w:t>
      </w:r>
      <w:r w:rsidRPr="00951B3A">
        <w:t xml:space="preserve"> dětí je vhodné </w:t>
      </w:r>
      <w:r w:rsidR="00A25432">
        <w:t>zařadit</w:t>
      </w:r>
      <w:r w:rsidR="00B713B0">
        <w:t xml:space="preserve"> didaktická cvičení</w:t>
      </w:r>
      <w:r w:rsidR="00791A11">
        <w:fldChar w:fldCharType="begin"/>
      </w:r>
      <w:r w:rsidR="00791A11">
        <w:instrText xml:space="preserve"> XE "</w:instrText>
      </w:r>
      <w:r w:rsidR="00791A11" w:rsidRPr="00F97C5C">
        <w:instrText>didaktická cvičení</w:instrText>
      </w:r>
      <w:r w:rsidR="00791A11">
        <w:instrText xml:space="preserve">" </w:instrText>
      </w:r>
      <w:r w:rsidR="00791A11">
        <w:fldChar w:fldCharType="end"/>
      </w:r>
      <w:r w:rsidRPr="00951B3A">
        <w:t xml:space="preserve">. </w:t>
      </w:r>
      <w:r w:rsidR="00B713B0">
        <w:t>V</w:t>
      </w:r>
      <w:r w:rsidRPr="00951B3A">
        <w:t xml:space="preserve"> závislosti na zlepšujícím se výkonu dítěte</w:t>
      </w:r>
      <w:r w:rsidR="00B713B0">
        <w:t xml:space="preserve"> je </w:t>
      </w:r>
      <w:r w:rsidR="000D626B">
        <w:t>vhodné měnit velikost detailů a pomůcek</w:t>
      </w:r>
      <w:r w:rsidR="00791A11">
        <w:fldChar w:fldCharType="begin"/>
      </w:r>
      <w:r w:rsidR="00791A11">
        <w:instrText xml:space="preserve"> XE "</w:instrText>
      </w:r>
      <w:r w:rsidR="00791A11" w:rsidRPr="00853C27">
        <w:instrText>pomůcka</w:instrText>
      </w:r>
      <w:r w:rsidR="00791A11">
        <w:instrText xml:space="preserve">" </w:instrText>
      </w:r>
      <w:r w:rsidR="00791A11">
        <w:fldChar w:fldCharType="end"/>
      </w:r>
      <w:r w:rsidR="000D626B">
        <w:t xml:space="preserve"> pro cvičení</w:t>
      </w:r>
      <w:r w:rsidRPr="00951B3A">
        <w:t xml:space="preserve">. </w:t>
      </w:r>
      <w:r w:rsidR="009D33FA">
        <w:t xml:space="preserve">U venkovních aktivit </w:t>
      </w:r>
      <w:r w:rsidR="00891152">
        <w:t xml:space="preserve">lze využít </w:t>
      </w:r>
      <w:r w:rsidR="00202679">
        <w:t xml:space="preserve">i </w:t>
      </w:r>
      <w:r w:rsidR="00891152">
        <w:t>principu koordinace oko-noha</w:t>
      </w:r>
      <w:r w:rsidR="0017166C">
        <w:fldChar w:fldCharType="begin"/>
      </w:r>
      <w:r w:rsidR="0017166C">
        <w:instrText xml:space="preserve"> XE "</w:instrText>
      </w:r>
      <w:r w:rsidR="0017166C" w:rsidRPr="00830C03">
        <w:instrText>koordinace oko-noha</w:instrText>
      </w:r>
      <w:r w:rsidR="0017166C">
        <w:instrText xml:space="preserve">" </w:instrText>
      </w:r>
      <w:r w:rsidR="0017166C">
        <w:fldChar w:fldCharType="end"/>
      </w:r>
      <w:r w:rsidR="00DA09D1" w:rsidRPr="00951B3A">
        <w:t xml:space="preserve">, </w:t>
      </w:r>
      <w:r w:rsidR="00DA09D1">
        <w:t>který je pro léčbu též prospěšný, např.</w:t>
      </w:r>
      <w:r w:rsidR="00891152">
        <w:t xml:space="preserve"> při aktivitách</w:t>
      </w:r>
      <w:r w:rsidRPr="00951B3A">
        <w:t>, jako je fotbal</w:t>
      </w:r>
      <w:r w:rsidR="009D33FA">
        <w:t xml:space="preserve"> či skákání panáka</w:t>
      </w:r>
      <w:r w:rsidRPr="00951B3A">
        <w:t>.</w:t>
      </w:r>
      <w:r w:rsidR="00DE524C" w:rsidRPr="00DE524C">
        <w:t xml:space="preserve"> </w:t>
      </w:r>
      <w:r w:rsidR="00DE524C">
        <w:fldChar w:fldCharType="begin"/>
      </w:r>
      <w:r w:rsidR="00DE524C">
        <w:instrText xml:space="preserve"> XE "</w:instrText>
      </w:r>
      <w:r w:rsidR="00DE524C" w:rsidRPr="000B570A">
        <w:instrText>amblyopie</w:instrText>
      </w:r>
      <w:r w:rsidR="00DE524C">
        <w:instrText xml:space="preserve">" </w:instrText>
      </w:r>
      <w:r w:rsidR="00DE524C">
        <w:fldChar w:fldCharType="end"/>
      </w:r>
      <w:r w:rsidR="00DE524C">
        <w:fldChar w:fldCharType="begin"/>
      </w:r>
      <w:r w:rsidR="00DE524C">
        <w:instrText xml:space="preserve"> ADDIN ZOTERO_ITEM CSL_CITATION {"citationID":"39EgyezC","properties":{"formattedCitation":"\\super 10,15,17,18\\nosupersub{}","plainCitation":"10,15,17,18","noteIndex":0},"citationItems":[{"id":106,"uris":["http://zotero.org/users/local/z1aM31PI/items/S7YRF4TR"],"itemData":{"id":106,"type":"thesis","language":"cze","publisher":"Masarykova univerzita, Lékařská fakulta","source":"is.muni.cz","title":"Efektivita léčby amblyopie","URL":"https://is.muni.cz/th/395516/lf_m/","author":[{"family":"Papcunová","given":"Renáta"}],"accessed":{"date-parts":[["2024",3,20]]},"issued":{"date-parts":[["2016"]]}}},{"id":117,"uris":["http://zotero.org/users/local/z1aM31PI/items/A9NN6WKN"],"itemData":{"id":117,"type":"speech","event-place":"Brno: Lékařská fakulta Masarykova univerzita","genre":"přednáška","publisher-place":"Brno: Lékařská fakulta Masarykova univerzita","title":"Pleoptika II.: rozvoj amblyopického oka","author":[{"family":"Dostálek","given":"Miroslav"}],"issued":{"date-parts":[["2021"]]}},"label":"page"},{"id":115,"uris":["http://zotero.org/users/local/z1aM31PI/items/BJQYQJIN"],"itemData":{"id":115,"type":"thesis","language":"cze","publisher":"Masarykova univerzita, Lékařská fakulta","source":"is.muni.cz","title":"Odlišnosti přístrojového vybavení pro ortoptiku, pleoptiku a diploptiku","URL":"https://is.muni.cz/th/ss01o/Bakalar-ska_prace.pdf","author":[{"family":"Zábranská","given":"Magdaléna"}],"accessed":{"date-parts":[["2024",3,20]]},"issued":{"date-parts":[["2018"]]}}},{"id":120,"uris":["http://zotero.org/users/local/z1aM31PI/items/SN2JD882"],"itemData":{"id":120,"type":"book","call-number":"617.7 |2 MRF","event-place":"Brno","ISBN":"978-80-7315-264-2","number-of-pages":"91","publisher":"Paido","publisher-place":"Brno","source":"aleph.muni.cz Library Catalog","title":"Oftalmologie pro speciální pedagogy","author":[{"family":"Beneš","given":"Pavel"},{"family":"Vrubel","given":"Martin"}],"issued":{"date-parts":[["2017"]]}}}],"schema":"https://github.com/citation-style-language/schema/raw/master/csl-citation.json"} </w:instrText>
      </w:r>
      <w:r w:rsidR="00DE524C">
        <w:fldChar w:fldCharType="separate"/>
      </w:r>
      <w:r w:rsidR="00DE524C" w:rsidRPr="007A5899">
        <w:rPr>
          <w:vertAlign w:val="superscript"/>
        </w:rPr>
        <w:t>10,15,17,18</w:t>
      </w:r>
      <w:r w:rsidR="00DE524C">
        <w:fldChar w:fldCharType="end"/>
      </w:r>
    </w:p>
    <w:p w14:paraId="591FE1C8" w14:textId="6AC5875D" w:rsidR="00951B3A" w:rsidRDefault="00810308" w:rsidP="003F2C89">
      <w:pPr>
        <w:pStyle w:val="Dalodstavce"/>
      </w:pPr>
      <w:r>
        <w:t xml:space="preserve">V současnosti jsou dostupné </w:t>
      </w:r>
      <w:r w:rsidR="00951B3A" w:rsidRPr="00951B3A">
        <w:t xml:space="preserve">i </w:t>
      </w:r>
      <w:r>
        <w:t>herní aplikace pro tablety</w:t>
      </w:r>
      <w:r w:rsidR="00951B3A" w:rsidRPr="00951B3A">
        <w:t xml:space="preserve"> </w:t>
      </w:r>
      <w:r w:rsidR="00720118">
        <w:t>a počítače</w:t>
      </w:r>
      <w:r w:rsidR="004B6A84">
        <w:t xml:space="preserve"> </w:t>
      </w:r>
      <w:r w:rsidR="00951B3A" w:rsidRPr="00951B3A">
        <w:t xml:space="preserve">určené </w:t>
      </w:r>
      <w:r w:rsidR="004B6A84">
        <w:t>ke cvičení</w:t>
      </w:r>
      <w:r w:rsidR="00951B3A" w:rsidRPr="00951B3A">
        <w:t xml:space="preserve"> aktivní pleoptik</w:t>
      </w:r>
      <w:r w:rsidR="004B6A84">
        <w:t>y</w:t>
      </w:r>
      <w:r w:rsidR="00951B3A" w:rsidRPr="00951B3A">
        <w:t xml:space="preserve">, ale je důležité volit osvědčené programy, které jsou vyvíjeny </w:t>
      </w:r>
      <w:r w:rsidR="00B410B5">
        <w:br/>
      </w:r>
      <w:r w:rsidR="00951B3A" w:rsidRPr="00951B3A">
        <w:t>s ohledem na potřeby dětí s</w:t>
      </w:r>
      <w:r w:rsidR="00B023A3">
        <w:t> </w:t>
      </w:r>
      <w:r w:rsidR="00951B3A" w:rsidRPr="00951B3A">
        <w:t>amblyopi</w:t>
      </w:r>
      <w:r w:rsidR="00DE524C">
        <w:t>í</w:t>
      </w:r>
      <w:r w:rsidR="00B023A3">
        <w:t>.</w:t>
      </w:r>
    </w:p>
    <w:p w14:paraId="054E202E" w14:textId="77777777" w:rsidR="0037374B" w:rsidRDefault="0037374B" w:rsidP="00C722D4">
      <w:pPr>
        <w:pStyle w:val="Dalodstavce"/>
        <w:ind w:firstLine="0"/>
        <w:jc w:val="center"/>
      </w:pPr>
    </w:p>
    <w:p w14:paraId="794925EC" w14:textId="3645313D" w:rsidR="0037374B" w:rsidRDefault="00F13847" w:rsidP="0037374B">
      <w:pPr>
        <w:pStyle w:val="Dalodstavce"/>
        <w:keepNext/>
        <w:ind w:firstLine="0"/>
        <w:jc w:val="center"/>
      </w:pPr>
      <w:r>
        <w:rPr>
          <w:noProof/>
        </w:rPr>
        <w:drawing>
          <wp:inline distT="0" distB="0" distL="0" distR="0" wp14:anchorId="460BB27D" wp14:editId="5282306A">
            <wp:extent cx="3239829" cy="1822450"/>
            <wp:effectExtent l="0" t="0" r="0" b="6350"/>
            <wp:docPr id="260589349" name="Obráze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3310168" cy="1862017"/>
                    </a:xfrm>
                    <a:prstGeom prst="rect">
                      <a:avLst/>
                    </a:prstGeom>
                    <a:noFill/>
                    <a:ln>
                      <a:noFill/>
                    </a:ln>
                  </pic:spPr>
                </pic:pic>
              </a:graphicData>
            </a:graphic>
          </wp:inline>
        </w:drawing>
      </w:r>
    </w:p>
    <w:p w14:paraId="3760273F" w14:textId="79B442E9" w:rsidR="00C722D4" w:rsidRPr="0037374B" w:rsidRDefault="0037374B" w:rsidP="0037374B">
      <w:pPr>
        <w:pStyle w:val="Titulek"/>
        <w:rPr>
          <w:b w:val="0"/>
          <w:bCs w:val="0"/>
        </w:rPr>
      </w:pPr>
      <w:bookmarkStart w:id="19" w:name="_Toc164158266"/>
      <w:r>
        <w:t xml:space="preserve">Obr. </w:t>
      </w:r>
      <w:r>
        <w:fldChar w:fldCharType="begin"/>
      </w:r>
      <w:r>
        <w:instrText xml:space="preserve"> SEQ Obr. \* ARABIC </w:instrText>
      </w:r>
      <w:r>
        <w:fldChar w:fldCharType="separate"/>
      </w:r>
      <w:r w:rsidR="001221CF">
        <w:rPr>
          <w:noProof/>
        </w:rPr>
        <w:t>4</w:t>
      </w:r>
      <w:r>
        <w:fldChar w:fldCharType="end"/>
      </w:r>
      <w:r>
        <w:t xml:space="preserve">: </w:t>
      </w:r>
      <w:r>
        <w:rPr>
          <w:b w:val="0"/>
          <w:bCs w:val="0"/>
        </w:rPr>
        <w:t>Korektor</w:t>
      </w:r>
      <w:r w:rsidR="00AF142A">
        <w:rPr>
          <w:b w:val="0"/>
          <w:bCs w:val="0"/>
        </w:rPr>
        <w:t xml:space="preserve"> (archiv autora)</w:t>
      </w:r>
      <w:bookmarkEnd w:id="19"/>
    </w:p>
    <w:p w14:paraId="6D42E6CD" w14:textId="77777777" w:rsidR="00D742D8" w:rsidRDefault="00D742D8" w:rsidP="00D742D8">
      <w:pPr>
        <w:pStyle w:val="Nadpis2"/>
      </w:pPr>
      <w:bookmarkStart w:id="20" w:name="_Toc164158243"/>
      <w:r>
        <w:t>Ortoptická terapie</w:t>
      </w:r>
      <w:bookmarkEnd w:id="20"/>
    </w:p>
    <w:p w14:paraId="7A886005" w14:textId="758EAD4E" w:rsidR="00551592" w:rsidRDefault="00E41F54" w:rsidP="00CD5C3B">
      <w:pPr>
        <w:pStyle w:val="Odstavec1"/>
      </w:pPr>
      <w:r w:rsidRPr="00E41F54">
        <w:t>Ortoptic</w:t>
      </w:r>
      <w:r w:rsidR="00A57484">
        <w:t>ká léčba</w:t>
      </w:r>
      <w:r w:rsidR="0017166C">
        <w:fldChar w:fldCharType="begin"/>
      </w:r>
      <w:r w:rsidR="0017166C">
        <w:instrText xml:space="preserve"> XE "</w:instrText>
      </w:r>
      <w:r w:rsidR="0017166C" w:rsidRPr="00953D31">
        <w:instrText>ortoptická léčba</w:instrText>
      </w:r>
      <w:r w:rsidR="0017166C">
        <w:instrText xml:space="preserve">" </w:instrText>
      </w:r>
      <w:r w:rsidR="0017166C">
        <w:fldChar w:fldCharType="end"/>
      </w:r>
      <w:r w:rsidRPr="00E41F54">
        <w:t xml:space="preserve"> je zaměřen</w:t>
      </w:r>
      <w:r w:rsidR="0098203F">
        <w:t>a</w:t>
      </w:r>
      <w:r w:rsidRPr="00E41F54">
        <w:t xml:space="preserve"> na </w:t>
      </w:r>
      <w:r w:rsidR="00BF3A19">
        <w:t>obnovení</w:t>
      </w:r>
      <w:r w:rsidR="008020CF">
        <w:t xml:space="preserve"> </w:t>
      </w:r>
      <w:r w:rsidR="004B142E">
        <w:t>a</w:t>
      </w:r>
      <w:r w:rsidR="00BF3A19">
        <w:t xml:space="preserve"> </w:t>
      </w:r>
      <w:r w:rsidR="0046502B">
        <w:t>upevnění</w:t>
      </w:r>
      <w:r w:rsidR="00813A16">
        <w:t xml:space="preserve"> </w:t>
      </w:r>
      <w:r w:rsidR="00BD73B0">
        <w:t xml:space="preserve">porušeného </w:t>
      </w:r>
      <w:r w:rsidRPr="00E41F54">
        <w:t>binokulárního vidění</w:t>
      </w:r>
      <w:r w:rsidR="00F94C7F">
        <w:fldChar w:fldCharType="begin"/>
      </w:r>
      <w:r w:rsidR="00F94C7F">
        <w:instrText xml:space="preserve"> XE "</w:instrText>
      </w:r>
      <w:r w:rsidR="00F94C7F" w:rsidRPr="001536E1">
        <w:instrText>binokulární vidění</w:instrText>
      </w:r>
      <w:r w:rsidR="00F94C7F">
        <w:instrText xml:space="preserve">" </w:instrText>
      </w:r>
      <w:r w:rsidR="00F94C7F">
        <w:fldChar w:fldCharType="end"/>
      </w:r>
      <w:r w:rsidR="008311BD">
        <w:t xml:space="preserve"> v motorické i se</w:t>
      </w:r>
      <w:r w:rsidR="006A047C">
        <w:t>nzorické složce</w:t>
      </w:r>
      <w:r w:rsidR="00575F7A">
        <w:t xml:space="preserve">. </w:t>
      </w:r>
      <w:r w:rsidR="00445EB8">
        <w:t>BV</w:t>
      </w:r>
      <w:r w:rsidRPr="00E41F54">
        <w:t xml:space="preserve"> je schopnost obou očí spo</w:t>
      </w:r>
      <w:r w:rsidRPr="0036729D">
        <w:t xml:space="preserve">lupracovat tak, aby vytvořily jeden </w:t>
      </w:r>
      <w:r w:rsidR="00AE29F3" w:rsidRPr="0036729D">
        <w:t>jednoduchý</w:t>
      </w:r>
      <w:r w:rsidRPr="0036729D">
        <w:t xml:space="preserve"> obraz.</w:t>
      </w:r>
      <w:r w:rsidR="00287B3D" w:rsidRPr="0036729D">
        <w:t xml:space="preserve"> </w:t>
      </w:r>
      <w:r w:rsidR="00851BCA" w:rsidRPr="0036729D">
        <w:t>Ortoptická terapie se v</w:t>
      </w:r>
      <w:r w:rsidR="00287B3D" w:rsidRPr="0036729D">
        <w:t xml:space="preserve">ětšinou používá u </w:t>
      </w:r>
      <w:r w:rsidR="00CD5C3B">
        <w:t>pacientů se strabismem</w:t>
      </w:r>
      <w:r w:rsidR="000549D9" w:rsidRPr="0036729D">
        <w:t xml:space="preserve">, proto </w:t>
      </w:r>
      <w:r w:rsidR="00403377" w:rsidRPr="0036729D">
        <w:t xml:space="preserve">jsou </w:t>
      </w:r>
      <w:r w:rsidR="000549D9" w:rsidRPr="0036729D">
        <w:t xml:space="preserve">ortoptická cvičení </w:t>
      </w:r>
      <w:r w:rsidR="00403377" w:rsidRPr="0036729D">
        <w:t>označována</w:t>
      </w:r>
      <w:r w:rsidR="002727DD" w:rsidRPr="0036729D">
        <w:t xml:space="preserve"> </w:t>
      </w:r>
      <w:r w:rsidR="0098409D" w:rsidRPr="0036729D">
        <w:t xml:space="preserve">jako </w:t>
      </w:r>
      <w:r w:rsidR="00BB2905" w:rsidRPr="0036729D">
        <w:t>konzervativní léčb</w:t>
      </w:r>
      <w:r w:rsidR="005752A2" w:rsidRPr="0036729D">
        <w:t>a</w:t>
      </w:r>
      <w:r w:rsidR="00BB2905" w:rsidRPr="0036729D">
        <w:t xml:space="preserve"> strabismu</w:t>
      </w:r>
      <w:r w:rsidR="00F94C7F">
        <w:fldChar w:fldCharType="begin"/>
      </w:r>
      <w:r w:rsidR="00F94C7F">
        <w:instrText xml:space="preserve"> XE "</w:instrText>
      </w:r>
      <w:r w:rsidR="00F94C7F" w:rsidRPr="00A258A5">
        <w:instrText>strabismus</w:instrText>
      </w:r>
      <w:r w:rsidR="00F94C7F">
        <w:instrText xml:space="preserve">" </w:instrText>
      </w:r>
      <w:r w:rsidR="00F94C7F">
        <w:fldChar w:fldCharType="end"/>
      </w:r>
      <w:r w:rsidR="00BB2905" w:rsidRPr="0036729D">
        <w:t xml:space="preserve">. </w:t>
      </w:r>
      <w:r w:rsidR="00D07D1F" w:rsidRPr="00E41F54">
        <w:t xml:space="preserve">Ortoptické cvičení je obzvláště účinné u dětí v předškolním věku, kdy jsou jejich </w:t>
      </w:r>
      <w:r w:rsidR="00D07D1F" w:rsidRPr="00E41F54">
        <w:lastRenderedPageBreak/>
        <w:t>binokulární funkce nejvíce ovlivnitelné a modifikovatelné.</w:t>
      </w:r>
      <w:r w:rsidR="00D07D1F">
        <w:t xml:space="preserve"> </w:t>
      </w:r>
      <w:r w:rsidR="0036729D" w:rsidRPr="0036729D">
        <w:t>Ne všechny děti trpící šilhání</w:t>
      </w:r>
      <w:r w:rsidR="00F94C7F">
        <w:fldChar w:fldCharType="begin"/>
      </w:r>
      <w:r w:rsidR="00F94C7F">
        <w:instrText xml:space="preserve"> XE "</w:instrText>
      </w:r>
      <w:r w:rsidR="00F94C7F" w:rsidRPr="00DC7102">
        <w:instrText>šilhání</w:instrText>
      </w:r>
      <w:r w:rsidR="00F94C7F">
        <w:instrText xml:space="preserve">" </w:instrText>
      </w:r>
      <w:r w:rsidR="00F94C7F">
        <w:fldChar w:fldCharType="end"/>
      </w:r>
      <w:r w:rsidR="0036729D" w:rsidRPr="0036729D">
        <w:t xml:space="preserve">m jsou ale vhodné pro ortoptické cvičení. Pro tento typ léčby musí splňovat několik základních předpokladů, jako je vyrovnaná zraková ostrost, normální pohyblivost očí, věk mezi 4 a 8 lety, minimální nebo žádná úchylka, centrální fixace obou očí, normální retinální korespondence, průměrná </w:t>
      </w:r>
      <w:r w:rsidR="00656D32">
        <w:t xml:space="preserve">mentální </w:t>
      </w:r>
      <w:r w:rsidR="005A544B" w:rsidRPr="005A544B">
        <w:t>úroveň</w:t>
      </w:r>
      <w:r w:rsidR="0036729D" w:rsidRPr="005A544B">
        <w:t xml:space="preserve"> a spolupráce</w:t>
      </w:r>
      <w:r w:rsidR="0036729D" w:rsidRPr="0036729D">
        <w:t xml:space="preserve"> dítěte. </w:t>
      </w:r>
      <w:r w:rsidR="00F21EAF" w:rsidRPr="0036729D">
        <w:t xml:space="preserve"> </w:t>
      </w:r>
      <w:r w:rsidR="00C34FC9">
        <w:fldChar w:fldCharType="begin"/>
      </w:r>
      <w:r w:rsidR="00BA0D5A">
        <w:instrText xml:space="preserve"> ADDIN ZOTERO_ITEM CSL_CITATION {"citationID":"KOpNAQZ2","properties":{"formattedCitation":"\\super 9,13,14,17,19\\nosupersub{}","plainCitation":"9,13,14,17,19","noteIndex":0},"citationItems":[{"id":23,"uris":["http://zotero.org/users/local/z1aM31PI/items/P3SH4E4C"],"itemData":{"id":23,"type":"book","edition":"Vyd. 3., nezměn.","ISBN":"978-80-7013-530-3","publisher":"Národní centrum ošetřovatelství a nelékařských zdravotnických oborů,","title":"Šilhání /","author":[{"family":"Hromádková","given":"Lada"}],"issued":{"date-parts":[["2011"]]}}},{"id":121,"uris":["http://zotero.org/users/local/z1aM31PI/items/6EQJJCK4"],"itemData":{"id":121,"type":"speech","event-place":"Brno: Lékařská fakulta Masarykova univerzita","genre":"přednáška","publisher-place":"Brno: Lékařská fakulta Masarykova univerzita","title":"Ortoptika I.: cvičení motorické složky","author":[{"family":"Dostálek","given":"Miroslav"}],"issued":{"date-parts":[["2021"]]}}},{"id":115,"uris":["http://zotero.org/users/local/z1aM31PI/items/BJQYQJIN"],"itemData":{"id":115,"type":"thesis","language":"cze","publisher":"Masarykova univerzita, Lékařská fakulta","source":"is.muni.cz","title":"Odlišnosti přístrojového vybavení pro ortoptiku, pleoptiku a diploptiku","URL":"https://is.muni.cz/th/ss01o/Bakalar-ska_prace.pdf","author":[{"family":"Zábranská","given":"Magdaléna"}],"accessed":{"date-parts":[["2024",3,20]]},"issued":{"date-parts":[["2018"]]}}},{"id":123,"uris":["http://zotero.org/users/local/z1aM31PI/items/HUMBTM8M"],"itemData":{"id":123,"type":"webpage","title":"Cvičení | Ortoptika HK","URL":"https://ortoptikahk.wbs.cz/Cviceni.html","author":[{"family":"Ortoptika HK","given":""}],"accessed":{"date-parts":[["2024",3,21]]}}},{"id":139,"uris":["http://zotero.org/users/local/z1aM31PI/items/LBUG9HMZ"],"itemData":{"id":139,"type":"book","call-number":"617.751-072.7 |2 MRF","edition":"1. vydání","event-place":"Brno","ISBN":"978-80-7013-577-8","number-of-pages":"250","publisher":"NCONZO","publisher-place":"Brno","source":"aleph.muni.cz Library Catalog","title":"Přístroje pro optometrii a oftalmologii","author":[{"family":"Beneš","given":"Pavel"}],"issued":{"date-parts":[["2015"]]}}}],"schema":"https://github.com/citation-style-language/schema/raw/master/csl-citation.json"} </w:instrText>
      </w:r>
      <w:r w:rsidR="00C34FC9">
        <w:fldChar w:fldCharType="separate"/>
      </w:r>
      <w:r w:rsidR="00BA0D5A" w:rsidRPr="00BA0D5A">
        <w:rPr>
          <w:vertAlign w:val="superscript"/>
        </w:rPr>
        <w:t>9,13,14,17,19</w:t>
      </w:r>
      <w:r w:rsidR="00C34FC9">
        <w:fldChar w:fldCharType="end"/>
      </w:r>
    </w:p>
    <w:p w14:paraId="35D54B14" w14:textId="0DE620B7" w:rsidR="00BD2B33" w:rsidRDefault="00BD2B33" w:rsidP="00B32341">
      <w:pPr>
        <w:pStyle w:val="Nadpis3"/>
      </w:pPr>
      <w:r>
        <w:t>Princip ortoptick</w:t>
      </w:r>
      <w:r w:rsidR="00AF6401">
        <w:t>ých cvičení</w:t>
      </w:r>
    </w:p>
    <w:p w14:paraId="1161B9B5" w14:textId="796FE884" w:rsidR="001E4457" w:rsidRDefault="00E04532" w:rsidP="00CD5C3B">
      <w:pPr>
        <w:pStyle w:val="Odstavec1"/>
      </w:pPr>
      <w:r>
        <w:t>Ortoptická cvičení</w:t>
      </w:r>
      <w:r w:rsidR="0017166C">
        <w:fldChar w:fldCharType="begin"/>
      </w:r>
      <w:r w:rsidR="0017166C">
        <w:instrText xml:space="preserve"> XE "</w:instrText>
      </w:r>
      <w:r w:rsidR="0017166C" w:rsidRPr="004739D7">
        <w:instrText>ortoptická cvičení</w:instrText>
      </w:r>
      <w:r w:rsidR="0017166C">
        <w:instrText xml:space="preserve">" </w:instrText>
      </w:r>
      <w:r w:rsidR="0017166C">
        <w:fldChar w:fldCharType="end"/>
      </w:r>
      <w:r w:rsidR="00F21EAF">
        <w:t xml:space="preserve"> se</w:t>
      </w:r>
      <w:r w:rsidR="00E41F54" w:rsidRPr="00E41F54">
        <w:t xml:space="preserve"> </w:t>
      </w:r>
      <w:r w:rsidR="00DC57C2">
        <w:t xml:space="preserve">provádí </w:t>
      </w:r>
      <w:r w:rsidR="00E41F54" w:rsidRPr="00E41F54">
        <w:t xml:space="preserve">pomocí speciálních technik a zařízení, </w:t>
      </w:r>
      <w:r w:rsidR="00E41F54" w:rsidRPr="000F4D8B">
        <w:t>kter</w:t>
      </w:r>
      <w:r w:rsidR="000F4D8B" w:rsidRPr="000F4D8B">
        <w:t>á jsou založen</w:t>
      </w:r>
      <w:r w:rsidR="000F4D8B">
        <w:t>a</w:t>
      </w:r>
      <w:r w:rsidR="000F4D8B" w:rsidRPr="000F4D8B">
        <w:t xml:space="preserve"> na principu disociace</w:t>
      </w:r>
      <w:r w:rsidR="0020154F">
        <w:fldChar w:fldCharType="begin"/>
      </w:r>
      <w:r w:rsidR="0020154F">
        <w:instrText xml:space="preserve"> XE "</w:instrText>
      </w:r>
      <w:r w:rsidR="0020154F" w:rsidRPr="006A40CD">
        <w:instrText>disociace</w:instrText>
      </w:r>
      <w:r w:rsidR="0020154F">
        <w:instrText xml:space="preserve">" </w:instrText>
      </w:r>
      <w:r w:rsidR="0020154F">
        <w:fldChar w:fldCharType="end"/>
      </w:r>
      <w:r w:rsidR="000F4D8B" w:rsidRPr="000F4D8B">
        <w:t>, který spočívá v rozdělení obrazů pro každé oko zvlášť</w:t>
      </w:r>
      <w:r w:rsidR="005E13EB">
        <w:t>.</w:t>
      </w:r>
      <w:r w:rsidR="000F4D8B" w:rsidRPr="000F4D8B">
        <w:t xml:space="preserve"> </w:t>
      </w:r>
      <w:r w:rsidR="005E13EB">
        <w:t xml:space="preserve">Tzn., že je </w:t>
      </w:r>
      <w:r w:rsidR="005E13EB" w:rsidRPr="00E81FE7">
        <w:t>každé</w:t>
      </w:r>
      <w:r w:rsidR="005E13EB">
        <w:t>mu</w:t>
      </w:r>
      <w:r w:rsidR="005E13EB" w:rsidRPr="00E81FE7">
        <w:t xml:space="preserve"> ok</w:t>
      </w:r>
      <w:r w:rsidR="005E13EB">
        <w:t>u</w:t>
      </w:r>
      <w:r w:rsidR="005E13EB" w:rsidRPr="00E81FE7">
        <w:t xml:space="preserve"> zvlášť </w:t>
      </w:r>
      <w:r w:rsidR="00E81FE7" w:rsidRPr="00E81FE7">
        <w:t>umožněna manipulace se zrakovými vjemy</w:t>
      </w:r>
      <w:r w:rsidR="000F4D8B" w:rsidRPr="000F4D8B">
        <w:t>.</w:t>
      </w:r>
      <w:r w:rsidR="00E41F54" w:rsidRPr="000F4D8B">
        <w:t xml:space="preserve"> </w:t>
      </w:r>
      <w:r w:rsidR="009C308E">
        <w:t>Disociac</w:t>
      </w:r>
      <w:r w:rsidR="00FD65D8">
        <w:t xml:space="preserve">e </w:t>
      </w:r>
      <w:r w:rsidR="00917F54">
        <w:t>lze dosáhnout</w:t>
      </w:r>
      <w:r w:rsidR="00FD65D8">
        <w:t xml:space="preserve"> </w:t>
      </w:r>
      <w:r w:rsidR="003F1291">
        <w:t xml:space="preserve">ve virtuálním, přístrojovém a </w:t>
      </w:r>
      <w:r w:rsidR="00763306">
        <w:t>skutečném prostoru.</w:t>
      </w:r>
      <w:r w:rsidR="00E41F54" w:rsidRPr="00E41F54">
        <w:t xml:space="preserve"> </w:t>
      </w:r>
      <w:r w:rsidR="00763306">
        <w:t>Nejprve se cvičí</w:t>
      </w:r>
      <w:r w:rsidR="00763306" w:rsidRPr="00E41F54">
        <w:t xml:space="preserve"> na </w:t>
      </w:r>
      <w:r w:rsidR="00917F54">
        <w:t>ortoptických</w:t>
      </w:r>
      <w:r w:rsidR="00763306" w:rsidRPr="00E41F54">
        <w:t xml:space="preserve"> přístrojích </w:t>
      </w:r>
      <w:r w:rsidR="005E13EB">
        <w:t>s nejvyšší mírou disociace</w:t>
      </w:r>
      <w:r w:rsidR="00763306" w:rsidRPr="00E41F54">
        <w:t xml:space="preserve"> a postupně se přechází k</w:t>
      </w:r>
      <w:r w:rsidR="00516ACB">
        <w:t>e</w:t>
      </w:r>
      <w:r w:rsidR="00763306" w:rsidRPr="00E41F54">
        <w:t xml:space="preserve"> cvičení</w:t>
      </w:r>
      <w:r w:rsidR="00B17C2E">
        <w:t>m</w:t>
      </w:r>
      <w:r w:rsidR="00763306" w:rsidRPr="00E41F54">
        <w:t xml:space="preserve"> ve skutečném prostoru, </w:t>
      </w:r>
      <w:r w:rsidR="00B17C2E">
        <w:t xml:space="preserve">u nichž je míra disociace nižší a která jsou </w:t>
      </w:r>
      <w:r w:rsidR="00763306" w:rsidRPr="00E41F54">
        <w:t>pro pacienta obtížnější.</w:t>
      </w:r>
      <w:r w:rsidR="00F10766">
        <w:fldChar w:fldCharType="begin"/>
      </w:r>
      <w:r w:rsidR="00BA0D5A">
        <w:instrText xml:space="preserve"> ADDIN ZOTERO_ITEM CSL_CITATION {"citationID":"uP41XDCA","properties":{"formattedCitation":"\\super 14,17,20\\nosupersub{}","plainCitation":"14,17,20","noteIndex":0},"citationItems":[{"id":121,"uris":["http://zotero.org/users/local/z1aM31PI/items/6EQJJCK4"],"itemData":{"id":121,"type":"speech","event-place":"Brno: Lékařská fakulta Masarykova univerzita","genre":"přednáška","publisher-place":"Brno: Lékařská fakulta Masarykova univerzita","title":"Ortoptika I.: cvičení motorické složky","author":[{"family":"Dostálek","given":"Miroslav"}],"issued":{"date-parts":[["2021"]]}}},{"id":115,"uris":["http://zotero.org/users/local/z1aM31PI/items/BJQYQJIN"],"itemData":{"id":115,"type":"thesis","language":"cze","publisher":"Masarykova univerzita, Lékařská fakulta","source":"is.muni.cz","title":"Odlišnosti přístrojového vybavení pro ortoptiku, pleoptiku a diploptiku","URL":"https://is.muni.cz/th/ss01o/Bakalar-ska_prace.pdf","author":[{"family":"Zábranská","given":"Magdaléna"}],"accessed":{"date-parts":[["2024",3,20]]},"issued":{"date-parts":[["2018"]]}}},{"id":122,"uris":["http://zotero.org/users/local/z1aM31PI/items/T89WX4ET"],"itemData":{"id":122,"type":"speech","event-place":"Brno: Lékařská fakulta Masarykova univerzita","publisher-place":"Brno: Lékařská fakulta Masarykova univerzita","title":"Ortoptika II.: cvičení senzorické složky","author":[{"family":"Dostálek","given":"Miroslav"}],"issued":{"date-parts":[["2021"]]}}}],"schema":"https://github.com/citation-style-language/schema/raw/master/csl-citation.json"} </w:instrText>
      </w:r>
      <w:r w:rsidR="00F10766">
        <w:fldChar w:fldCharType="separate"/>
      </w:r>
      <w:r w:rsidR="00BA0D5A" w:rsidRPr="00BA0D5A">
        <w:rPr>
          <w:vertAlign w:val="superscript"/>
        </w:rPr>
        <w:t>14,17,20</w:t>
      </w:r>
      <w:r w:rsidR="00F10766">
        <w:fldChar w:fldCharType="end"/>
      </w:r>
    </w:p>
    <w:p w14:paraId="30A238CA" w14:textId="14732125" w:rsidR="002F3CCD" w:rsidRDefault="009F6C2D" w:rsidP="009F6C2D">
      <w:pPr>
        <w:pStyle w:val="Nadpis3"/>
      </w:pPr>
      <w:r>
        <w:t>Postup ortoptických cvičení</w:t>
      </w:r>
    </w:p>
    <w:p w14:paraId="2664272E" w14:textId="446E93CB" w:rsidR="002F3CCD" w:rsidRDefault="00E41F54" w:rsidP="004A6F81">
      <w:pPr>
        <w:pStyle w:val="Odstavec1"/>
      </w:pPr>
      <w:r w:rsidRPr="00E41F54">
        <w:t>Před začátkem cvičení musí pacient projít úvodním</w:t>
      </w:r>
      <w:r w:rsidR="00806DC4">
        <w:t xml:space="preserve"> diagnostickým</w:t>
      </w:r>
      <w:r w:rsidRPr="00E41F54">
        <w:t xml:space="preserve"> vyšetřením, aby se určil jeho ortoptický status</w:t>
      </w:r>
      <w:r w:rsidR="008212E7">
        <w:t>.</w:t>
      </w:r>
      <w:r w:rsidRPr="00E41F54">
        <w:t xml:space="preserve"> </w:t>
      </w:r>
      <w:r w:rsidR="008212E7">
        <w:t xml:space="preserve">Na základě </w:t>
      </w:r>
      <w:r w:rsidR="00CB1DFF">
        <w:t>ortoptického statusu</w:t>
      </w:r>
      <w:r w:rsidR="00312735">
        <w:t>,</w:t>
      </w:r>
      <w:r w:rsidR="00CB1DFF">
        <w:t xml:space="preserve"> individuálních charakteristik a potřeb pacienta </w:t>
      </w:r>
      <w:r w:rsidR="00974703">
        <w:t>pak ortoptista stanovuje</w:t>
      </w:r>
      <w:r w:rsidRPr="00E41F54">
        <w:t xml:space="preserve"> konkrétní </w:t>
      </w:r>
      <w:r w:rsidR="008C44E8">
        <w:t>léčebný plán</w:t>
      </w:r>
      <w:r w:rsidRPr="00E41F54">
        <w:t xml:space="preserve">. </w:t>
      </w:r>
    </w:p>
    <w:p w14:paraId="05EBDDEF" w14:textId="54909D91" w:rsidR="00E705F4" w:rsidRDefault="00BD2EFC" w:rsidP="00E705F4">
      <w:pPr>
        <w:pStyle w:val="Dalodstavce"/>
      </w:pPr>
      <w:r>
        <w:t xml:space="preserve">Při ortoptických cvičení má dítě </w:t>
      </w:r>
      <w:r w:rsidR="00353F0B">
        <w:t>svou optimální brýlovou korekci</w:t>
      </w:r>
      <w:r w:rsidR="0020154F">
        <w:fldChar w:fldCharType="begin"/>
      </w:r>
      <w:r w:rsidR="0020154F">
        <w:instrText xml:space="preserve"> XE "</w:instrText>
      </w:r>
      <w:r w:rsidR="0020154F" w:rsidRPr="00250D1D">
        <w:instrText>brýlová korekce</w:instrText>
      </w:r>
      <w:r w:rsidR="0020154F">
        <w:instrText xml:space="preserve">" </w:instrText>
      </w:r>
      <w:r w:rsidR="0020154F">
        <w:fldChar w:fldCharType="end"/>
      </w:r>
      <w:r w:rsidR="009D29C4">
        <w:t xml:space="preserve"> a je pod dohledem ortoptisty. P</w:t>
      </w:r>
      <w:r w:rsidR="000D7D85" w:rsidRPr="000D7D85">
        <w:t xml:space="preserve">ostup </w:t>
      </w:r>
      <w:r w:rsidR="002650B1">
        <w:t xml:space="preserve">těchto </w:t>
      </w:r>
      <w:r w:rsidR="000D7D85" w:rsidRPr="000D7D85">
        <w:t>cvičení zahrnuje několik fází, jako je</w:t>
      </w:r>
      <w:r w:rsidR="00E705F4">
        <w:t>:</w:t>
      </w:r>
      <w:r w:rsidR="000D7D85" w:rsidRPr="000D7D85">
        <w:t xml:space="preserve"> </w:t>
      </w:r>
    </w:p>
    <w:p w14:paraId="26F017F2" w14:textId="146B10D7" w:rsidR="005F05BD" w:rsidRDefault="000D7D85" w:rsidP="008E7694">
      <w:pPr>
        <w:pStyle w:val="Dalodstavce"/>
        <w:numPr>
          <w:ilvl w:val="0"/>
          <w:numId w:val="28"/>
        </w:numPr>
      </w:pPr>
      <w:r w:rsidRPr="000D7D85">
        <w:t>odtlumování,</w:t>
      </w:r>
      <w:r w:rsidR="0020154F">
        <w:fldChar w:fldCharType="begin"/>
      </w:r>
      <w:r w:rsidR="0020154F">
        <w:instrText xml:space="preserve"> XE "</w:instrText>
      </w:r>
      <w:r w:rsidR="0020154F" w:rsidRPr="00A9528D">
        <w:instrText>odtlumování</w:instrText>
      </w:r>
      <w:r w:rsidR="0020154F">
        <w:instrText xml:space="preserve">" </w:instrText>
      </w:r>
      <w:r w:rsidR="0020154F">
        <w:fldChar w:fldCharType="end"/>
      </w:r>
      <w:r w:rsidRPr="000D7D85">
        <w:t xml:space="preserve"> </w:t>
      </w:r>
    </w:p>
    <w:p w14:paraId="6FAE0B2E" w14:textId="14973B55" w:rsidR="005F05BD" w:rsidRDefault="000D7D85" w:rsidP="008E7694">
      <w:pPr>
        <w:pStyle w:val="Dalodstavce"/>
        <w:numPr>
          <w:ilvl w:val="0"/>
          <w:numId w:val="28"/>
        </w:numPr>
      </w:pPr>
      <w:r w:rsidRPr="000D7D85">
        <w:t>cvičení fúze</w:t>
      </w:r>
      <w:r w:rsidR="0020154F">
        <w:fldChar w:fldCharType="begin"/>
      </w:r>
      <w:r w:rsidR="0020154F">
        <w:instrText xml:space="preserve"> XE "</w:instrText>
      </w:r>
      <w:r w:rsidR="0020154F" w:rsidRPr="00730E0D">
        <w:instrText>fúze</w:instrText>
      </w:r>
      <w:r w:rsidR="0020154F">
        <w:instrText xml:space="preserve">" </w:instrText>
      </w:r>
      <w:r w:rsidR="0020154F">
        <w:fldChar w:fldCharType="end"/>
      </w:r>
      <w:r w:rsidRPr="000D7D85">
        <w:t xml:space="preserve">, </w:t>
      </w:r>
    </w:p>
    <w:p w14:paraId="5C57FBF0" w14:textId="77777777" w:rsidR="005F05BD" w:rsidRDefault="000D7D85" w:rsidP="008E7694">
      <w:pPr>
        <w:pStyle w:val="Dalodstavce"/>
        <w:numPr>
          <w:ilvl w:val="0"/>
          <w:numId w:val="28"/>
        </w:numPr>
      </w:pPr>
      <w:r w:rsidRPr="000D7D85">
        <w:t xml:space="preserve">cvičení šířky fúze, </w:t>
      </w:r>
    </w:p>
    <w:p w14:paraId="7E88935C" w14:textId="6EA4CC60" w:rsidR="00BF7C03" w:rsidRDefault="000D7D85" w:rsidP="008E7694">
      <w:pPr>
        <w:pStyle w:val="Dalodstavce"/>
        <w:numPr>
          <w:ilvl w:val="0"/>
          <w:numId w:val="28"/>
        </w:numPr>
      </w:pPr>
      <w:r w:rsidRPr="000D7D85">
        <w:t>cvičení stereopse</w:t>
      </w:r>
      <w:r w:rsidR="0020154F">
        <w:fldChar w:fldCharType="begin"/>
      </w:r>
      <w:r w:rsidR="0020154F">
        <w:instrText xml:space="preserve"> XE "</w:instrText>
      </w:r>
      <w:r w:rsidR="0020154F" w:rsidRPr="002B2945">
        <w:instrText>stereopse</w:instrText>
      </w:r>
      <w:r w:rsidR="0020154F">
        <w:instrText xml:space="preserve">" </w:instrText>
      </w:r>
      <w:r w:rsidR="0020154F">
        <w:fldChar w:fldCharType="end"/>
      </w:r>
      <w:r w:rsidRPr="000D7D85">
        <w:t xml:space="preserve">, </w:t>
      </w:r>
    </w:p>
    <w:p w14:paraId="22D95EDB" w14:textId="77777777" w:rsidR="00BF7C03" w:rsidRDefault="000D7D85" w:rsidP="008E7694">
      <w:pPr>
        <w:pStyle w:val="Dalodstavce"/>
        <w:numPr>
          <w:ilvl w:val="0"/>
          <w:numId w:val="28"/>
        </w:numPr>
      </w:pPr>
      <w:r w:rsidRPr="000D7D85">
        <w:t xml:space="preserve">cvičení pohyblivosti, </w:t>
      </w:r>
    </w:p>
    <w:p w14:paraId="49EF1704" w14:textId="5F76F692" w:rsidR="00DD7DFE" w:rsidRDefault="000D7D85" w:rsidP="008E7694">
      <w:pPr>
        <w:pStyle w:val="Dalodstavce"/>
        <w:numPr>
          <w:ilvl w:val="0"/>
          <w:numId w:val="28"/>
        </w:numPr>
      </w:pPr>
      <w:r w:rsidRPr="000D7D85">
        <w:t>cvičení konvergence</w:t>
      </w:r>
      <w:r w:rsidR="0020154F">
        <w:fldChar w:fldCharType="begin"/>
      </w:r>
      <w:r w:rsidR="0020154F">
        <w:instrText xml:space="preserve"> XE "</w:instrText>
      </w:r>
      <w:r w:rsidR="0020154F" w:rsidRPr="00997142">
        <w:instrText>konvergence</w:instrText>
      </w:r>
      <w:r w:rsidR="0020154F">
        <w:instrText xml:space="preserve">" </w:instrText>
      </w:r>
      <w:r w:rsidR="0020154F">
        <w:fldChar w:fldCharType="end"/>
      </w:r>
      <w:r w:rsidR="00DD7DFE">
        <w:t>,</w:t>
      </w:r>
      <w:r w:rsidRPr="000D7D85">
        <w:t xml:space="preserve"> </w:t>
      </w:r>
    </w:p>
    <w:p w14:paraId="45D4CB7B" w14:textId="0F7AE2A2" w:rsidR="00DD7DFE" w:rsidRDefault="000D7D85" w:rsidP="008E7694">
      <w:pPr>
        <w:pStyle w:val="Dalodstavce"/>
        <w:numPr>
          <w:ilvl w:val="0"/>
          <w:numId w:val="28"/>
        </w:numPr>
      </w:pPr>
      <w:r w:rsidRPr="000D7D85">
        <w:t>nácvik správného vztahu akomodace</w:t>
      </w:r>
      <w:r w:rsidR="0020154F">
        <w:fldChar w:fldCharType="begin"/>
      </w:r>
      <w:r w:rsidR="0020154F">
        <w:instrText xml:space="preserve"> XE "</w:instrText>
      </w:r>
      <w:r w:rsidR="0020154F" w:rsidRPr="00F14052">
        <w:instrText>akomodace</w:instrText>
      </w:r>
      <w:r w:rsidR="0020154F">
        <w:instrText xml:space="preserve">" </w:instrText>
      </w:r>
      <w:r w:rsidR="0020154F">
        <w:fldChar w:fldCharType="end"/>
      </w:r>
      <w:r w:rsidRPr="000D7D85">
        <w:t xml:space="preserve"> a konvergence. </w:t>
      </w:r>
      <w:r w:rsidR="00966F14">
        <w:fldChar w:fldCharType="begin"/>
      </w:r>
      <w:r w:rsidR="00BA0D5A">
        <w:instrText xml:space="preserve"> ADDIN ZOTERO_ITEM CSL_CITATION {"citationID":"Pjapd6g6","properties":{"formattedCitation":"\\super 9,17\\nosupersub{}","plainCitation":"9,17","noteIndex":0},"citationItems":[{"id":23,"uris":["http://zotero.org/users/local/z1aM31PI/items/P3SH4E4C"],"itemData":{"id":23,"type":"book","edition":"Vyd. 3., nezměn.","ISBN":"978-80-7013-530-3","publisher":"Národní centrum ošetřovatelství a nelékařských zdravotnických oborů,","title":"Šilhání /","author":[{"family":"Hromádková","given":"Lada"}],"issued":{"date-parts":[["2011"]]}}},{"id":115,"uris":["http://zotero.org/users/local/z1aM31PI/items/BJQYQJIN"],"itemData":{"id":115,"type":"thesis","language":"cze","publisher":"Masarykova univerzita, Lékařská fakulta","source":"is.muni.cz","title":"Odlišnosti přístrojového vybavení pro ortoptiku, pleoptiku a diploptiku","URL":"https://is.muni.cz/th/ss01o/Bakalar-ska_prace.pdf","author":[{"family":"Zábranská","given":"Magdaléna"}],"accessed":{"date-parts":[["2024",3,20]]},"issued":{"date-parts":[["2018"]]}}}],"schema":"https://github.com/citation-style-language/schema/raw/master/csl-citation.json"} </w:instrText>
      </w:r>
      <w:r w:rsidR="00966F14">
        <w:fldChar w:fldCharType="separate"/>
      </w:r>
      <w:r w:rsidR="00BA0D5A" w:rsidRPr="00BA0D5A">
        <w:rPr>
          <w:vertAlign w:val="superscript"/>
        </w:rPr>
        <w:t>9,17</w:t>
      </w:r>
      <w:r w:rsidR="00966F14">
        <w:fldChar w:fldCharType="end"/>
      </w:r>
    </w:p>
    <w:p w14:paraId="25C5AF16" w14:textId="17E4DC9D" w:rsidR="00E705F4" w:rsidRDefault="000D7D85" w:rsidP="00DD7DFE">
      <w:pPr>
        <w:pStyle w:val="Dalodstavce"/>
      </w:pPr>
      <w:r w:rsidRPr="000D7D85">
        <w:t xml:space="preserve">Při cvičení se využívají různé přístroje, jako je </w:t>
      </w:r>
      <w:r w:rsidR="0075375D">
        <w:t>synoptofor</w:t>
      </w:r>
      <w:r w:rsidR="007C395B">
        <w:t xml:space="preserve"> (viz Obr. 5)</w:t>
      </w:r>
      <w:r w:rsidRPr="000D7D85">
        <w:t>, cheiroskop, zrcadlový stereoskop, Holmesův stereoskop, Rémyho separátor, diploskop, mřížka na čtení, svalový trenažér, konvergometr a diploptika s červeným sklem.</w:t>
      </w:r>
      <w:r w:rsidR="00E705F4" w:rsidRPr="00E705F4">
        <w:t xml:space="preserve"> </w:t>
      </w:r>
    </w:p>
    <w:p w14:paraId="72C3ACB9" w14:textId="35ACFDF4" w:rsidR="00D742D8" w:rsidRDefault="00E705F4" w:rsidP="00E705F4">
      <w:pPr>
        <w:pStyle w:val="Dalodstavce"/>
      </w:pPr>
      <w:r w:rsidRPr="000D7D85">
        <w:t>K vyhodnocení úspěchu léčby sledujeme kritéria jako dobré vidění každým okem, dobré postavení očí a dobré jednoduché binokulární vidění v prostoru.</w:t>
      </w:r>
      <w:r w:rsidR="007462A2">
        <w:fldChar w:fldCharType="begin"/>
      </w:r>
      <w:r w:rsidR="00BA0D5A">
        <w:instrText xml:space="preserve"> ADDIN ZOTERO_ITEM CSL_CITATION {"citationID":"xe5HVWQH","properties":{"formattedCitation":"\\super 9,21\\nosupersub{}","plainCitation":"9,21","noteIndex":0},"citationItems":[{"id":23,"uris":["http://zotero.org/users/local/z1aM31PI/items/P3SH4E4C"],"itemData":{"id":23,"type":"book","edition":"Vyd. 3., nezměn.","ISBN":"978-80-7013-530-3","publisher":"Národní centrum ošetřovatelství a nelékařských zdravotnických oborů,","title":"Šilhání /","author":[{"family":"Hromádková","given":"Lada"}],"issued":{"date-parts":[["2011"]]}}},{"id":125,"uris":["http://zotero.org/users/local/z1aM31PI/items/HBKTNMRY"],"itemData":{"id":125,"type":"thesis","language":"cze","publisher":"Masarykova univerzita, Lékařská fakulta","source":"is.muni.cz","title":"Binokulární vidění - vývoj, principy, vyšetření","URL":"https://is.muni.cz/th/uaeke/","author":[{"family":"Rybníčková","given":"Aneta"}],"accessed":{"date-parts":[["2024",3,21]]},"issued":{"date-parts":[["2010"]]}}}],"schema":"https://github.com/citation-style-language/schema/raw/master/csl-citation.json"} </w:instrText>
      </w:r>
      <w:r w:rsidR="007462A2">
        <w:fldChar w:fldCharType="separate"/>
      </w:r>
      <w:r w:rsidR="00BA0D5A" w:rsidRPr="00BA0D5A">
        <w:rPr>
          <w:vertAlign w:val="superscript"/>
        </w:rPr>
        <w:t>9,21</w:t>
      </w:r>
      <w:r w:rsidR="007462A2">
        <w:fldChar w:fldCharType="end"/>
      </w:r>
    </w:p>
    <w:p w14:paraId="23A4E2D2" w14:textId="77777777" w:rsidR="00370B2D" w:rsidRDefault="00370B2D" w:rsidP="00E705F4">
      <w:pPr>
        <w:pStyle w:val="Dalodstavce"/>
      </w:pPr>
    </w:p>
    <w:p w14:paraId="6B00C126" w14:textId="77777777" w:rsidR="00A845DD" w:rsidRDefault="00E14F45" w:rsidP="00A845DD">
      <w:pPr>
        <w:pStyle w:val="Dalodstavce"/>
        <w:keepNext/>
        <w:ind w:firstLine="0"/>
        <w:jc w:val="center"/>
      </w:pPr>
      <w:r w:rsidRPr="00E14F45">
        <w:rPr>
          <w:noProof/>
        </w:rPr>
        <w:lastRenderedPageBreak/>
        <w:drawing>
          <wp:inline distT="0" distB="0" distL="0" distR="0" wp14:anchorId="4E339475" wp14:editId="309DDB19">
            <wp:extent cx="2321169" cy="2349767"/>
            <wp:effectExtent l="0" t="0" r="3175" b="0"/>
            <wp:docPr id="1945314948" name="Obráze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5314948" name=""/>
                    <pic:cNvPicPr/>
                  </pic:nvPicPr>
                  <pic:blipFill>
                    <a:blip r:embed="rId32"/>
                    <a:stretch>
                      <a:fillRect/>
                    </a:stretch>
                  </pic:blipFill>
                  <pic:spPr>
                    <a:xfrm>
                      <a:off x="0" y="0"/>
                      <a:ext cx="2333505" cy="2362255"/>
                    </a:xfrm>
                    <a:prstGeom prst="rect">
                      <a:avLst/>
                    </a:prstGeom>
                  </pic:spPr>
                </pic:pic>
              </a:graphicData>
            </a:graphic>
          </wp:inline>
        </w:drawing>
      </w:r>
    </w:p>
    <w:p w14:paraId="5EB53D50" w14:textId="5FC56472" w:rsidR="00370B2D" w:rsidRPr="00A845DD" w:rsidRDefault="00A845DD" w:rsidP="00A845DD">
      <w:pPr>
        <w:pStyle w:val="Titulek"/>
        <w:rPr>
          <w:b w:val="0"/>
          <w:bCs w:val="0"/>
        </w:rPr>
      </w:pPr>
      <w:bookmarkStart w:id="21" w:name="_Toc164158267"/>
      <w:r>
        <w:t xml:space="preserve">Obr. </w:t>
      </w:r>
      <w:r>
        <w:fldChar w:fldCharType="begin"/>
      </w:r>
      <w:r>
        <w:instrText xml:space="preserve"> SEQ Obr. \* ARABIC </w:instrText>
      </w:r>
      <w:r>
        <w:fldChar w:fldCharType="separate"/>
      </w:r>
      <w:r w:rsidR="001221CF">
        <w:rPr>
          <w:noProof/>
        </w:rPr>
        <w:t>5</w:t>
      </w:r>
      <w:r>
        <w:fldChar w:fldCharType="end"/>
      </w:r>
      <w:r>
        <w:t xml:space="preserve">: </w:t>
      </w:r>
      <w:r>
        <w:rPr>
          <w:b w:val="0"/>
          <w:bCs w:val="0"/>
        </w:rPr>
        <w:t>Synoptofor (archiv autora)</w:t>
      </w:r>
      <w:bookmarkEnd w:id="21"/>
    </w:p>
    <w:p w14:paraId="7F98D53C" w14:textId="26394229" w:rsidR="00AD1165" w:rsidRDefault="005B5A23" w:rsidP="005B5A23">
      <w:pPr>
        <w:pStyle w:val="Nadpis3"/>
      </w:pPr>
      <w:r>
        <w:t xml:space="preserve">Ortoptické metody </w:t>
      </w:r>
    </w:p>
    <w:p w14:paraId="605CA4C3" w14:textId="7A975198" w:rsidR="00AD1165" w:rsidRDefault="00E632ED" w:rsidP="00B9660F">
      <w:pPr>
        <w:pStyle w:val="Odstavec1"/>
      </w:pPr>
      <w:r>
        <w:t>Ortoptické metody</w:t>
      </w:r>
      <w:r w:rsidR="0020154F">
        <w:fldChar w:fldCharType="begin"/>
      </w:r>
      <w:r w:rsidR="0020154F">
        <w:instrText xml:space="preserve"> XE "</w:instrText>
      </w:r>
      <w:r w:rsidR="0020154F" w:rsidRPr="009B036E">
        <w:instrText>metody</w:instrText>
      </w:r>
      <w:r w:rsidR="0020154F">
        <w:instrText xml:space="preserve">" </w:instrText>
      </w:r>
      <w:r w:rsidR="0020154F">
        <w:fldChar w:fldCharType="end"/>
      </w:r>
      <w:r>
        <w:t xml:space="preserve"> </w:t>
      </w:r>
      <w:r w:rsidR="00473BE4">
        <w:t xml:space="preserve">lze rozdělit </w:t>
      </w:r>
      <w:r w:rsidR="00FD4B1B">
        <w:t xml:space="preserve">dvojím </w:t>
      </w:r>
      <w:r w:rsidR="00E63F97">
        <w:t>způsobem,</w:t>
      </w:r>
      <w:r w:rsidR="00FD4B1B">
        <w:t xml:space="preserve"> a to na </w:t>
      </w:r>
      <w:r w:rsidR="007B7D32">
        <w:t xml:space="preserve">cvičení na </w:t>
      </w:r>
      <w:r w:rsidR="00D027A1">
        <w:t>ortoptických přístrojích a na cvičení binokulárního vidění</w:t>
      </w:r>
      <w:r w:rsidR="0020154F">
        <w:fldChar w:fldCharType="begin"/>
      </w:r>
      <w:r w:rsidR="0020154F">
        <w:instrText xml:space="preserve"> XE "</w:instrText>
      </w:r>
      <w:r w:rsidR="0020154F" w:rsidRPr="006969C2">
        <w:instrText>binokulární vidění</w:instrText>
      </w:r>
      <w:r w:rsidR="0020154F">
        <w:instrText xml:space="preserve">" </w:instrText>
      </w:r>
      <w:r w:rsidR="0020154F">
        <w:fldChar w:fldCharType="end"/>
      </w:r>
      <w:r w:rsidR="00D027A1">
        <w:t xml:space="preserve"> v prostoru. </w:t>
      </w:r>
      <w:r w:rsidR="00D75979">
        <w:t xml:space="preserve">Z ortoptických metod též budou </w:t>
      </w:r>
      <w:r w:rsidR="00E63F97">
        <w:t>uvedeny</w:t>
      </w:r>
      <w:r w:rsidR="00D75979">
        <w:t xml:space="preserve"> ty, které </w:t>
      </w:r>
      <w:r w:rsidR="00B735F5">
        <w:t>lze</w:t>
      </w:r>
      <w:r w:rsidR="00D75979">
        <w:t xml:space="preserve"> provádět i v domácím prostředí</w:t>
      </w:r>
      <w:r w:rsidR="00114227">
        <w:t>.</w:t>
      </w:r>
    </w:p>
    <w:p w14:paraId="07987FC1" w14:textId="46CE462E" w:rsidR="00336086" w:rsidRDefault="00F75FBE" w:rsidP="00E705F4">
      <w:pPr>
        <w:pStyle w:val="Dalodstavce"/>
      </w:pPr>
      <w:r>
        <w:t>K domácímu cvičení</w:t>
      </w:r>
      <w:r w:rsidR="005126A0">
        <w:fldChar w:fldCharType="begin"/>
      </w:r>
      <w:r w:rsidR="005126A0">
        <w:instrText xml:space="preserve"> XE "</w:instrText>
      </w:r>
      <w:r w:rsidR="005126A0" w:rsidRPr="00CD0BEA">
        <w:instrText>domácí cvičení</w:instrText>
      </w:r>
      <w:r w:rsidR="005126A0">
        <w:instrText xml:space="preserve">" </w:instrText>
      </w:r>
      <w:r w:rsidR="005126A0">
        <w:fldChar w:fldCharType="end"/>
      </w:r>
      <w:r>
        <w:t xml:space="preserve"> </w:t>
      </w:r>
      <w:r w:rsidR="00AA4D7F">
        <w:t>jsou nejčastěji</w:t>
      </w:r>
      <w:r w:rsidR="00A07522">
        <w:t xml:space="preserve"> zařazovány metody, které nevyžadují žádné speciální vybavení</w:t>
      </w:r>
      <w:r w:rsidR="00134077">
        <w:t xml:space="preserve">. Rodič </w:t>
      </w:r>
      <w:r w:rsidR="006060C2">
        <w:t xml:space="preserve">při nich může použít spoustu předmětů, které </w:t>
      </w:r>
      <w:r w:rsidR="003D2DD2">
        <w:t>má</w:t>
      </w:r>
      <w:r w:rsidR="00FA5CD5">
        <w:t xml:space="preserve"> </w:t>
      </w:r>
      <w:r w:rsidR="00925AC0">
        <w:t xml:space="preserve">přímo </w:t>
      </w:r>
      <w:r w:rsidR="003D2DD2">
        <w:t xml:space="preserve">v domácnosti či stačí </w:t>
      </w:r>
      <w:r w:rsidR="00BD19DE">
        <w:t>pořízení finančně nenáročných pomůc</w:t>
      </w:r>
      <w:r w:rsidR="003F67B7">
        <w:fldChar w:fldCharType="begin"/>
      </w:r>
      <w:r w:rsidR="003F67B7">
        <w:instrText xml:space="preserve"> XE "</w:instrText>
      </w:r>
      <w:r w:rsidR="003F67B7" w:rsidRPr="004842E0">
        <w:instrText>pomůcky</w:instrText>
      </w:r>
      <w:r w:rsidR="003F67B7">
        <w:instrText xml:space="preserve">" </w:instrText>
      </w:r>
      <w:r w:rsidR="003F67B7">
        <w:fldChar w:fldCharType="end"/>
      </w:r>
      <w:r w:rsidR="00BD19DE">
        <w:t xml:space="preserve">ek. </w:t>
      </w:r>
      <w:r w:rsidR="00DB57A0">
        <w:t xml:space="preserve">Pro </w:t>
      </w:r>
      <w:r w:rsidR="0037109F">
        <w:t>domácí cvičení budou vhodná</w:t>
      </w:r>
      <w:r w:rsidR="001D6ADC">
        <w:t xml:space="preserve"> </w:t>
      </w:r>
      <w:r w:rsidR="0029494D">
        <w:t>cvičení na posílení kon</w:t>
      </w:r>
      <w:r w:rsidR="00505114">
        <w:t>vergence,</w:t>
      </w:r>
      <w:r w:rsidR="00D87EB0">
        <w:t xml:space="preserve"> nebo</w:t>
      </w:r>
      <w:r w:rsidR="00163C77">
        <w:t xml:space="preserve"> free-space techniky, které jsou založeny </w:t>
      </w:r>
      <w:r w:rsidR="00FA735D">
        <w:t xml:space="preserve">na principu fyziologické diplopie. </w:t>
      </w:r>
      <w:r w:rsidR="00C1682B">
        <w:t>Opět zde platí jako v</w:t>
      </w:r>
      <w:r w:rsidR="00FA5CD5">
        <w:t> případě pleoptick</w:t>
      </w:r>
      <w:r w:rsidR="00462357">
        <w:t xml:space="preserve">é </w:t>
      </w:r>
      <w:r w:rsidR="00E745A0">
        <w:t>terapie</w:t>
      </w:r>
      <w:r w:rsidR="0074726E">
        <w:t>, že rodič musí být ortoptist</w:t>
      </w:r>
      <w:r w:rsidR="003F67B7">
        <w:fldChar w:fldCharType="begin"/>
      </w:r>
      <w:r w:rsidR="003F67B7">
        <w:instrText xml:space="preserve"> XE "</w:instrText>
      </w:r>
      <w:r w:rsidR="003F67B7" w:rsidRPr="004C2A05">
        <w:instrText>ortoptista</w:instrText>
      </w:r>
      <w:r w:rsidR="003F67B7">
        <w:instrText xml:space="preserve">" </w:instrText>
      </w:r>
      <w:r w:rsidR="003F67B7">
        <w:fldChar w:fldCharType="end"/>
      </w:r>
      <w:r w:rsidR="0074726E">
        <w:t xml:space="preserve">ou řádně edukován, aby </w:t>
      </w:r>
      <w:r w:rsidR="00BA11DD">
        <w:t xml:space="preserve">byl </w:t>
      </w:r>
      <w:r w:rsidR="007C6F98">
        <w:t xml:space="preserve">schopen se svým dítětem </w:t>
      </w:r>
      <w:r w:rsidR="009C6CCA">
        <w:t>cvičení provád</w:t>
      </w:r>
      <w:r w:rsidR="001A4FE5">
        <w:t>ět sám</w:t>
      </w:r>
      <w:r w:rsidR="00FA5CD5">
        <w:t xml:space="preserve"> a </w:t>
      </w:r>
      <w:r w:rsidR="00EE0A56">
        <w:t xml:space="preserve">podpořit </w:t>
      </w:r>
      <w:r w:rsidR="00FA5CD5">
        <w:t xml:space="preserve">tak </w:t>
      </w:r>
      <w:r w:rsidR="00EE0A56">
        <w:t>léčbu dítěte.</w:t>
      </w:r>
      <w:r w:rsidR="009857CE">
        <w:fldChar w:fldCharType="begin"/>
      </w:r>
      <w:r w:rsidR="00BA0D5A">
        <w:instrText xml:space="preserve"> ADDIN ZOTERO_ITEM CSL_CITATION {"citationID":"IkwtOm2Y","properties":{"formattedCitation":"\\super 22\\nosupersub{}","plainCitation":"22","noteIndex":0},"citationItems":[{"id":135,"uris":["http://zotero.org/users/local/z1aM31PI/items/5EXMKFW6"],"itemData":{"id":135,"type":"thesis","language":"cze","publisher":"Masarykova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schema":"https://github.com/citation-style-language/schema/raw/master/csl-citation.json"} </w:instrText>
      </w:r>
      <w:r w:rsidR="009857CE">
        <w:fldChar w:fldCharType="separate"/>
      </w:r>
      <w:r w:rsidR="00BA0D5A" w:rsidRPr="00BA0D5A">
        <w:rPr>
          <w:vertAlign w:val="superscript"/>
        </w:rPr>
        <w:t>22</w:t>
      </w:r>
      <w:r w:rsidR="009857CE">
        <w:fldChar w:fldCharType="end"/>
      </w:r>
      <w:r w:rsidR="009857CE">
        <w:t xml:space="preserve"> </w:t>
      </w:r>
    </w:p>
    <w:p w14:paraId="470736A2" w14:textId="77777777" w:rsidR="00475B5C" w:rsidRDefault="00475B5C" w:rsidP="00BC62AA">
      <w:pPr>
        <w:pStyle w:val="Dalodstavce"/>
        <w:ind w:firstLine="0"/>
      </w:pPr>
    </w:p>
    <w:p w14:paraId="65D7D44E" w14:textId="1583EA21" w:rsidR="00EF1D3F" w:rsidRDefault="00BC62AA" w:rsidP="00BC62AA">
      <w:pPr>
        <w:pStyle w:val="Dalodstavce"/>
        <w:ind w:firstLine="0"/>
        <w:rPr>
          <w:b/>
          <w:bCs/>
        </w:rPr>
      </w:pPr>
      <w:r w:rsidRPr="00BC62AA">
        <w:rPr>
          <w:b/>
          <w:bCs/>
        </w:rPr>
        <w:t>Cvičení motility</w:t>
      </w:r>
      <w:r w:rsidR="005B5798">
        <w:rPr>
          <w:b/>
          <w:bCs/>
        </w:rPr>
        <w:t xml:space="preserve"> </w:t>
      </w:r>
      <w:r w:rsidR="000476F2">
        <w:rPr>
          <w:b/>
          <w:bCs/>
        </w:rPr>
        <w:t xml:space="preserve">a </w:t>
      </w:r>
      <w:r w:rsidR="004B5A07">
        <w:rPr>
          <w:b/>
          <w:bCs/>
        </w:rPr>
        <w:t>konvergence</w:t>
      </w:r>
    </w:p>
    <w:p w14:paraId="6FD2E758" w14:textId="0B5B0638" w:rsidR="00150BF0" w:rsidRDefault="00402E55" w:rsidP="00E13B23">
      <w:pPr>
        <w:pStyle w:val="Odstavec1"/>
      </w:pPr>
      <w:r w:rsidRPr="00402E55">
        <w:t>Cvičení konvergence a motility jsou důležitou součástí ortoptické péče, kterou lze provádět po dostatečné edukaci</w:t>
      </w:r>
      <w:r w:rsidR="00C16B38" w:rsidRPr="00C16B38">
        <w:t xml:space="preserve"> </w:t>
      </w:r>
      <w:r w:rsidR="00C16B38">
        <w:t>i v domácím prostředí</w:t>
      </w:r>
      <w:r w:rsidRPr="00402E55">
        <w:t>. Konvergence se zaměřuje na divergentní strabismy, zatímco motilita</w:t>
      </w:r>
      <w:r w:rsidR="0020154F">
        <w:fldChar w:fldCharType="begin"/>
      </w:r>
      <w:r w:rsidR="0020154F">
        <w:instrText xml:space="preserve"> XE "</w:instrText>
      </w:r>
      <w:r w:rsidR="0020154F" w:rsidRPr="00CF7523">
        <w:instrText>motilita</w:instrText>
      </w:r>
      <w:r w:rsidR="0020154F">
        <w:instrText xml:space="preserve">" </w:instrText>
      </w:r>
      <w:r w:rsidR="0020154F">
        <w:fldChar w:fldCharType="end"/>
      </w:r>
      <w:r w:rsidRPr="00402E55">
        <w:t xml:space="preserve"> se využívá u paralytických strabismů a po chirurgickém zákroku. Klíčovým prvkem je stabilní poloha hlavy dítěte a použití poutače </w:t>
      </w:r>
      <w:r w:rsidR="007C395B">
        <w:t xml:space="preserve">(viz Obr. 6) </w:t>
      </w:r>
      <w:r w:rsidRPr="00402E55">
        <w:t>nebo fixační značky.</w:t>
      </w:r>
      <w:r w:rsidR="000D240D">
        <w:fldChar w:fldCharType="begin"/>
      </w:r>
      <w:r w:rsidR="000D240D">
        <w:instrText xml:space="preserve"> ADDIN ZOTERO_ITEM CSL_CITATION {"citationID":"mVXFzhJU","properties":{"formattedCitation":"\\super 9,23\\nosupersub{}","plainCitation":"9,23","noteIndex":0},"citationItems":[{"id":23,"uris":["http://zotero.org/users/local/z1aM31PI/items/P3SH4E4C"],"itemData":{"id":23,"type":"book","edition":"Vyd. 3., nezměn.","ISBN":"978-80-7013-530-3","publisher":"Národní centrum ošetřovatelství a nelékařských zdravotnických oborů,","title":"Šilhání /","author":[{"family":"Hromádková","given":"Lada"}],"issued":{"date-parts":[["2011"]]}}},{"id":127,"uris":["http://zotero.org/users/local/z1aM31PI/items/JM7PILPM"],"itemData":{"id":127,"type":"thesis","language":"cze","publisher":"Masarykova univerzita, Lékařská fakulta","source":"is.muni.cz","title":"JBV - diagnostika poruch a jejich léčba","URL":"https://is.muni.cz/th/j2azp/","author":[{"family":"Lončaričová","given":"Dominika"}],"accessed":{"date-parts":[["2024",3,21]]},"issued":{"date-parts":[["2020"]]}}}],"schema":"https://github.com/citation-style-language/schema/raw/master/csl-citation.json"} </w:instrText>
      </w:r>
      <w:r w:rsidR="000D240D">
        <w:fldChar w:fldCharType="separate"/>
      </w:r>
      <w:r w:rsidR="000D240D" w:rsidRPr="000D240D">
        <w:rPr>
          <w:vertAlign w:val="superscript"/>
        </w:rPr>
        <w:t>9,23</w:t>
      </w:r>
      <w:r w:rsidR="000D240D">
        <w:fldChar w:fldCharType="end"/>
      </w:r>
    </w:p>
    <w:p w14:paraId="0E0617DA" w14:textId="4604BA37" w:rsidR="00402E55" w:rsidRPr="00402E55" w:rsidRDefault="00402E55" w:rsidP="00402E55">
      <w:pPr>
        <w:pStyle w:val="Dalodstavce"/>
      </w:pPr>
      <w:r w:rsidRPr="00402E55">
        <w:t xml:space="preserve">Cvičení motility může být prováděno monokulárně </w:t>
      </w:r>
      <w:r w:rsidR="00CF023E">
        <w:t xml:space="preserve">pro </w:t>
      </w:r>
      <w:r w:rsidR="002A0984">
        <w:t>cvičení dukčních pohybů</w:t>
      </w:r>
      <w:r w:rsidR="00712D0D">
        <w:t xml:space="preserve">, </w:t>
      </w:r>
      <w:r w:rsidRPr="00402E55">
        <w:t>nebo binokulárně</w:t>
      </w:r>
      <w:r w:rsidR="00712D0D">
        <w:t xml:space="preserve"> pro verzní </w:t>
      </w:r>
      <w:r w:rsidR="00F01E66">
        <w:t>pohyby</w:t>
      </w:r>
      <w:r w:rsidRPr="00402E55">
        <w:t xml:space="preserve">. </w:t>
      </w:r>
      <w:r w:rsidR="00B8733B">
        <w:t>Motilita se cvičí p</w:t>
      </w:r>
      <w:r w:rsidR="007A43E2">
        <w:t>ohybe</w:t>
      </w:r>
      <w:r w:rsidR="00B8733B">
        <w:t>m</w:t>
      </w:r>
      <w:r w:rsidR="007A43E2">
        <w:t xml:space="preserve"> </w:t>
      </w:r>
      <w:r w:rsidR="00F01E66">
        <w:t>p</w:t>
      </w:r>
      <w:r w:rsidRPr="00402E55">
        <w:t xml:space="preserve">outače </w:t>
      </w:r>
      <w:r w:rsidR="00E368D3">
        <w:t xml:space="preserve">do osmi </w:t>
      </w:r>
      <w:r w:rsidR="00E056AC">
        <w:t>pohledových směrů a pohybem k pacientovi pro</w:t>
      </w:r>
      <w:r w:rsidR="00654693">
        <w:t xml:space="preserve"> konvergenci. Vždy</w:t>
      </w:r>
      <w:r w:rsidRPr="00402E55">
        <w:t xml:space="preserve"> s důrazem na směr maximální akce postiženého svalu. Existují i speciální svalové trenažéry, které umožňují nastavit </w:t>
      </w:r>
      <w:r w:rsidR="00B209D1">
        <w:t>rozsah</w:t>
      </w:r>
      <w:r w:rsidRPr="00402E55">
        <w:t xml:space="preserve"> cvičení pro trénování motilit</w:t>
      </w:r>
      <w:r w:rsidR="002E64A4">
        <w:fldChar w:fldCharType="begin"/>
      </w:r>
      <w:r w:rsidR="002E64A4">
        <w:instrText xml:space="preserve"> XE "</w:instrText>
      </w:r>
      <w:r w:rsidR="002E64A4" w:rsidRPr="0086426B">
        <w:instrText>motilita</w:instrText>
      </w:r>
      <w:r w:rsidR="002E64A4">
        <w:instrText xml:space="preserve">" </w:instrText>
      </w:r>
      <w:r w:rsidR="002E64A4">
        <w:fldChar w:fldCharType="end"/>
      </w:r>
      <w:r w:rsidRPr="00402E55">
        <w:t>y.</w:t>
      </w:r>
      <w:r w:rsidR="00841CA2">
        <w:t xml:space="preserve"> Toto cvičení </w:t>
      </w:r>
      <w:r w:rsidR="008E2B5D">
        <w:t>se doporučuje provádět i několikrát denně</w:t>
      </w:r>
      <w:r w:rsidR="00C36482">
        <w:t>.</w:t>
      </w:r>
      <w:r w:rsidR="004046DA">
        <w:fldChar w:fldCharType="begin"/>
      </w:r>
      <w:r w:rsidR="004046DA">
        <w:instrText xml:space="preserve"> ADDIN ZOTERO_ITEM CSL_CITATION {"citationID":"Saew1QV4","properties":{"formattedCitation":"\\super 9,23\\nosupersub{}","plainCitation":"9,23","noteIndex":0},"citationItems":[{"id":23,"uris":["http://zotero.org/users/local/z1aM31PI/items/P3SH4E4C"],"itemData":{"id":23,"type":"book","edition":"Vyd. 3., nezměn.","ISBN":"978-80-7013-530-3","publisher":"Národní centrum ošetřovatelství a nelékařských zdravotnických oborů,","title":"Šilhání /","author":[{"family":"Hromádková","given":"Lada"}],"issued":{"date-parts":[["2011"]]}}},{"id":127,"uris":["http://zotero.org/users/local/z1aM31PI/items/JM7PILPM"],"itemData":{"id":127,"type":"thesis","language":"cze","publisher":"Masarykova univerzita, Lékařská fakulta","source":"is.muni.cz","title":"JBV - diagnostika poruch a jejich léčba","URL":"https://is.muni.cz/th/j2azp/","author":[{"family":"Lončaričová","given":"Dominika"}],"accessed":{"date-parts":[["2024",3,21]]},"issued":{"date-parts":[["2020"]]}}}],"schema":"https://github.com/citation-style-language/schema/raw/master/csl-citation.json"} </w:instrText>
      </w:r>
      <w:r w:rsidR="004046DA">
        <w:fldChar w:fldCharType="separate"/>
      </w:r>
      <w:r w:rsidR="004046DA" w:rsidRPr="004046DA">
        <w:rPr>
          <w:vertAlign w:val="superscript"/>
        </w:rPr>
        <w:t>9,23</w:t>
      </w:r>
      <w:r w:rsidR="004046DA">
        <w:fldChar w:fldCharType="end"/>
      </w:r>
    </w:p>
    <w:p w14:paraId="3FD5015D" w14:textId="134D445D" w:rsidR="00C64E8E" w:rsidRPr="00C64E8E" w:rsidRDefault="00A21904" w:rsidP="00CD1BAD">
      <w:pPr>
        <w:pStyle w:val="Dalodstavce"/>
      </w:pPr>
      <w:r w:rsidRPr="00402E55">
        <w:t>Cvičení konvergence</w:t>
      </w:r>
      <w:r w:rsidR="006107E8">
        <w:t xml:space="preserve"> (Push</w:t>
      </w:r>
      <w:r w:rsidR="00625B07">
        <w:t>-</w:t>
      </w:r>
      <w:r w:rsidR="006107E8">
        <w:t>up)</w:t>
      </w:r>
      <w:r w:rsidR="002E64A4">
        <w:fldChar w:fldCharType="begin"/>
      </w:r>
      <w:r w:rsidR="002E64A4">
        <w:instrText xml:space="preserve"> XE "</w:instrText>
      </w:r>
      <w:r w:rsidR="002E64A4" w:rsidRPr="005600F4">
        <w:instrText>konvergence</w:instrText>
      </w:r>
      <w:r w:rsidR="002E64A4">
        <w:instrText xml:space="preserve">" </w:instrText>
      </w:r>
      <w:r w:rsidR="002E64A4">
        <w:fldChar w:fldCharType="end"/>
      </w:r>
      <w:r w:rsidRPr="00402E55">
        <w:t xml:space="preserve"> </w:t>
      </w:r>
      <w:r>
        <w:t>je v ortoptických ambulancích prováděno též na</w:t>
      </w:r>
      <w:r w:rsidRPr="00402E55">
        <w:t xml:space="preserve"> </w:t>
      </w:r>
      <w:r>
        <w:t>konvergometr</w:t>
      </w:r>
      <w:r w:rsidRPr="00402E55">
        <w:t>u s pohyblivou fixační značkou</w:t>
      </w:r>
      <w:r w:rsidR="002E64A4">
        <w:fldChar w:fldCharType="begin"/>
      </w:r>
      <w:r w:rsidR="002E64A4">
        <w:instrText xml:space="preserve"> XE "</w:instrText>
      </w:r>
      <w:r w:rsidR="002E64A4" w:rsidRPr="00D2747C">
        <w:instrText>fixační značka</w:instrText>
      </w:r>
      <w:r w:rsidR="002E64A4">
        <w:instrText xml:space="preserve">" </w:instrText>
      </w:r>
      <w:r w:rsidR="002E64A4">
        <w:fldChar w:fldCharType="end"/>
      </w:r>
      <w:r>
        <w:t xml:space="preserve">. Tou </w:t>
      </w:r>
      <w:r w:rsidRPr="00402E55">
        <w:t>se posouvá po liště s měřicí stupnicí</w:t>
      </w:r>
      <w:r>
        <w:t xml:space="preserve"> </w:t>
      </w:r>
      <w:r>
        <w:lastRenderedPageBreak/>
        <w:t>směrem k očím dítěte do rozdvojení</w:t>
      </w:r>
      <w:r w:rsidRPr="00402E55">
        <w:t xml:space="preserve">. </w:t>
      </w:r>
      <w:r>
        <w:t>Stejně jako s fixační značkou na konvergometr</w:t>
      </w:r>
      <w:r w:rsidR="002E64A4">
        <w:fldChar w:fldCharType="begin"/>
      </w:r>
      <w:r w:rsidR="002E64A4">
        <w:instrText xml:space="preserve"> XE "</w:instrText>
      </w:r>
      <w:r w:rsidR="002E64A4" w:rsidRPr="00F34CD2">
        <w:instrText>konvergometr</w:instrText>
      </w:r>
      <w:r w:rsidR="002E64A4">
        <w:instrText xml:space="preserve">" </w:instrText>
      </w:r>
      <w:r w:rsidR="002E64A4">
        <w:fldChar w:fldCharType="end"/>
      </w:r>
      <w:r>
        <w:t xml:space="preserve">u lze v domácím prostředí přibližovat libovolný poutač </w:t>
      </w:r>
      <w:r w:rsidR="00E83416">
        <w:t>k očím a zpět ve vzdálenosti, která je pro dítě problémová</w:t>
      </w:r>
      <w:r w:rsidR="00830529">
        <w:t>. V průběhu cvičení</w:t>
      </w:r>
      <w:r>
        <w:t xml:space="preserve"> je třeba sledovat symetrický konvergentní souhyb</w:t>
      </w:r>
      <w:r w:rsidR="00830529">
        <w:t xml:space="preserve"> očí</w:t>
      </w:r>
      <w:r>
        <w:t xml:space="preserve">. </w:t>
      </w:r>
      <w:r w:rsidR="00210935">
        <w:fldChar w:fldCharType="begin"/>
      </w:r>
      <w:r w:rsidR="00784822">
        <w:instrText xml:space="preserve"> ADDIN ZOTERO_ITEM CSL_CITATION {"citationID":"PNg0E8Xs","properties":{"formattedCitation":"\\super 9,23\\nosupersub{}","plainCitation":"9,23","noteIndex":0},"citationItems":[{"id":23,"uris":["http://zotero.org/users/local/z1aM31PI/items/P3SH4E4C"],"itemData":{"id":23,"type":"book","edition":"Vyd. 3., nezměn.","ISBN":"978-80-7013-530-3","publisher":"Národní centrum ošetřovatelství a nelékařských zdravotnických oborů,","title":"Šilhání /","author":[{"family":"Hromádková","given":"Lada"}],"issued":{"date-parts":[["2011"]]}}},{"id":127,"uris":["http://zotero.org/users/local/z1aM31PI/items/JM7PILPM"],"itemData":{"id":127,"type":"thesis","language":"cze","publisher":"Masarykova univerzita, Lékařská fakulta","source":"is.muni.cz","title":"JBV - diagnostika poruch a jejich léčba","URL":"https://is.muni.cz/th/j2azp/","author":[{"family":"Lončaričová","given":"Dominika"}],"accessed":{"date-parts":[["2024",3,21]]},"issued":{"date-parts":[["2020"]]}}}],"schema":"https://github.com/citation-style-language/schema/raw/master/csl-citation.json"} </w:instrText>
      </w:r>
      <w:r w:rsidR="00210935">
        <w:fldChar w:fldCharType="separate"/>
      </w:r>
      <w:r w:rsidR="00784822" w:rsidRPr="00784822">
        <w:rPr>
          <w:vertAlign w:val="superscript"/>
        </w:rPr>
        <w:t>9,23</w:t>
      </w:r>
      <w:r w:rsidR="00210935">
        <w:fldChar w:fldCharType="end"/>
      </w:r>
    </w:p>
    <w:p w14:paraId="68C9A03B" w14:textId="77777777" w:rsidR="001B5ECD" w:rsidRDefault="001B5ECD" w:rsidP="00CD1BAD">
      <w:pPr>
        <w:pStyle w:val="Dalodstavce"/>
        <w:ind w:firstLine="0"/>
      </w:pPr>
    </w:p>
    <w:p w14:paraId="3DCD4069" w14:textId="77777777" w:rsidR="00952000" w:rsidRDefault="00952000" w:rsidP="00952000">
      <w:pPr>
        <w:pStyle w:val="Dalodstavce"/>
        <w:ind w:firstLine="0"/>
        <w:jc w:val="center"/>
      </w:pPr>
      <w:r w:rsidRPr="00FA51E2">
        <w:rPr>
          <w:noProof/>
        </w:rPr>
        <w:drawing>
          <wp:inline distT="0" distB="0" distL="0" distR="0" wp14:anchorId="7E87B3D5" wp14:editId="370AE2C6">
            <wp:extent cx="2231153" cy="1918854"/>
            <wp:effectExtent l="0" t="0" r="0" b="5715"/>
            <wp:docPr id="1871522638" name="Obrázek 1" descr="Obsah obrázku Dětské kresby, hračka, interiér, tužka&#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1522638" name="Obrázek 1" descr="Obsah obrázku Dětské kresby, hračka, interiér, tužka&#10;&#10;Popis byl vytvořen automaticky"/>
                    <pic:cNvPicPr/>
                  </pic:nvPicPr>
                  <pic:blipFill>
                    <a:blip r:embed="rId33"/>
                    <a:stretch>
                      <a:fillRect/>
                    </a:stretch>
                  </pic:blipFill>
                  <pic:spPr>
                    <a:xfrm>
                      <a:off x="0" y="0"/>
                      <a:ext cx="2263364" cy="1946556"/>
                    </a:xfrm>
                    <a:prstGeom prst="rect">
                      <a:avLst/>
                    </a:prstGeom>
                  </pic:spPr>
                </pic:pic>
              </a:graphicData>
            </a:graphic>
          </wp:inline>
        </w:drawing>
      </w:r>
    </w:p>
    <w:p w14:paraId="439BB299" w14:textId="2475CC10" w:rsidR="006C1A48" w:rsidRPr="00952000" w:rsidRDefault="00952000" w:rsidP="00952000">
      <w:pPr>
        <w:pStyle w:val="Titulek"/>
        <w:rPr>
          <w:b w:val="0"/>
          <w:bCs w:val="0"/>
        </w:rPr>
      </w:pPr>
      <w:bookmarkStart w:id="22" w:name="_Toc164158268"/>
      <w:r>
        <w:t xml:space="preserve">Obr. </w:t>
      </w:r>
      <w:r>
        <w:fldChar w:fldCharType="begin"/>
      </w:r>
      <w:r>
        <w:instrText xml:space="preserve"> SEQ Obr. \* ARABIC </w:instrText>
      </w:r>
      <w:r>
        <w:fldChar w:fldCharType="separate"/>
      </w:r>
      <w:r w:rsidR="001221CF">
        <w:rPr>
          <w:noProof/>
        </w:rPr>
        <w:t>6</w:t>
      </w:r>
      <w:r>
        <w:fldChar w:fldCharType="end"/>
      </w:r>
      <w:r>
        <w:t xml:space="preserve">: </w:t>
      </w:r>
      <w:r>
        <w:rPr>
          <w:b w:val="0"/>
          <w:bCs w:val="0"/>
        </w:rPr>
        <w:t>Poutače (archiv autora)</w:t>
      </w:r>
      <w:bookmarkEnd w:id="22"/>
    </w:p>
    <w:p w14:paraId="7B724A2B" w14:textId="5B579E92" w:rsidR="001B5ECD" w:rsidRDefault="001B5ECD" w:rsidP="00BC62AA">
      <w:pPr>
        <w:pStyle w:val="Dalodstavce"/>
        <w:ind w:firstLine="0"/>
        <w:rPr>
          <w:b/>
          <w:bCs/>
        </w:rPr>
      </w:pPr>
      <w:r>
        <w:rPr>
          <w:b/>
          <w:bCs/>
        </w:rPr>
        <w:t>Stíhací cvičení</w:t>
      </w:r>
    </w:p>
    <w:p w14:paraId="136C74E0" w14:textId="33100B07" w:rsidR="007E6449" w:rsidRDefault="008E69C6" w:rsidP="0029612A">
      <w:pPr>
        <w:pStyle w:val="Odstavec1"/>
      </w:pPr>
      <w:r w:rsidRPr="008E69C6">
        <w:t>Stíhací cvičení je alternativní metodou pro cvičení konvergence a orientace v prostoru</w:t>
      </w:r>
      <w:r w:rsidR="002E64A4">
        <w:fldChar w:fldCharType="begin"/>
      </w:r>
      <w:r w:rsidR="002E64A4">
        <w:instrText xml:space="preserve"> XE "</w:instrText>
      </w:r>
      <w:r w:rsidR="002E64A4" w:rsidRPr="00757AAD">
        <w:instrText>prostorová orientace</w:instrText>
      </w:r>
      <w:r w:rsidR="002E64A4">
        <w:instrText xml:space="preserve">" </w:instrText>
      </w:r>
      <w:r w:rsidR="002E64A4">
        <w:fldChar w:fldCharType="end"/>
      </w:r>
      <w:r w:rsidRPr="008E69C6">
        <w:t xml:space="preserve">, </w:t>
      </w:r>
      <w:r w:rsidR="00C3256D">
        <w:t xml:space="preserve">při </w:t>
      </w:r>
      <w:r w:rsidR="009C35C5">
        <w:t>které dítě aktivně</w:t>
      </w:r>
      <w:r w:rsidR="00E1668C">
        <w:t xml:space="preserve"> využívá koordinace oka a ruky</w:t>
      </w:r>
      <w:r w:rsidRPr="008E69C6">
        <w:t xml:space="preserve">. </w:t>
      </w:r>
      <w:r w:rsidR="00E87C6A">
        <w:t>Přidání</w:t>
      </w:r>
      <w:r w:rsidR="00AF7C54">
        <w:t xml:space="preserve"> hmatové verifikace</w:t>
      </w:r>
      <w:r w:rsidR="00D74E82">
        <w:t xml:space="preserve">, tedy </w:t>
      </w:r>
      <w:r w:rsidR="00F632B0">
        <w:t>z</w:t>
      </w:r>
      <w:r w:rsidRPr="008E69C6">
        <w:t>apojení ruky</w:t>
      </w:r>
      <w:r w:rsidR="000B0CA6">
        <w:t>,</w:t>
      </w:r>
      <w:r w:rsidR="00A019B9">
        <w:t xml:space="preserve"> </w:t>
      </w:r>
      <w:r w:rsidR="001956DF">
        <w:t>dí</w:t>
      </w:r>
      <w:r w:rsidR="000B0CA6">
        <w:t>tě</w:t>
      </w:r>
      <w:r w:rsidR="001956DF">
        <w:t>t</w:t>
      </w:r>
      <w:r w:rsidR="00C05AC6">
        <w:t xml:space="preserve">i umožňuje </w:t>
      </w:r>
      <w:r w:rsidR="00BE5345">
        <w:t>snazší zvládnutí cvičení.</w:t>
      </w:r>
      <w:r w:rsidR="001956DF">
        <w:t xml:space="preserve"> </w:t>
      </w:r>
      <w:r w:rsidRPr="008E69C6">
        <w:t xml:space="preserve">Během cvičení </w:t>
      </w:r>
      <w:r w:rsidR="00F275CD">
        <w:t xml:space="preserve">má dítě v ruce zelenou tužku, kterou se snaží dotknout </w:t>
      </w:r>
      <w:r w:rsidR="009C282F">
        <w:t>červené tužky, jež drží ortoptista</w:t>
      </w:r>
      <w:r w:rsidR="000E6BF2">
        <w:t>,</w:t>
      </w:r>
      <w:r w:rsidR="009C282F">
        <w:t xml:space="preserve"> a kterou neustále sleduje</w:t>
      </w:r>
      <w:r w:rsidRPr="008E69C6">
        <w:t>. Ortoptista pohybuje červenou tužkou směrem vpřed k</w:t>
      </w:r>
      <w:r w:rsidR="00A33741">
        <w:t> nosu dítěte</w:t>
      </w:r>
      <w:r w:rsidRPr="008E69C6">
        <w:t xml:space="preserve"> </w:t>
      </w:r>
      <w:r w:rsidR="00D36F85">
        <w:br/>
      </w:r>
      <w:r w:rsidRPr="008E69C6">
        <w:t xml:space="preserve">a poté zase zpět. Pro procvičení </w:t>
      </w:r>
      <w:r w:rsidR="006C1127">
        <w:t>všech</w:t>
      </w:r>
      <w:r w:rsidR="00DA4F62">
        <w:t xml:space="preserve"> zevních</w:t>
      </w:r>
      <w:r w:rsidR="006C1127">
        <w:t xml:space="preserve"> okohybných</w:t>
      </w:r>
      <w:r w:rsidRPr="008E69C6">
        <w:t xml:space="preserve"> svalů může ortoptista pohybovat tužkou</w:t>
      </w:r>
      <w:r w:rsidR="00F8578E">
        <w:t xml:space="preserve"> do různých směrů</w:t>
      </w:r>
      <w:r w:rsidRPr="008E69C6">
        <w:t xml:space="preserve">. Cvičení se provádí po dobu 3 až 5 minut nebo dokud </w:t>
      </w:r>
      <w:r w:rsidR="002D7ED5">
        <w:t>je dítě schopno spolupr</w:t>
      </w:r>
      <w:r w:rsidR="004E689E">
        <w:t>áce</w:t>
      </w:r>
      <w:r w:rsidRPr="008E69C6">
        <w:t>.</w:t>
      </w:r>
      <w:r w:rsidR="002B6CDD">
        <w:fldChar w:fldCharType="begin"/>
      </w:r>
      <w:r w:rsidR="002B6CDD">
        <w:instrText xml:space="preserve"> ADDIN ZOTERO_ITEM CSL_CITATION {"citationID":"DdMDVTnh","properties":{"formattedCitation":"\\super 24\\nosupersub{}","plainCitation":"24","noteIndex":0},"citationItems":[{"id":131,"uris":["http://zotero.org/users/local/z1aM31PI/items/QMZBE9L5"],"itemData":{"id":131,"type":"thesis","language":"cze","publisher":"Masarykova univerzita, Lékařská fakulta","source":"is.muni.cz","title":"Divergentní strabismus","URL":"https://is.muni.cz/th/aop7u/","author":[{"family":"Pechová","given":"Petra"}],"accessed":{"date-parts":[["2024",3,22]]},"issued":{"date-parts":[["2019"]]}}}],"schema":"https://github.com/citation-style-language/schema/raw/master/csl-citation.json"} </w:instrText>
      </w:r>
      <w:r w:rsidR="002B6CDD">
        <w:fldChar w:fldCharType="separate"/>
      </w:r>
      <w:r w:rsidR="002B6CDD" w:rsidRPr="002B6CDD">
        <w:rPr>
          <w:vertAlign w:val="superscript"/>
        </w:rPr>
        <w:t>24</w:t>
      </w:r>
      <w:r w:rsidR="002B6CDD">
        <w:fldChar w:fldCharType="end"/>
      </w:r>
      <w:r w:rsidRPr="008E69C6">
        <w:t xml:space="preserve"> </w:t>
      </w:r>
    </w:p>
    <w:p w14:paraId="318F40C2" w14:textId="05CDEB09" w:rsidR="00E13F5E" w:rsidRDefault="00F54DC0" w:rsidP="00CE6A75">
      <w:pPr>
        <w:pStyle w:val="Dalodstavce"/>
      </w:pPr>
      <w:r>
        <w:t>V</w:t>
      </w:r>
      <w:r w:rsidR="001D15AD">
        <w:t> </w:t>
      </w:r>
      <w:r>
        <w:t>případě</w:t>
      </w:r>
      <w:r w:rsidR="001D15AD">
        <w:t xml:space="preserve">, že </w:t>
      </w:r>
      <w:r w:rsidRPr="008E69C6">
        <w:t xml:space="preserve">se </w:t>
      </w:r>
      <w:r>
        <w:t>dítě</w:t>
      </w:r>
      <w:r w:rsidR="00F63775">
        <w:t xml:space="preserve"> nemůže trefit svou zelenou tužkou do červené </w:t>
      </w:r>
      <w:r w:rsidRPr="008E69C6">
        <w:t>tužk</w:t>
      </w:r>
      <w:r>
        <w:t>y</w:t>
      </w:r>
      <w:r w:rsidRPr="008E69C6">
        <w:t xml:space="preserve">, může </w:t>
      </w:r>
      <w:r w:rsidR="00F63775" w:rsidRPr="008E69C6">
        <w:t xml:space="preserve">se </w:t>
      </w:r>
      <w:r w:rsidRPr="008E69C6">
        <w:t>cvičení provádět i monokulárně s</w:t>
      </w:r>
      <w:r>
        <w:t> okluzí na jednom oku</w:t>
      </w:r>
      <w:r w:rsidR="00F63775">
        <w:t>.</w:t>
      </w:r>
      <w:r w:rsidR="00CD403F">
        <w:t xml:space="preserve"> </w:t>
      </w:r>
      <w:r w:rsidR="00F63775">
        <w:t>Tím</w:t>
      </w:r>
      <w:r w:rsidR="00CD403F">
        <w:t xml:space="preserve"> lze </w:t>
      </w:r>
      <w:r w:rsidR="001D15AD">
        <w:t>posílit svaly ve směru akce, která je pro pacienta problematická</w:t>
      </w:r>
      <w:r w:rsidR="001D15AD" w:rsidRPr="008E69C6">
        <w:t xml:space="preserve">. </w:t>
      </w:r>
      <w:r w:rsidR="00581AA0">
        <w:t>Například u dětí</w:t>
      </w:r>
      <w:r w:rsidR="008E69C6" w:rsidRPr="008E69C6">
        <w:t xml:space="preserve"> s divergentním strabismem</w:t>
      </w:r>
      <w:r w:rsidR="00B7134C">
        <w:fldChar w:fldCharType="begin"/>
      </w:r>
      <w:r w:rsidR="00B7134C">
        <w:instrText xml:space="preserve"> XE "</w:instrText>
      </w:r>
      <w:r w:rsidR="00B7134C" w:rsidRPr="002263E6">
        <w:instrText>strabismus</w:instrText>
      </w:r>
      <w:r w:rsidR="00B7134C">
        <w:instrText xml:space="preserve">" </w:instrText>
      </w:r>
      <w:r w:rsidR="00B7134C">
        <w:fldChar w:fldCharType="end"/>
      </w:r>
      <w:r w:rsidR="008E69C6" w:rsidRPr="008E69C6">
        <w:t xml:space="preserve"> </w:t>
      </w:r>
      <w:r w:rsidR="00EC6C19">
        <w:t>se</w:t>
      </w:r>
      <w:r w:rsidR="0036175F">
        <w:t xml:space="preserve"> addukcí</w:t>
      </w:r>
      <w:r w:rsidR="008E69C6" w:rsidRPr="008E69C6">
        <w:t xml:space="preserve"> posiluj</w:t>
      </w:r>
      <w:r w:rsidR="00EC6C19">
        <w:t>í</w:t>
      </w:r>
      <w:r w:rsidR="008E69C6" w:rsidRPr="008E69C6">
        <w:t xml:space="preserve"> vnitřní přímé svaly.</w:t>
      </w:r>
      <w:r w:rsidR="00F63775">
        <w:fldChar w:fldCharType="begin"/>
      </w:r>
      <w:r w:rsidR="005B61AA">
        <w:instrText xml:space="preserve"> ADDIN ZOTERO_ITEM CSL_CITATION {"citationID":"t4gCJ4C0","properties":{"formattedCitation":"\\super 24\\nosupersub{}","plainCitation":"24","noteIndex":0},"citationItems":[{"id":131,"uris":["http://zotero.org/users/local/z1aM31PI/items/QMZBE9L5"],"itemData":{"id":131,"type":"thesis","language":"cze","publisher":"Masarykova univerzita, Lékařská fakulta","source":"is.muni.cz","title":"Divergentní strabismus","URL":"https://is.muni.cz/th/aop7u/","author":[{"family":"Pechová","given":"Petra"}],"accessed":{"date-parts":[["2024",3,22]]},"issued":{"date-parts":[["2019"]]}}}],"schema":"https://github.com/citation-style-language/schema/raw/master/csl-citation.json"} </w:instrText>
      </w:r>
      <w:r w:rsidR="00F63775">
        <w:fldChar w:fldCharType="separate"/>
      </w:r>
      <w:r w:rsidR="005B61AA" w:rsidRPr="005B61AA">
        <w:rPr>
          <w:vertAlign w:val="superscript"/>
        </w:rPr>
        <w:t>24</w:t>
      </w:r>
      <w:r w:rsidR="00F63775">
        <w:fldChar w:fldCharType="end"/>
      </w:r>
    </w:p>
    <w:p w14:paraId="40E65357" w14:textId="77777777" w:rsidR="00604051" w:rsidRPr="008E69C6" w:rsidRDefault="00604051" w:rsidP="008E69C6">
      <w:pPr>
        <w:pStyle w:val="Dalodstavce"/>
      </w:pPr>
    </w:p>
    <w:p w14:paraId="051E67BC" w14:textId="690964AF" w:rsidR="008D4D56" w:rsidRDefault="008D4D56" w:rsidP="00BC62AA">
      <w:pPr>
        <w:pStyle w:val="Dalodstavce"/>
        <w:ind w:firstLine="0"/>
        <w:rPr>
          <w:b/>
          <w:bCs/>
        </w:rPr>
      </w:pPr>
      <w:r>
        <w:rPr>
          <w:b/>
          <w:bCs/>
        </w:rPr>
        <w:t>Near</w:t>
      </w:r>
      <w:r w:rsidR="00625B07">
        <w:rPr>
          <w:b/>
          <w:bCs/>
        </w:rPr>
        <w:t>-</w:t>
      </w:r>
      <w:r>
        <w:rPr>
          <w:b/>
          <w:bCs/>
        </w:rPr>
        <w:t>far jump</w:t>
      </w:r>
    </w:p>
    <w:p w14:paraId="0DB78D80" w14:textId="2E1A17B8" w:rsidR="00EF301E" w:rsidRPr="00EF301E" w:rsidRDefault="00EF301E" w:rsidP="000D4158">
      <w:pPr>
        <w:pStyle w:val="Odstavec1"/>
      </w:pPr>
      <w:r w:rsidRPr="00EF301E">
        <w:t>Cvičení near</w:t>
      </w:r>
      <w:r w:rsidR="00625B07">
        <w:t>-</w:t>
      </w:r>
      <w:r w:rsidRPr="00EF301E">
        <w:t xml:space="preserve">far jump </w:t>
      </w:r>
      <w:r w:rsidR="00051311" w:rsidRPr="00EF301E">
        <w:t xml:space="preserve">se provádí v reálném prostředí bez použití speciálních přístrojů, pouze s použitím </w:t>
      </w:r>
      <w:r w:rsidR="00051311">
        <w:t>atraktivního</w:t>
      </w:r>
      <w:r w:rsidR="00051311" w:rsidRPr="00EF301E">
        <w:t xml:space="preserve"> fixačního předmětu</w:t>
      </w:r>
      <w:r w:rsidR="00051311">
        <w:t xml:space="preserve"> a optimální brýlové korekce</w:t>
      </w:r>
      <w:r w:rsidR="00051311" w:rsidRPr="00EF301E">
        <w:t xml:space="preserve">. </w:t>
      </w:r>
      <w:r w:rsidR="00051311">
        <w:t>S</w:t>
      </w:r>
      <w:r w:rsidRPr="00EF301E">
        <w:t xml:space="preserve">počívá v rychlém přechodu fixace </w:t>
      </w:r>
      <w:r w:rsidR="0015746C">
        <w:t>z</w:t>
      </w:r>
      <w:r w:rsidRPr="00EF301E">
        <w:t xml:space="preserve"> blízk</w:t>
      </w:r>
      <w:r w:rsidR="0015746C">
        <w:t>ého</w:t>
      </w:r>
      <w:r w:rsidRPr="00EF301E">
        <w:t xml:space="preserve"> bod</w:t>
      </w:r>
      <w:r w:rsidR="0015746C">
        <w:t>u</w:t>
      </w:r>
      <w:r w:rsidRPr="00EF301E">
        <w:t xml:space="preserve">, kde </w:t>
      </w:r>
      <w:r w:rsidR="00051311">
        <w:t>se zapojuje</w:t>
      </w:r>
      <w:r w:rsidRPr="00EF301E">
        <w:t xml:space="preserve"> konvergence, na vzdálený bod umístěný </w:t>
      </w:r>
      <w:r w:rsidR="002A403A">
        <w:t>dál</w:t>
      </w:r>
      <w:r w:rsidRPr="00EF301E">
        <w:t xml:space="preserve"> než 4 metry</w:t>
      </w:r>
      <w:r w:rsidR="001C0A61">
        <w:t xml:space="preserve"> od </w:t>
      </w:r>
      <w:r w:rsidR="00051311">
        <w:t>dítěte</w:t>
      </w:r>
      <w:r w:rsidRPr="00EF301E">
        <w:t xml:space="preserve">. </w:t>
      </w:r>
      <w:r w:rsidR="00B21B24">
        <w:fldChar w:fldCharType="begin"/>
      </w:r>
      <w:r w:rsidR="00B21B24">
        <w:instrText xml:space="preserve"> ADDIN ZOTERO_ITEM CSL_CITATION {"citationID":"vTmIq0qk","properties":{"formattedCitation":"\\super 24\\nosupersub{}","plainCitation":"24","noteIndex":0},"citationItems":[{"id":131,"uris":["http://zotero.org/users/local/z1aM31PI/items/QMZBE9L5"],"itemData":{"id":131,"type":"thesis","language":"cze","publisher":"Masarykova univerzita, Lékařská fakulta","source":"is.muni.cz","title":"Divergentní strabismus","URL":"https://is.muni.cz/th/aop7u/","author":[{"family":"Pechová","given":"Petra"}],"accessed":{"date-parts":[["2024",3,22]]},"issued":{"date-parts":[["2019"]]}}}],"schema":"https://github.com/citation-style-language/schema/raw/master/csl-citation.json"} </w:instrText>
      </w:r>
      <w:r w:rsidR="00B21B24">
        <w:fldChar w:fldCharType="separate"/>
      </w:r>
      <w:r w:rsidR="00B21B24" w:rsidRPr="00B21B24">
        <w:rPr>
          <w:vertAlign w:val="superscript"/>
        </w:rPr>
        <w:t>24</w:t>
      </w:r>
      <w:r w:rsidR="00B21B24">
        <w:fldChar w:fldCharType="end"/>
      </w:r>
    </w:p>
    <w:p w14:paraId="55BC2B62" w14:textId="654587C5" w:rsidR="00EF301E" w:rsidRPr="00EF301E" w:rsidRDefault="00EF301E" w:rsidP="00EF301E">
      <w:pPr>
        <w:pStyle w:val="Dalodstavce"/>
      </w:pPr>
      <w:r w:rsidRPr="00EF301E">
        <w:t xml:space="preserve">Na začátku cvičení </w:t>
      </w:r>
      <w:r w:rsidR="00D46315">
        <w:t>se</w:t>
      </w:r>
      <w:r w:rsidRPr="00EF301E">
        <w:t xml:space="preserve"> umístí </w:t>
      </w:r>
      <w:r w:rsidR="00255CA4">
        <w:t xml:space="preserve">fixační </w:t>
      </w:r>
      <w:r w:rsidRPr="00EF301E">
        <w:t>předmět</w:t>
      </w:r>
      <w:r w:rsidR="009A4B50">
        <w:fldChar w:fldCharType="begin"/>
      </w:r>
      <w:r w:rsidR="009A4B50">
        <w:instrText xml:space="preserve"> XE "</w:instrText>
      </w:r>
      <w:r w:rsidR="009A4B50" w:rsidRPr="00E004F1">
        <w:instrText>fixační předmět</w:instrText>
      </w:r>
      <w:r w:rsidR="009A4B50">
        <w:instrText xml:space="preserve">" </w:instrText>
      </w:r>
      <w:r w:rsidR="009A4B50">
        <w:fldChar w:fldCharType="end"/>
      </w:r>
      <w:r w:rsidRPr="00EF301E">
        <w:t xml:space="preserve"> </w:t>
      </w:r>
      <w:r w:rsidR="00255CA4">
        <w:t>před dítě zhru</w:t>
      </w:r>
      <w:r w:rsidR="00DE31EE">
        <w:t>ba</w:t>
      </w:r>
      <w:r w:rsidRPr="00EF301E">
        <w:t xml:space="preserve"> 20 cm, aby </w:t>
      </w:r>
      <w:r w:rsidR="006A2C78">
        <w:t>se na něj mohlo snadno</w:t>
      </w:r>
      <w:r w:rsidRPr="00EF301E">
        <w:t xml:space="preserve"> zaměřit</w:t>
      </w:r>
      <w:r w:rsidR="006719DD">
        <w:t xml:space="preserve"> </w:t>
      </w:r>
      <w:r w:rsidR="00F265CD">
        <w:t>a aby jeho konvergence byla pevná a souměrná</w:t>
      </w:r>
      <w:r w:rsidRPr="00EF301E">
        <w:t xml:space="preserve">. Poté je </w:t>
      </w:r>
      <w:r w:rsidR="00B027AA">
        <w:t xml:space="preserve">dítě </w:t>
      </w:r>
      <w:r w:rsidR="006C40CC">
        <w:t>vyzváno</w:t>
      </w:r>
      <w:r w:rsidRPr="00EF301E">
        <w:t>, aby se podíval</w:t>
      </w:r>
      <w:r w:rsidR="006C40CC">
        <w:t>o</w:t>
      </w:r>
      <w:r w:rsidRPr="00EF301E">
        <w:t xml:space="preserve"> na vzdálený bod, například ven z okna na</w:t>
      </w:r>
      <w:r w:rsidR="006C40CC">
        <w:t xml:space="preserve"> sousední dům</w:t>
      </w:r>
      <w:r w:rsidRPr="00EF301E">
        <w:t xml:space="preserve">, a pak opět </w:t>
      </w:r>
      <w:r w:rsidR="00982A78">
        <w:t>na blízký fixační předmět</w:t>
      </w:r>
      <w:r w:rsidRPr="00EF301E">
        <w:t>, který mezitím ortoptista přemístil blíže. V</w:t>
      </w:r>
      <w:r w:rsidR="00223F3A">
        <w:t> momentě, kdy</w:t>
      </w:r>
      <w:r w:rsidRPr="00EF301E">
        <w:t xml:space="preserve"> </w:t>
      </w:r>
      <w:r w:rsidR="00D21D79">
        <w:t>se dítě znovu zaměřuje</w:t>
      </w:r>
      <w:r w:rsidRPr="00EF301E">
        <w:t xml:space="preserve"> na blízký bod, </w:t>
      </w:r>
      <w:r w:rsidR="001D4082">
        <w:t>procvičuje</w:t>
      </w:r>
      <w:r w:rsidRPr="00EF301E">
        <w:t xml:space="preserve"> nejen konvergenci, ale </w:t>
      </w:r>
      <w:r w:rsidR="0016551B">
        <w:br/>
      </w:r>
      <w:r w:rsidRPr="00EF301E">
        <w:lastRenderedPageBreak/>
        <w:t>i</w:t>
      </w:r>
      <w:r w:rsidR="00753A52">
        <w:t xml:space="preserve"> </w:t>
      </w:r>
      <w:r w:rsidRPr="00EF301E">
        <w:t>konvergen</w:t>
      </w:r>
      <w:r w:rsidR="00543BB5">
        <w:t>t</w:t>
      </w:r>
      <w:r w:rsidRPr="00EF301E">
        <w:t xml:space="preserve">ní souhyb. </w:t>
      </w:r>
      <w:r w:rsidR="001D4082">
        <w:t>Násled</w:t>
      </w:r>
      <w:r w:rsidR="00363A3B">
        <w:t>ně</w:t>
      </w:r>
      <w:r w:rsidRPr="00EF301E">
        <w:t xml:space="preserve"> se pohled </w:t>
      </w:r>
      <w:r w:rsidR="00363A3B">
        <w:t xml:space="preserve">dítěte </w:t>
      </w:r>
      <w:r w:rsidRPr="00EF301E">
        <w:t xml:space="preserve">znovu rychle přesune </w:t>
      </w:r>
      <w:r w:rsidR="00363A3B">
        <w:t>na</w:t>
      </w:r>
      <w:r w:rsidRPr="00EF301E">
        <w:t xml:space="preserve"> vzdálen</w:t>
      </w:r>
      <w:r w:rsidR="00363A3B">
        <w:t>ý</w:t>
      </w:r>
      <w:r w:rsidRPr="00EF301E">
        <w:t xml:space="preserve"> bod. Tento proces se opakuje, dokud není přiblížení předmětu k</w:t>
      </w:r>
      <w:r w:rsidR="005645AD">
        <w:t> </w:t>
      </w:r>
      <w:r w:rsidRPr="00EF301E">
        <w:t>nosu</w:t>
      </w:r>
      <w:r w:rsidR="005645AD">
        <w:t xml:space="preserve"> dítěte</w:t>
      </w:r>
      <w:r w:rsidRPr="00EF301E">
        <w:t xml:space="preserve"> tak náročné, že </w:t>
      </w:r>
      <w:r w:rsidR="005645AD">
        <w:t>dítě</w:t>
      </w:r>
      <w:r w:rsidRPr="00EF301E">
        <w:t xml:space="preserve"> už nedokáže udržet konvergenci a předmět vidí rozostřeně nebo dvojitě.</w:t>
      </w:r>
    </w:p>
    <w:p w14:paraId="2ED93E2C" w14:textId="5F077655" w:rsidR="00EF301E" w:rsidRPr="00EF301E" w:rsidRDefault="00EF301E" w:rsidP="00EF301E">
      <w:pPr>
        <w:pStyle w:val="Dalodstavce"/>
      </w:pPr>
      <w:r w:rsidRPr="00EF301E">
        <w:t>Toto cvičení je multifunkční, protože zahrnuje cvičení jak konvergence, tak akomodace</w:t>
      </w:r>
      <w:r w:rsidR="00FB7DEB">
        <w:fldChar w:fldCharType="begin"/>
      </w:r>
      <w:r w:rsidR="00FB7DEB">
        <w:instrText xml:space="preserve"> XE "</w:instrText>
      </w:r>
      <w:r w:rsidR="00FB7DEB" w:rsidRPr="005D6470">
        <w:instrText>akomodace</w:instrText>
      </w:r>
      <w:r w:rsidR="00FB7DEB">
        <w:instrText xml:space="preserve">" </w:instrText>
      </w:r>
      <w:r w:rsidR="00FB7DEB">
        <w:fldChar w:fldCharType="end"/>
      </w:r>
      <w:r w:rsidRPr="00EF301E">
        <w:t xml:space="preserve"> v podobě rychlého přeostř</w:t>
      </w:r>
      <w:r w:rsidR="008F4983">
        <w:t>ová</w:t>
      </w:r>
      <w:r w:rsidRPr="00EF301E">
        <w:t xml:space="preserve">ní. </w:t>
      </w:r>
      <w:r w:rsidR="00327776">
        <w:t xml:space="preserve">Během cvičení </w:t>
      </w:r>
      <w:r w:rsidR="00EE7233">
        <w:t>se ortoptista soustředí</w:t>
      </w:r>
      <w:r w:rsidR="003F28AF">
        <w:t xml:space="preserve"> na dítě a </w:t>
      </w:r>
      <w:r w:rsidR="009A3AB4">
        <w:t xml:space="preserve">sleduje </w:t>
      </w:r>
      <w:r w:rsidRPr="00EF301E">
        <w:t>pohyb očí</w:t>
      </w:r>
      <w:r w:rsidR="009A3AB4">
        <w:t xml:space="preserve">, zda se mu </w:t>
      </w:r>
      <w:r w:rsidR="00B80DC2">
        <w:t>oko neuchyluje zevně, především</w:t>
      </w:r>
      <w:r w:rsidRPr="00EF301E">
        <w:t xml:space="preserve"> při pohledu na blízko. Po dostatečné edukac</w:t>
      </w:r>
      <w:r w:rsidR="00CF2CFB">
        <w:t>i</w:t>
      </w:r>
      <w:r w:rsidR="009A4B50">
        <w:fldChar w:fldCharType="begin"/>
      </w:r>
      <w:r w:rsidR="009A4B50">
        <w:instrText xml:space="preserve"> XE "</w:instrText>
      </w:r>
      <w:r w:rsidR="009A4B50" w:rsidRPr="00112901">
        <w:instrText>edukace</w:instrText>
      </w:r>
      <w:r w:rsidR="009A4B50">
        <w:instrText xml:space="preserve">" </w:instrText>
      </w:r>
      <w:r w:rsidR="009A4B50">
        <w:fldChar w:fldCharType="end"/>
      </w:r>
      <w:r w:rsidR="007E0663">
        <w:fldChar w:fldCharType="begin"/>
      </w:r>
      <w:r w:rsidR="007E0663">
        <w:instrText xml:space="preserve"> XE "</w:instrText>
      </w:r>
      <w:r w:rsidR="007E0663" w:rsidRPr="00112901">
        <w:instrText>edukace rodičů</w:instrText>
      </w:r>
      <w:r w:rsidR="007E0663">
        <w:instrText xml:space="preserve">" </w:instrText>
      </w:r>
      <w:r w:rsidR="007E0663">
        <w:fldChar w:fldCharType="end"/>
      </w:r>
      <w:r w:rsidRPr="00EF301E">
        <w:t xml:space="preserve"> rodičů </w:t>
      </w:r>
      <w:r w:rsidR="00CF2CFB">
        <w:t xml:space="preserve">či samotného dítěte </w:t>
      </w:r>
      <w:r w:rsidRPr="00EF301E">
        <w:t xml:space="preserve">lze toto cvičení </w:t>
      </w:r>
      <w:r w:rsidR="00D7632D">
        <w:t xml:space="preserve">snadno provádět </w:t>
      </w:r>
      <w:r w:rsidR="009B692D">
        <w:t>doma</w:t>
      </w:r>
      <w:r w:rsidRPr="00EF301E">
        <w:t>, protože nevyžaduje žádné speciální vybavení.</w:t>
      </w:r>
      <w:r w:rsidR="00A108F3">
        <w:fldChar w:fldCharType="begin"/>
      </w:r>
      <w:r w:rsidR="00BA0D5A">
        <w:instrText xml:space="preserve"> ADDIN ZOTERO_ITEM CSL_CITATION {"citationID":"RKa5yrAO","properties":{"formattedCitation":"\\super 24\\nosupersub{}","plainCitation":"24","noteIndex":0},"citationItems":[{"id":131,"uris":["http://zotero.org/users/local/z1aM31PI/items/QMZBE9L5"],"itemData":{"id":131,"type":"thesis","language":"cze","publisher":"Masarykova univerzita, Lékařská fakulta","source":"is.muni.cz","title":"Divergentní strabismus","URL":"https://is.muni.cz/th/aop7u/","author":[{"family":"Pechová","given":"Petra"}],"accessed":{"date-parts":[["2024",3,22]]},"issued":{"date-parts":[["2019"]]}}}],"schema":"https://github.com/citation-style-language/schema/raw/master/csl-citation.json"} </w:instrText>
      </w:r>
      <w:r w:rsidR="00A108F3">
        <w:fldChar w:fldCharType="separate"/>
      </w:r>
      <w:r w:rsidR="00BA0D5A" w:rsidRPr="00BA0D5A">
        <w:rPr>
          <w:vertAlign w:val="superscript"/>
        </w:rPr>
        <w:t>24</w:t>
      </w:r>
      <w:r w:rsidR="00A108F3">
        <w:fldChar w:fldCharType="end"/>
      </w:r>
    </w:p>
    <w:p w14:paraId="388E2972" w14:textId="77777777" w:rsidR="00EF301E" w:rsidRPr="00EF301E" w:rsidRDefault="00EF301E" w:rsidP="00EF301E">
      <w:pPr>
        <w:pStyle w:val="Dalodstavce"/>
      </w:pPr>
    </w:p>
    <w:p w14:paraId="1C7D711C" w14:textId="1FC6DF82" w:rsidR="008D4D56" w:rsidRPr="00BC62AA" w:rsidRDefault="00802B6E" w:rsidP="00BC62AA">
      <w:pPr>
        <w:pStyle w:val="Dalodstavce"/>
        <w:ind w:firstLine="0"/>
        <w:rPr>
          <w:b/>
          <w:bCs/>
        </w:rPr>
      </w:pPr>
      <w:r>
        <w:rPr>
          <w:b/>
          <w:bCs/>
        </w:rPr>
        <w:t>Díra v dlani</w:t>
      </w:r>
    </w:p>
    <w:p w14:paraId="20E1833C" w14:textId="71E6A572" w:rsidR="00AB39BB" w:rsidRDefault="005F478B" w:rsidP="00AB39BB">
      <w:pPr>
        <w:pStyle w:val="Dalodstavce"/>
        <w:ind w:firstLine="0"/>
        <w:rPr>
          <w:b/>
          <w:bCs/>
        </w:rPr>
      </w:pPr>
      <w:r>
        <w:t xml:space="preserve">Toto cvičení je opět </w:t>
      </w:r>
      <w:r w:rsidR="00A57224">
        <w:t>určeno k tréninku konvergence</w:t>
      </w:r>
      <w:r w:rsidR="008D6F23">
        <w:fldChar w:fldCharType="begin"/>
      </w:r>
      <w:r w:rsidR="008D6F23">
        <w:instrText xml:space="preserve"> XE "</w:instrText>
      </w:r>
      <w:r w:rsidR="008D6F23" w:rsidRPr="00CC4197">
        <w:instrText>konvergence</w:instrText>
      </w:r>
      <w:r w:rsidR="008D6F23">
        <w:instrText xml:space="preserve">" </w:instrText>
      </w:r>
      <w:r w:rsidR="008D6F23">
        <w:fldChar w:fldCharType="end"/>
      </w:r>
      <w:r w:rsidR="00FA3E38">
        <w:t xml:space="preserve"> a </w:t>
      </w:r>
      <w:r w:rsidR="00115D74">
        <w:t xml:space="preserve">opět není třeba speciálního vybavení. Ke cvičení je </w:t>
      </w:r>
      <w:r w:rsidR="00134DEC">
        <w:t xml:space="preserve">třeba jen </w:t>
      </w:r>
      <w:r w:rsidR="0060596A">
        <w:t>papírová rulička</w:t>
      </w:r>
      <w:r w:rsidR="00034FF5">
        <w:t xml:space="preserve"> např. od </w:t>
      </w:r>
      <w:r w:rsidR="000D4AEE">
        <w:t>potravinářské fólie</w:t>
      </w:r>
      <w:r w:rsidR="0060596A">
        <w:t xml:space="preserve"> či </w:t>
      </w:r>
      <w:r w:rsidR="00807969">
        <w:t xml:space="preserve">užší trubka z jiného materiálu. </w:t>
      </w:r>
      <w:r w:rsidR="00A025DB">
        <w:t>Dítě má za úkol</w:t>
      </w:r>
      <w:r w:rsidR="002B2312">
        <w:t xml:space="preserve"> mít obě oči otevřené, </w:t>
      </w:r>
      <w:r w:rsidR="00E9091B">
        <w:t>držet</w:t>
      </w:r>
      <w:r w:rsidR="0036567A">
        <w:t xml:space="preserve"> ruličku</w:t>
      </w:r>
      <w:r w:rsidR="00E9091B">
        <w:t xml:space="preserve"> </w:t>
      </w:r>
      <w:r w:rsidR="00034FF5">
        <w:t xml:space="preserve">a dívat se do ní </w:t>
      </w:r>
      <w:r w:rsidR="00E9091B">
        <w:t xml:space="preserve">jako </w:t>
      </w:r>
      <w:r w:rsidR="00034FF5">
        <w:t xml:space="preserve">do </w:t>
      </w:r>
      <w:r w:rsidR="00E9091B">
        <w:t>dalekohled</w:t>
      </w:r>
      <w:r w:rsidR="00034FF5">
        <w:t>u</w:t>
      </w:r>
      <w:r w:rsidR="00E9091B">
        <w:t xml:space="preserve"> a přiložit k ní dlaň</w:t>
      </w:r>
      <w:r w:rsidR="00BD3668">
        <w:t xml:space="preserve"> (viz Obr. 7)</w:t>
      </w:r>
      <w:r w:rsidR="00736FDB">
        <w:t xml:space="preserve">. </w:t>
      </w:r>
      <w:r w:rsidR="00950E05">
        <w:t>Dítě</w:t>
      </w:r>
      <w:r w:rsidR="00014A23">
        <w:t xml:space="preserve"> při zapojení obou očí</w:t>
      </w:r>
      <w:r w:rsidR="00950E05">
        <w:t xml:space="preserve"> pak vidí</w:t>
      </w:r>
      <w:r w:rsidR="00F81991">
        <w:t xml:space="preserve"> </w:t>
      </w:r>
      <w:r w:rsidR="0015680C">
        <w:t>optick</w:t>
      </w:r>
      <w:r w:rsidR="00014A23">
        <w:t>ou</w:t>
      </w:r>
      <w:r w:rsidR="00175DE3">
        <w:t xml:space="preserve"> iluz</w:t>
      </w:r>
      <w:r w:rsidR="00014A23">
        <w:t>i</w:t>
      </w:r>
      <w:r w:rsidR="005B3BF0">
        <w:t>, při které se</w:t>
      </w:r>
      <w:r w:rsidR="008D316B">
        <w:t xml:space="preserve"> </w:t>
      </w:r>
      <w:r w:rsidR="00014A23">
        <w:t xml:space="preserve">mu </w:t>
      </w:r>
      <w:r w:rsidR="005B3BF0">
        <w:t xml:space="preserve">jeví </w:t>
      </w:r>
      <w:r w:rsidR="00882FC6">
        <w:t xml:space="preserve">dlaň děravá. Obraz viděný otvorem ruličky se </w:t>
      </w:r>
      <w:r w:rsidR="005F3114">
        <w:t xml:space="preserve">mu </w:t>
      </w:r>
      <w:r w:rsidR="00882FC6">
        <w:t>pos</w:t>
      </w:r>
      <w:r w:rsidR="005F3114">
        <w:t>ouvá</w:t>
      </w:r>
      <w:r w:rsidR="00882FC6">
        <w:t xml:space="preserve"> do středu </w:t>
      </w:r>
      <w:r w:rsidR="007A07A2">
        <w:t xml:space="preserve">dlaně. </w:t>
      </w:r>
      <w:r w:rsidR="00F376A8">
        <w:t xml:space="preserve">Pro dítě nemusí být </w:t>
      </w:r>
      <w:r w:rsidR="00385977">
        <w:t xml:space="preserve">spojení </w:t>
      </w:r>
      <w:r w:rsidR="00314DC3">
        <w:t>obrazů</w:t>
      </w:r>
      <w:r w:rsidR="00F376A8">
        <w:t xml:space="preserve"> jednoduché</w:t>
      </w:r>
      <w:r w:rsidR="00DA34F1">
        <w:t>, proto je vhodné cvičení opakovat</w:t>
      </w:r>
      <w:r w:rsidR="00385977">
        <w:t xml:space="preserve">. </w:t>
      </w:r>
      <w:r w:rsidR="005C3CC0">
        <w:t>Pokud se dítěti</w:t>
      </w:r>
      <w:r w:rsidR="00B246C1">
        <w:t xml:space="preserve"> spojování daří, lze zvýšit obtížnost</w:t>
      </w:r>
      <w:r w:rsidR="002A4687">
        <w:t xml:space="preserve"> posouv</w:t>
      </w:r>
      <w:r w:rsidR="00B246C1">
        <w:t>áním</w:t>
      </w:r>
      <w:r w:rsidR="002A4687">
        <w:t xml:space="preserve"> </w:t>
      </w:r>
      <w:r w:rsidR="0057060B">
        <w:t>dlaně</w:t>
      </w:r>
      <w:r w:rsidR="002A4687">
        <w:t xml:space="preserve"> po celé délce ruličky</w:t>
      </w:r>
      <w:r w:rsidR="00C14986">
        <w:t xml:space="preserve"> a</w:t>
      </w:r>
      <w:r w:rsidR="009D5D22">
        <w:t xml:space="preserve"> snažit se</w:t>
      </w:r>
      <w:r w:rsidR="00C14986">
        <w:t xml:space="preserve"> udržet oba </w:t>
      </w:r>
      <w:r w:rsidR="00432E9F">
        <w:t>obrazy spojené</w:t>
      </w:r>
      <w:r w:rsidR="00D800D1">
        <w:t>.</w:t>
      </w:r>
      <w:r w:rsidR="005E7F2C">
        <w:fldChar w:fldCharType="begin"/>
      </w:r>
      <w:r w:rsidR="00BA0D5A">
        <w:instrText xml:space="preserve"> ADDIN ZOTERO_ITEM CSL_CITATION {"citationID":"z4UOrs0T","properties":{"formattedCitation":"\\super 22,23\\nosupersub{}","plainCitation":"22,23","noteIndex":0},"citationItems":[{"id":127,"uris":["http://zotero.org/users/local/z1aM31PI/items/JM7PILPM"],"itemData":{"id":127,"type":"thesis","language":"cze","publisher":"Masarykova univerzita, Lékařská fakulta","source":"is.muni.cz","title":"JBV - diagnostika poruch a jejich léčba","URL":"https://is.muni.cz/th/j2azp/","author":[{"family":"Lončaričová","given":"Dominika"}],"accessed":{"date-parts":[["2024",3,21]]},"issued":{"date-parts":[["2020"]]}}},{"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schema":"https://github.com/citation-style-language/schema/raw/master/csl-citation.json"} </w:instrText>
      </w:r>
      <w:r w:rsidR="005E7F2C">
        <w:fldChar w:fldCharType="separate"/>
      </w:r>
      <w:r w:rsidR="00BA0D5A" w:rsidRPr="00BA0D5A">
        <w:rPr>
          <w:vertAlign w:val="superscript"/>
        </w:rPr>
        <w:t>22,23</w:t>
      </w:r>
      <w:r w:rsidR="005E7F2C">
        <w:fldChar w:fldCharType="end"/>
      </w:r>
      <w:r w:rsidR="00AB39BB" w:rsidRPr="00AB39BB">
        <w:rPr>
          <w:b/>
          <w:bCs/>
        </w:rPr>
        <w:t xml:space="preserve"> </w:t>
      </w:r>
    </w:p>
    <w:p w14:paraId="106FDC65" w14:textId="77777777" w:rsidR="00996E17" w:rsidRDefault="00996E17" w:rsidP="00996E17">
      <w:pPr>
        <w:pStyle w:val="Dalodstavce"/>
        <w:ind w:firstLine="0"/>
        <w:jc w:val="center"/>
        <w:rPr>
          <w:b/>
          <w:bCs/>
        </w:rPr>
      </w:pPr>
    </w:p>
    <w:p w14:paraId="689D14F4" w14:textId="77777777" w:rsidR="00996E17" w:rsidRDefault="006A0F2E" w:rsidP="00996E17">
      <w:pPr>
        <w:pStyle w:val="Dalodstavce"/>
        <w:keepNext/>
        <w:ind w:firstLine="0"/>
        <w:jc w:val="center"/>
      </w:pPr>
      <w:r w:rsidRPr="006A0F2E">
        <w:rPr>
          <w:b/>
          <w:bCs/>
          <w:noProof/>
        </w:rPr>
        <w:drawing>
          <wp:inline distT="0" distB="0" distL="0" distR="0" wp14:anchorId="6D79BA20" wp14:editId="2AD563AF">
            <wp:extent cx="1817077" cy="2233308"/>
            <wp:effectExtent l="0" t="0" r="0" b="0"/>
            <wp:docPr id="1775455910" name="Obráze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5455910" name=""/>
                    <pic:cNvPicPr/>
                  </pic:nvPicPr>
                  <pic:blipFill>
                    <a:blip r:embed="rId34"/>
                    <a:stretch>
                      <a:fillRect/>
                    </a:stretch>
                  </pic:blipFill>
                  <pic:spPr>
                    <a:xfrm>
                      <a:off x="0" y="0"/>
                      <a:ext cx="1848201" cy="2271561"/>
                    </a:xfrm>
                    <a:prstGeom prst="rect">
                      <a:avLst/>
                    </a:prstGeom>
                  </pic:spPr>
                </pic:pic>
              </a:graphicData>
            </a:graphic>
          </wp:inline>
        </w:drawing>
      </w:r>
    </w:p>
    <w:p w14:paraId="7E131D55" w14:textId="2B55E7B9" w:rsidR="00B021D8" w:rsidRPr="003057DF" w:rsidRDefault="00996E17" w:rsidP="00996E17">
      <w:pPr>
        <w:pStyle w:val="Titulek"/>
        <w:rPr>
          <w:b w:val="0"/>
          <w:bCs w:val="0"/>
        </w:rPr>
      </w:pPr>
      <w:bookmarkStart w:id="23" w:name="_Toc164158269"/>
      <w:r>
        <w:t xml:space="preserve">Obr. </w:t>
      </w:r>
      <w:r>
        <w:fldChar w:fldCharType="begin"/>
      </w:r>
      <w:r>
        <w:instrText xml:space="preserve"> SEQ Obr. \* ARABIC </w:instrText>
      </w:r>
      <w:r>
        <w:fldChar w:fldCharType="separate"/>
      </w:r>
      <w:r w:rsidR="001221CF">
        <w:rPr>
          <w:noProof/>
        </w:rPr>
        <w:t>7</w:t>
      </w:r>
      <w:r>
        <w:fldChar w:fldCharType="end"/>
      </w:r>
      <w:r>
        <w:t>:</w:t>
      </w:r>
      <w:r w:rsidR="003057DF">
        <w:t xml:space="preserve"> </w:t>
      </w:r>
      <w:r w:rsidR="003057DF">
        <w:rPr>
          <w:b w:val="0"/>
          <w:bCs w:val="0"/>
        </w:rPr>
        <w:t>Ilustrace cvičení Díra v dlani (archiv autora)</w:t>
      </w:r>
      <w:bookmarkEnd w:id="23"/>
    </w:p>
    <w:p w14:paraId="56350363" w14:textId="77777777" w:rsidR="00AB39BB" w:rsidRDefault="00AB39BB" w:rsidP="00AB39BB">
      <w:pPr>
        <w:pStyle w:val="Dalodstavce"/>
        <w:ind w:firstLine="0"/>
        <w:rPr>
          <w:b/>
          <w:bCs/>
        </w:rPr>
      </w:pPr>
    </w:p>
    <w:p w14:paraId="46D99BE1" w14:textId="29A407BD" w:rsidR="00CD1BAD" w:rsidRDefault="00527FC1" w:rsidP="00CD1BAD">
      <w:pPr>
        <w:pStyle w:val="Dalodstavce"/>
        <w:ind w:firstLine="0"/>
        <w:rPr>
          <w:b/>
          <w:bCs/>
        </w:rPr>
      </w:pPr>
      <w:r>
        <w:rPr>
          <w:b/>
          <w:bCs/>
        </w:rPr>
        <w:t xml:space="preserve">Cvičení </w:t>
      </w:r>
      <w:r w:rsidR="00594672">
        <w:rPr>
          <w:b/>
          <w:bCs/>
        </w:rPr>
        <w:t>fyziologické diplopie</w:t>
      </w:r>
    </w:p>
    <w:p w14:paraId="09CD345F" w14:textId="37AF2E63" w:rsidR="00CD1BAD" w:rsidRDefault="00D204D4" w:rsidP="00730DD4">
      <w:pPr>
        <w:pStyle w:val="Odstavec1"/>
      </w:pPr>
      <w:r>
        <w:t>Toto cvičení představuje</w:t>
      </w:r>
      <w:r w:rsidRPr="00D204D4">
        <w:t xml:space="preserve"> další způsob, jak trénovat konvergenci</w:t>
      </w:r>
      <w:r w:rsidR="008D6F23">
        <w:fldChar w:fldCharType="begin"/>
      </w:r>
      <w:r w:rsidR="008D6F23">
        <w:instrText xml:space="preserve"> XE "</w:instrText>
      </w:r>
      <w:r w:rsidR="008D6F23" w:rsidRPr="00840639">
        <w:instrText>konvergence</w:instrText>
      </w:r>
      <w:r w:rsidR="008D6F23">
        <w:instrText xml:space="preserve">" </w:instrText>
      </w:r>
      <w:r w:rsidR="008D6F23">
        <w:fldChar w:fldCharType="end"/>
      </w:r>
      <w:r w:rsidRPr="00D204D4">
        <w:t xml:space="preserve"> a zároveň se zaměřit na nácvik fyziologické diplopie</w:t>
      </w:r>
      <w:r w:rsidR="008D6F23">
        <w:fldChar w:fldCharType="begin"/>
      </w:r>
      <w:r w:rsidR="008D6F23">
        <w:instrText xml:space="preserve"> XE "</w:instrText>
      </w:r>
      <w:r w:rsidR="008D6F23" w:rsidRPr="00B27763">
        <w:instrText>fyziologická diplopie</w:instrText>
      </w:r>
      <w:r w:rsidR="008D6F23">
        <w:instrText xml:space="preserve">" </w:instrText>
      </w:r>
      <w:r w:rsidR="008D6F23">
        <w:fldChar w:fldCharType="end"/>
      </w:r>
      <w:r w:rsidRPr="00D204D4">
        <w:t xml:space="preserve"> v domácím prostředí. </w:t>
      </w:r>
      <w:r w:rsidR="00B553DF">
        <w:t>Dítět</w:t>
      </w:r>
      <w:r w:rsidRPr="00D204D4">
        <w:t xml:space="preserve">i jsou před oči umístěny dvě tužky </w:t>
      </w:r>
      <w:r w:rsidR="00AB0B1E">
        <w:t>za</w:t>
      </w:r>
      <w:r w:rsidRPr="00D204D4">
        <w:t xml:space="preserve"> sebe, přičemž ta vzdálenější je držena </w:t>
      </w:r>
      <w:r w:rsidR="00CC7460">
        <w:t>délku natažené paže</w:t>
      </w:r>
      <w:r w:rsidRPr="00D204D4">
        <w:t xml:space="preserve">. </w:t>
      </w:r>
      <w:r w:rsidR="006928A7">
        <w:t>Poté je d</w:t>
      </w:r>
      <w:r w:rsidR="008438C6">
        <w:t xml:space="preserve">ítě </w:t>
      </w:r>
      <w:r w:rsidR="006928A7">
        <w:t xml:space="preserve">vyzváno, aby </w:t>
      </w:r>
      <w:r w:rsidR="000D059B">
        <w:t xml:space="preserve">fixovalo pohledem </w:t>
      </w:r>
      <w:r w:rsidRPr="00D204D4">
        <w:t>bližší tužku</w:t>
      </w:r>
      <w:r w:rsidR="00372646">
        <w:t>, v tomto okamžiku oči</w:t>
      </w:r>
      <w:r w:rsidRPr="00D204D4">
        <w:t xml:space="preserve"> automaticky </w:t>
      </w:r>
      <w:r w:rsidR="00C86E57">
        <w:t xml:space="preserve">konvergují a vzdálenější tužka </w:t>
      </w:r>
      <w:r w:rsidR="00A31944">
        <w:t>se dítěti rozdvojí</w:t>
      </w:r>
      <w:r w:rsidRPr="00D204D4">
        <w:t xml:space="preserve">. </w:t>
      </w:r>
      <w:r w:rsidR="00287FC6">
        <w:t>Následuje</w:t>
      </w:r>
      <w:r w:rsidRPr="00D204D4">
        <w:t xml:space="preserve"> přesun fixace na vzdálenější tužku</w:t>
      </w:r>
      <w:r w:rsidR="004B084C">
        <w:t xml:space="preserve">, kdy </w:t>
      </w:r>
      <w:r w:rsidR="002429CF">
        <w:t xml:space="preserve">se </w:t>
      </w:r>
      <w:r w:rsidR="004B084C">
        <w:t>dítěti při fixaci vzdá</w:t>
      </w:r>
      <w:r w:rsidR="00F179B5">
        <w:t>lené</w:t>
      </w:r>
      <w:r w:rsidR="003D797A">
        <w:t xml:space="preserve"> tužky</w:t>
      </w:r>
      <w:r w:rsidR="00F179B5">
        <w:t xml:space="preserve"> rozdvojuje</w:t>
      </w:r>
      <w:r w:rsidR="003D797A">
        <w:t xml:space="preserve"> ta umístěná blíž</w:t>
      </w:r>
      <w:r w:rsidRPr="00D204D4">
        <w:t xml:space="preserve">. </w:t>
      </w:r>
      <w:r w:rsidR="00543AE0">
        <w:t xml:space="preserve">Tento proces se </w:t>
      </w:r>
      <w:r w:rsidR="00CB1228">
        <w:t>opakuje několikrát</w:t>
      </w:r>
      <w:r w:rsidRPr="00D204D4">
        <w:t>.</w:t>
      </w:r>
      <w:r w:rsidR="00F17584">
        <w:fldChar w:fldCharType="begin"/>
      </w:r>
      <w:r w:rsidR="00BA0D5A">
        <w:instrText xml:space="preserve"> ADDIN ZOTERO_ITEM CSL_CITATION {"citationID":"kFSTIDHj","properties":{"formattedCitation":"\\super 22\\nosupersub{}","plainCitation":"22","noteIndex":0},"citationItems":[{"id":135,"uris":["http://zotero.org/users/local/z1aM31PI/items/5EXMKFW6"],"itemData":{"id":135,"type":"thesis","language":"cze","publisher":"Masarykova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schema":"https://github.com/citation-style-language/schema/raw/master/csl-citation.json"} </w:instrText>
      </w:r>
      <w:r w:rsidR="00F17584">
        <w:fldChar w:fldCharType="separate"/>
      </w:r>
      <w:r w:rsidR="00BA0D5A" w:rsidRPr="00BA0D5A">
        <w:rPr>
          <w:vertAlign w:val="superscript"/>
        </w:rPr>
        <w:t>22</w:t>
      </w:r>
      <w:r w:rsidR="00F17584">
        <w:fldChar w:fldCharType="end"/>
      </w:r>
    </w:p>
    <w:p w14:paraId="67A207EE" w14:textId="77777777" w:rsidR="00D204D4" w:rsidRPr="00D204D4" w:rsidRDefault="00D204D4" w:rsidP="00D204D4">
      <w:pPr>
        <w:pStyle w:val="Dalodstavce"/>
      </w:pPr>
    </w:p>
    <w:p w14:paraId="68656C11" w14:textId="06691EBF" w:rsidR="00AB39BB" w:rsidRDefault="00AB39BB" w:rsidP="00AB39BB">
      <w:pPr>
        <w:pStyle w:val="Dalodstavce"/>
        <w:ind w:firstLine="0"/>
        <w:rPr>
          <w:b/>
          <w:bCs/>
        </w:rPr>
      </w:pPr>
      <w:r>
        <w:rPr>
          <w:b/>
          <w:bCs/>
        </w:rPr>
        <w:t>Čtení s překážkou</w:t>
      </w:r>
    </w:p>
    <w:p w14:paraId="358D76CD" w14:textId="41C21646" w:rsidR="00E67BE8" w:rsidRDefault="00E67BE8" w:rsidP="0087162E">
      <w:pPr>
        <w:pStyle w:val="Odstavec1"/>
      </w:pPr>
      <w:r w:rsidRPr="00E67BE8">
        <w:t xml:space="preserve">Cvičení čtení </w:t>
      </w:r>
      <w:r w:rsidR="0013508C">
        <w:t>s překážkou</w:t>
      </w:r>
      <w:r w:rsidRPr="00E67BE8">
        <w:t xml:space="preserve"> </w:t>
      </w:r>
      <w:r w:rsidR="001708BD" w:rsidRPr="00E67BE8">
        <w:t xml:space="preserve">pomáhá posilovat jednoduché binokulární vidění </w:t>
      </w:r>
      <w:r w:rsidR="001708BD">
        <w:t xml:space="preserve">a </w:t>
      </w:r>
      <w:r w:rsidRPr="00E67BE8">
        <w:t xml:space="preserve">spočívá v umístění mřížky mezi text a oči, což ruší jednoduché binokulární vidění během čtení. Čím je </w:t>
      </w:r>
      <w:r w:rsidR="009842C7">
        <w:t>mřížka</w:t>
      </w:r>
      <w:r w:rsidRPr="00E67BE8">
        <w:t xml:space="preserve"> blíže </w:t>
      </w:r>
      <w:r w:rsidR="00003060">
        <w:t>k textu</w:t>
      </w:r>
      <w:r w:rsidRPr="00E67BE8">
        <w:t xml:space="preserve">, tím </w:t>
      </w:r>
      <w:r w:rsidR="00AA38DF">
        <w:t>je její rušivý e</w:t>
      </w:r>
      <w:r w:rsidR="00144A62">
        <w:t>fekt větší</w:t>
      </w:r>
      <w:r w:rsidRPr="00E67BE8">
        <w:t xml:space="preserve">. Dítě při čtení nesmí pohybovat hlavou. Alternativou k </w:t>
      </w:r>
      <w:r w:rsidR="0087035F">
        <w:t>mřížce</w:t>
      </w:r>
      <w:r w:rsidRPr="00E67BE8">
        <w:t xml:space="preserve"> může být domácí varianta s</w:t>
      </w:r>
      <w:r w:rsidR="00A648DF">
        <w:t> </w:t>
      </w:r>
      <w:r w:rsidRPr="00E67BE8">
        <w:t>tužkou</w:t>
      </w:r>
      <w:r w:rsidR="00A648DF">
        <w:t>, kter</w:t>
      </w:r>
      <w:r w:rsidR="00A11D61">
        <w:t xml:space="preserve">á je dítěti </w:t>
      </w:r>
      <w:r w:rsidR="000E1D52">
        <w:t>umístěna před text</w:t>
      </w:r>
      <w:r w:rsidR="0087035F">
        <w:t>.</w:t>
      </w:r>
      <w:r w:rsidRPr="00E67BE8">
        <w:t xml:space="preserve"> Zde </w:t>
      </w:r>
      <w:r w:rsidR="00252E8F">
        <w:t xml:space="preserve">opět </w:t>
      </w:r>
      <w:r w:rsidRPr="00E67BE8">
        <w:t xml:space="preserve">platí, že čím blíže je tužka k textu, tím </w:t>
      </w:r>
      <w:r w:rsidR="00F52B35">
        <w:t>je čtení obtížnější</w:t>
      </w:r>
      <w:r w:rsidRPr="00E67BE8">
        <w:t>.</w:t>
      </w:r>
      <w:r w:rsidR="009C5B18">
        <w:fldChar w:fldCharType="begin"/>
      </w:r>
      <w:r w:rsidR="00BA0D5A">
        <w:instrText xml:space="preserve"> ADDIN ZOTERO_ITEM CSL_CITATION {"citationID":"kVDpD5b2","properties":{"formattedCitation":"\\super 9,25\\nosupersub{}","plainCitation":"9,25","noteIndex":0},"citationItems":[{"id":23,"uris":["http://zotero.org/users/local/z1aM31PI/items/P3SH4E4C"],"itemData":{"id":23,"type":"book","edition":"Vyd. 3., nezměn.","ISBN":"978-80-7013-530-3","publisher":"Národní centrum ošetřovatelství a nelékařských zdravotnických oborů,","title":"Šilhání /","author":[{"family":"Hromádková","given":"Lada"}],"issued":{"date-parts":[["2011"]]}}},{"id":137,"uris":["http://zotero.org/users/local/z1aM31PI/items/KW2U349P"],"itemData":{"id":137,"type":"thesis","language":"cze","publisher":"Masarykova univerzita, Lékařská fakulta","source":"is.muni.cz","title":"Diagnostika a ortoptická léčba u pacienta s vývojovou poruchou učení","URL":"https://is.muni.cz/th/a3p12/","author":[{"family":"Mistrová","given":"Adéla"}],"accessed":{"date-parts":[["2024",3,22]]},"issued":{"date-parts":[["2018"]]}}}],"schema":"https://github.com/citation-style-language/schema/raw/master/csl-citation.json"} </w:instrText>
      </w:r>
      <w:r w:rsidR="009C5B18">
        <w:fldChar w:fldCharType="separate"/>
      </w:r>
      <w:r w:rsidR="00BA0D5A" w:rsidRPr="00BA0D5A">
        <w:rPr>
          <w:vertAlign w:val="superscript"/>
        </w:rPr>
        <w:t>9,25</w:t>
      </w:r>
      <w:r w:rsidR="009C5B18">
        <w:fldChar w:fldCharType="end"/>
      </w:r>
    </w:p>
    <w:p w14:paraId="4FD07616" w14:textId="77777777" w:rsidR="006063C3" w:rsidRDefault="006063C3" w:rsidP="008433AF">
      <w:pPr>
        <w:pStyle w:val="Dalodstavce"/>
        <w:ind w:firstLine="0"/>
      </w:pPr>
    </w:p>
    <w:p w14:paraId="11F2B5F3" w14:textId="77777777" w:rsidR="008D77BF" w:rsidRDefault="008D77BF" w:rsidP="001C53CE">
      <w:pPr>
        <w:pStyle w:val="Dalodstavce"/>
        <w:ind w:firstLine="0"/>
        <w:rPr>
          <w:b/>
          <w:bCs/>
        </w:rPr>
      </w:pPr>
      <w:r>
        <w:rPr>
          <w:b/>
          <w:bCs/>
        </w:rPr>
        <w:t>Brockova šňůra</w:t>
      </w:r>
    </w:p>
    <w:p w14:paraId="48AC08C7" w14:textId="045759F5" w:rsidR="00A2403F" w:rsidRDefault="004E665F" w:rsidP="0087162E">
      <w:pPr>
        <w:pStyle w:val="Odstavec1"/>
      </w:pPr>
      <w:r w:rsidRPr="004E665F">
        <w:t>Brockova šňůra</w:t>
      </w:r>
      <w:r w:rsidR="000008C9">
        <w:fldChar w:fldCharType="begin"/>
      </w:r>
      <w:r w:rsidR="000008C9">
        <w:instrText xml:space="preserve"> XE "</w:instrText>
      </w:r>
      <w:r w:rsidR="000008C9" w:rsidRPr="000A4739">
        <w:instrText>Brockova šňůra</w:instrText>
      </w:r>
      <w:r w:rsidR="000008C9">
        <w:instrText xml:space="preserve">" </w:instrText>
      </w:r>
      <w:r w:rsidR="000008C9">
        <w:fldChar w:fldCharType="end"/>
      </w:r>
      <w:r w:rsidRPr="004E665F">
        <w:t xml:space="preserve"> je </w:t>
      </w:r>
      <w:r w:rsidR="00D87919">
        <w:t>jednoduchá pomůcka</w:t>
      </w:r>
      <w:r w:rsidR="000008C9">
        <w:fldChar w:fldCharType="begin"/>
      </w:r>
      <w:r w:rsidR="000008C9">
        <w:instrText xml:space="preserve"> XE "</w:instrText>
      </w:r>
      <w:r w:rsidR="000008C9" w:rsidRPr="00574898">
        <w:instrText>pomůcka</w:instrText>
      </w:r>
      <w:r w:rsidR="000008C9">
        <w:instrText xml:space="preserve">" </w:instrText>
      </w:r>
      <w:r w:rsidR="000008C9">
        <w:fldChar w:fldCharType="end"/>
      </w:r>
      <w:r w:rsidRPr="004E665F">
        <w:t xml:space="preserve"> určen</w:t>
      </w:r>
      <w:r w:rsidR="00D87919">
        <w:t xml:space="preserve">á </w:t>
      </w:r>
      <w:r w:rsidRPr="004E665F">
        <w:t>pro trénink a normalizaci blízkého bodu</w:t>
      </w:r>
      <w:r w:rsidR="00D369D1">
        <w:t>.</w:t>
      </w:r>
      <w:r w:rsidRPr="004E665F">
        <w:t xml:space="preserve"> </w:t>
      </w:r>
      <w:r w:rsidR="00D369D1">
        <w:t>Z</w:t>
      </w:r>
      <w:r w:rsidRPr="004E665F">
        <w:t xml:space="preserve">ároveň </w:t>
      </w:r>
      <w:r w:rsidR="00D369D1">
        <w:t xml:space="preserve">slouží </w:t>
      </w:r>
      <w:r w:rsidRPr="004E665F">
        <w:t xml:space="preserve">pro rozvoj </w:t>
      </w:r>
      <w:r w:rsidR="001C178A">
        <w:t>souhry</w:t>
      </w:r>
      <w:r w:rsidR="001C5477">
        <w:t xml:space="preserve"> obou </w:t>
      </w:r>
      <w:r w:rsidR="001C178A">
        <w:t xml:space="preserve">očí </w:t>
      </w:r>
      <w:r w:rsidRPr="004E665F">
        <w:t xml:space="preserve">při konvergenci a akomodaci a uvědomění fyziologické diplopie. </w:t>
      </w:r>
      <w:r w:rsidR="00BA3AF6">
        <w:t>Je vhodná pro cvičení</w:t>
      </w:r>
      <w:r w:rsidR="001B2A56">
        <w:t xml:space="preserve"> především</w:t>
      </w:r>
      <w:r w:rsidR="00575E9F">
        <w:t xml:space="preserve"> u</w:t>
      </w:r>
      <w:r w:rsidR="00387064">
        <w:t xml:space="preserve"> dět</w:t>
      </w:r>
      <w:r w:rsidR="00575E9F">
        <w:t>í</w:t>
      </w:r>
      <w:r w:rsidRPr="004E665F">
        <w:t xml:space="preserve"> s divergentním strabismem </w:t>
      </w:r>
      <w:r w:rsidR="007E4A55">
        <w:t xml:space="preserve">– </w:t>
      </w:r>
      <w:r w:rsidRPr="004E665F">
        <w:t>insuficiencí konvergence</w:t>
      </w:r>
      <w:r w:rsidR="00EB54D3">
        <w:fldChar w:fldCharType="begin"/>
      </w:r>
      <w:r w:rsidR="00EB54D3">
        <w:instrText xml:space="preserve"> XE "</w:instrText>
      </w:r>
      <w:r w:rsidR="00EB54D3" w:rsidRPr="00D95B43">
        <w:instrText>konvergence</w:instrText>
      </w:r>
      <w:r w:rsidR="00EB54D3">
        <w:instrText xml:space="preserve">" </w:instrText>
      </w:r>
      <w:r w:rsidR="00EB54D3">
        <w:fldChar w:fldCharType="end"/>
      </w:r>
      <w:r w:rsidRPr="004E665F">
        <w:t xml:space="preserve">. </w:t>
      </w:r>
      <w:r w:rsidR="00237A13">
        <w:t>Šňůru t</w:t>
      </w:r>
      <w:r w:rsidRPr="004E665F">
        <w:t>voří</w:t>
      </w:r>
      <w:r w:rsidR="00037237">
        <w:t xml:space="preserve"> provázek se </w:t>
      </w:r>
      <w:r w:rsidRPr="004E665F">
        <w:t>tř</w:t>
      </w:r>
      <w:r w:rsidR="00037237">
        <w:t>emi</w:t>
      </w:r>
      <w:r w:rsidRPr="004E665F">
        <w:t xml:space="preserve"> pohybliv</w:t>
      </w:r>
      <w:r w:rsidR="00037237">
        <w:t>ými</w:t>
      </w:r>
      <w:r w:rsidRPr="004E665F">
        <w:t xml:space="preserve"> korálky různých barev</w:t>
      </w:r>
      <w:r w:rsidR="00BD3668">
        <w:t xml:space="preserve"> (viz Obr. 8)</w:t>
      </w:r>
      <w:r w:rsidRPr="004E665F">
        <w:t xml:space="preserve"> v určitých rozestupech odpovídajících </w:t>
      </w:r>
      <w:r w:rsidR="00E4111D">
        <w:t xml:space="preserve">vergenčním </w:t>
      </w:r>
      <w:r w:rsidRPr="004E665F">
        <w:t>schopnostem</w:t>
      </w:r>
      <w:r w:rsidR="00E4111D">
        <w:t xml:space="preserve"> dítěte</w:t>
      </w:r>
      <w:r w:rsidRPr="004E665F">
        <w:t>.</w:t>
      </w:r>
      <w:r w:rsidR="00A80D17" w:rsidRPr="00A80D17">
        <w:t xml:space="preserve"> </w:t>
      </w:r>
      <w:r w:rsidR="00A80D17">
        <w:fldChar w:fldCharType="begin"/>
      </w:r>
      <w:r w:rsidR="00A80D17">
        <w:instrText xml:space="preserve"> ADDIN ZOTERO_ITEM CSL_CITATION {"citationID":"u4aqDAjF","properties":{"formattedCitation":"\\super 13,22\\nosupersub{}","plainCitation":"13,22","noteIndex":0},"citationItems":[{"id":135,"uris":["http://zotero.org/users/local/z1aM31PI/items/5EXMKFW6"],"itemData":{"id":135,"type":"thesis","language":"cze","publisher":"Masarykova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id":139,"uris":["http://zotero.org/users/local/z1aM31PI/items/LBUG9HMZ"],"itemData":{"id":139,"type":"book","call-number":"617.751-072.7 |2 MRF","edition":"1. vydání","event-place":"Brno","ISBN":"978-80-7013-577-8","number-of-pages":"250","publisher":"NCONZO","publisher-place":"Brno","source":"aleph.muni.cz Library Catalog","title":"Přístroje pro optometrii a oftalmologii","author":[{"family":"Beneš","given":"Pavel"}],"issued":{"date-parts":[["2015"]]}}}],"schema":"https://github.com/citation-style-language/schema/raw/master/csl-citation.json"} </w:instrText>
      </w:r>
      <w:r w:rsidR="00A80D17">
        <w:fldChar w:fldCharType="separate"/>
      </w:r>
      <w:r w:rsidR="00A80D17" w:rsidRPr="00A80D17">
        <w:rPr>
          <w:vertAlign w:val="superscript"/>
        </w:rPr>
        <w:t>13,22</w:t>
      </w:r>
      <w:r w:rsidR="00A80D17">
        <w:fldChar w:fldCharType="end"/>
      </w:r>
      <w:r w:rsidRPr="004E665F">
        <w:t xml:space="preserve"> </w:t>
      </w:r>
    </w:p>
    <w:p w14:paraId="71E9C071" w14:textId="50B3F7AE" w:rsidR="004E665F" w:rsidRDefault="0027181C" w:rsidP="00D07522">
      <w:pPr>
        <w:pStyle w:val="Dalodstavce"/>
      </w:pPr>
      <w:r>
        <w:t xml:space="preserve">Pro cvičení je nutné jeden konec šňůry upevnit např. na </w:t>
      </w:r>
      <w:r w:rsidR="00E4550B">
        <w:t>kliku od dveří</w:t>
      </w:r>
      <w:r w:rsidR="00D369D1">
        <w:t>,</w:t>
      </w:r>
      <w:r w:rsidR="004E665F" w:rsidRPr="004E665F">
        <w:t xml:space="preserve"> </w:t>
      </w:r>
      <w:r w:rsidR="00B32D7A">
        <w:t xml:space="preserve">či k židli </w:t>
      </w:r>
      <w:r w:rsidR="00A701B3">
        <w:br/>
      </w:r>
      <w:r w:rsidR="004E665F" w:rsidRPr="004E665F">
        <w:t xml:space="preserve">a druhý konec si </w:t>
      </w:r>
      <w:r w:rsidR="007D25CD">
        <w:t>dítě</w:t>
      </w:r>
      <w:r w:rsidR="004E665F" w:rsidRPr="004E665F">
        <w:t xml:space="preserve"> přidržuje u špičky nosu.</w:t>
      </w:r>
      <w:r w:rsidR="00971E15">
        <w:t xml:space="preserve"> </w:t>
      </w:r>
      <w:r w:rsidR="002E65E7">
        <w:t>Upevněný konec</w:t>
      </w:r>
      <w:r w:rsidR="00A2403F">
        <w:t xml:space="preserve"> šňůry</w:t>
      </w:r>
      <w:r w:rsidR="002E65E7">
        <w:t xml:space="preserve"> by měl být </w:t>
      </w:r>
      <w:r w:rsidR="00F04B41">
        <w:t>níž,</w:t>
      </w:r>
      <w:r w:rsidR="002E65E7">
        <w:t xml:space="preserve"> než je </w:t>
      </w:r>
      <w:r w:rsidR="00A2403F">
        <w:t>nos dítěte. Dítě</w:t>
      </w:r>
      <w:r w:rsidR="00FB40A9">
        <w:t xml:space="preserve"> při cvičení </w:t>
      </w:r>
      <w:r w:rsidR="00FB40A9" w:rsidRPr="00FB40A9">
        <w:t>stříd</w:t>
      </w:r>
      <w:r w:rsidR="00F04B41">
        <w:t>á</w:t>
      </w:r>
      <w:r w:rsidR="00FB40A9" w:rsidRPr="00FB40A9">
        <w:t xml:space="preserve"> fixaci mezi korálky na šňůře a popis</w:t>
      </w:r>
      <w:r w:rsidR="00F04B41">
        <w:t>uje</w:t>
      </w:r>
      <w:r w:rsidR="00FB40A9" w:rsidRPr="00FB40A9">
        <w:t>, co vidí při fixaci</w:t>
      </w:r>
      <w:r w:rsidR="00BB7E86" w:rsidRPr="00BB7E86">
        <w:t xml:space="preserve"> </w:t>
      </w:r>
      <w:r w:rsidR="00BB7E86" w:rsidRPr="00FB40A9">
        <w:t>každé</w:t>
      </w:r>
      <w:r w:rsidR="00BB7E86">
        <w:t>ho korálku zvlášť</w:t>
      </w:r>
      <w:r w:rsidR="00FB40A9" w:rsidRPr="00FB40A9">
        <w:t xml:space="preserve">. Když fixuje </w:t>
      </w:r>
      <w:r w:rsidR="00D30755">
        <w:t>nejbližší korálek</w:t>
      </w:r>
      <w:r w:rsidR="00FB40A9" w:rsidRPr="00FB40A9">
        <w:t xml:space="preserve">, </w:t>
      </w:r>
      <w:r w:rsidR="00D30755">
        <w:t xml:space="preserve">důsledkem </w:t>
      </w:r>
      <w:r w:rsidR="00FB40A9" w:rsidRPr="00FB40A9">
        <w:t>fyziologické diplopi</w:t>
      </w:r>
      <w:r w:rsidR="00D30755">
        <w:t>e</w:t>
      </w:r>
      <w:r w:rsidR="00FB40A9" w:rsidRPr="00FB40A9">
        <w:t xml:space="preserve"> </w:t>
      </w:r>
      <w:r w:rsidR="00C666FD">
        <w:t xml:space="preserve">se </w:t>
      </w:r>
      <w:r w:rsidR="00B461FB">
        <w:t xml:space="preserve">mu </w:t>
      </w:r>
      <w:r w:rsidR="00023D7B">
        <w:t>provázek rozdvojí a vytvoří tvar písmene V.</w:t>
      </w:r>
      <w:r w:rsidR="00FB40A9" w:rsidRPr="00FB40A9">
        <w:t xml:space="preserve"> </w:t>
      </w:r>
      <w:r w:rsidR="00023D7B">
        <w:t>P</w:t>
      </w:r>
      <w:r w:rsidR="00FB40A9" w:rsidRPr="00FB40A9">
        <w:t xml:space="preserve">ři fixaci prostředního korálku se </w:t>
      </w:r>
      <w:r w:rsidR="00C06DB9">
        <w:t>šňůra promění do tvaru</w:t>
      </w:r>
      <w:r w:rsidR="0022386B" w:rsidRPr="0022386B">
        <w:t xml:space="preserve"> </w:t>
      </w:r>
      <w:r w:rsidR="0022386B" w:rsidRPr="00FB40A9">
        <w:t>X</w:t>
      </w:r>
      <w:r w:rsidR="00FB40A9" w:rsidRPr="00FB40A9">
        <w:t xml:space="preserve">, a při fixaci nejvzdálenějšího korálku </w:t>
      </w:r>
      <w:r w:rsidR="00026B71">
        <w:t>do tvaru písmene</w:t>
      </w:r>
      <w:r w:rsidR="00FB40A9" w:rsidRPr="00FB40A9">
        <w:t xml:space="preserve"> A. Pokud </w:t>
      </w:r>
      <w:r w:rsidR="00026B71">
        <w:t>dítě</w:t>
      </w:r>
      <w:r w:rsidR="00FB40A9" w:rsidRPr="00FB40A9">
        <w:t xml:space="preserve"> popisuje </w:t>
      </w:r>
      <w:r w:rsidR="004F4D1E">
        <w:t xml:space="preserve">vjem správně </w:t>
      </w:r>
      <w:r w:rsidR="00FB40A9" w:rsidRPr="00FB40A9">
        <w:t xml:space="preserve">a korálky </w:t>
      </w:r>
      <w:r w:rsidR="004F4D1E">
        <w:t>vidí</w:t>
      </w:r>
      <w:r w:rsidR="00FB40A9" w:rsidRPr="00FB40A9">
        <w:t xml:space="preserve"> ostře, pořadí </w:t>
      </w:r>
      <w:r w:rsidR="008A5E97">
        <w:t xml:space="preserve">korálků se při opakování </w:t>
      </w:r>
      <w:r w:rsidR="00CD48DC">
        <w:t>může měnit</w:t>
      </w:r>
      <w:r w:rsidR="00FB40A9" w:rsidRPr="00FB40A9">
        <w:t xml:space="preserve"> náhodně. </w:t>
      </w:r>
      <w:r w:rsidR="004E665F" w:rsidRPr="004E665F">
        <w:t xml:space="preserve">Během cvičení je důležité kontrolovat </w:t>
      </w:r>
      <w:r w:rsidR="00140772">
        <w:t xml:space="preserve">dítěti </w:t>
      </w:r>
      <w:r w:rsidR="004E665F" w:rsidRPr="004E665F">
        <w:t>souhyb očí.</w:t>
      </w:r>
      <w:r w:rsidR="00140772">
        <w:fldChar w:fldCharType="begin"/>
      </w:r>
      <w:r w:rsidR="00A80D17">
        <w:instrText xml:space="preserve"> ADDIN ZOTERO_ITEM CSL_CITATION {"citationID":"u4aqDAjF","properties":{"formattedCitation":"\\super 13,22\\nosupersub{}","plainCitation":"13,22","noteIndex":0},"citationItems":[{"id":135,"uris":["http://zotero.org/users/local/z1aM31PI/items/5EXMKFW6"],"itemData":{"id":135,"type":"thesis","language":"cze","publisher":"Masarykova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id":139,"uris":["http://zotero.org/users/local/z1aM31PI/items/LBUG9HMZ"],"itemData":{"id":139,"type":"book","call-number":"617.751-072.7 |2 MRF","edition":"1. vydání","event-place":"Brno","ISBN":"978-80-7013-577-8","number-of-pages":"250","publisher":"NCONZO","publisher-place":"Brno","source":"aleph.muni.cz Library Catalog","title":"Přístroje pro optometrii a oftalmologii","author":[{"family":"Beneš","given":"Pavel"}],"issued":{"date-parts":[["2015"]]}}}],"schema":"https://github.com/citation-style-language/schema/raw/master/csl-citation.json"} </w:instrText>
      </w:r>
      <w:r w:rsidR="00140772">
        <w:fldChar w:fldCharType="separate"/>
      </w:r>
      <w:r w:rsidR="00A80D17" w:rsidRPr="00A80D17">
        <w:rPr>
          <w:vertAlign w:val="superscript"/>
        </w:rPr>
        <w:t>13,22</w:t>
      </w:r>
      <w:r w:rsidR="00140772">
        <w:fldChar w:fldCharType="end"/>
      </w:r>
    </w:p>
    <w:p w14:paraId="2D05851F" w14:textId="77777777" w:rsidR="00D70855" w:rsidRDefault="00D70855" w:rsidP="00437122">
      <w:pPr>
        <w:pStyle w:val="Dalodstavce"/>
        <w:ind w:firstLine="0"/>
      </w:pPr>
    </w:p>
    <w:p w14:paraId="1F49C4FE" w14:textId="77777777" w:rsidR="00CF52AF" w:rsidRDefault="00397240" w:rsidP="00CF52AF">
      <w:pPr>
        <w:pStyle w:val="Dalodstavce"/>
        <w:keepNext/>
        <w:ind w:firstLine="0"/>
        <w:jc w:val="center"/>
      </w:pPr>
      <w:r w:rsidRPr="00397240">
        <w:rPr>
          <w:noProof/>
        </w:rPr>
        <w:drawing>
          <wp:inline distT="0" distB="0" distL="0" distR="0" wp14:anchorId="423EC71D" wp14:editId="3F79E8DC">
            <wp:extent cx="1922584" cy="2486673"/>
            <wp:effectExtent l="0" t="0" r="1905" b="8890"/>
            <wp:docPr id="272858825" name="Obráze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858825" name=""/>
                    <pic:cNvPicPr/>
                  </pic:nvPicPr>
                  <pic:blipFill>
                    <a:blip r:embed="rId35"/>
                    <a:stretch>
                      <a:fillRect/>
                    </a:stretch>
                  </pic:blipFill>
                  <pic:spPr>
                    <a:xfrm>
                      <a:off x="0" y="0"/>
                      <a:ext cx="1962486" cy="2538282"/>
                    </a:xfrm>
                    <a:prstGeom prst="rect">
                      <a:avLst/>
                    </a:prstGeom>
                  </pic:spPr>
                </pic:pic>
              </a:graphicData>
            </a:graphic>
          </wp:inline>
        </w:drawing>
      </w:r>
    </w:p>
    <w:p w14:paraId="247DAE79" w14:textId="17978689" w:rsidR="008D77BF" w:rsidRDefault="00CF52AF" w:rsidP="00065CB8">
      <w:pPr>
        <w:pStyle w:val="Titulek"/>
        <w:rPr>
          <w:b w:val="0"/>
          <w:bCs w:val="0"/>
        </w:rPr>
      </w:pPr>
      <w:bookmarkStart w:id="24" w:name="_Toc164158270"/>
      <w:r>
        <w:t xml:space="preserve">Obr. </w:t>
      </w:r>
      <w:r>
        <w:fldChar w:fldCharType="begin"/>
      </w:r>
      <w:r>
        <w:instrText xml:space="preserve"> SEQ Obr. \* ARABIC </w:instrText>
      </w:r>
      <w:r>
        <w:fldChar w:fldCharType="separate"/>
      </w:r>
      <w:r w:rsidR="001221CF">
        <w:rPr>
          <w:noProof/>
        </w:rPr>
        <w:t>8</w:t>
      </w:r>
      <w:r>
        <w:fldChar w:fldCharType="end"/>
      </w:r>
      <w:r>
        <w:t xml:space="preserve">: </w:t>
      </w:r>
      <w:r>
        <w:rPr>
          <w:b w:val="0"/>
          <w:bCs w:val="0"/>
        </w:rPr>
        <w:t>Brockova šňůra (archiv autora)</w:t>
      </w:r>
      <w:bookmarkEnd w:id="24"/>
    </w:p>
    <w:p w14:paraId="323FCC8F" w14:textId="77777777" w:rsidR="00065CB8" w:rsidRPr="00065CB8" w:rsidRDefault="00065CB8" w:rsidP="00065CB8">
      <w:pPr>
        <w:pStyle w:val="Odstavec1"/>
        <w:rPr>
          <w:lang w:eastAsia="sk-SK"/>
        </w:rPr>
      </w:pPr>
    </w:p>
    <w:p w14:paraId="192FF29A" w14:textId="5352A480" w:rsidR="008433AF" w:rsidRPr="001C53CE" w:rsidRDefault="001C53CE" w:rsidP="001C53CE">
      <w:pPr>
        <w:pStyle w:val="Dalodstavce"/>
        <w:ind w:firstLine="0"/>
        <w:rPr>
          <w:b/>
          <w:bCs/>
        </w:rPr>
      </w:pPr>
      <w:r w:rsidRPr="001C53CE">
        <w:rPr>
          <w:b/>
          <w:bCs/>
        </w:rPr>
        <w:lastRenderedPageBreak/>
        <w:t>Cvičení 3-Dot Card</w:t>
      </w:r>
    </w:p>
    <w:p w14:paraId="05C39834" w14:textId="7CC2B0AD" w:rsidR="001C53CE" w:rsidRDefault="001C53CE" w:rsidP="0087162E">
      <w:pPr>
        <w:pStyle w:val="Odstavec1"/>
      </w:pPr>
      <w:r w:rsidRPr="001C53CE">
        <w:t xml:space="preserve">Cvičení </w:t>
      </w:r>
      <w:r w:rsidR="00841AF2" w:rsidRPr="001C53CE">
        <w:t>3</w:t>
      </w:r>
      <w:r w:rsidR="00841AF2">
        <w:t>-</w:t>
      </w:r>
      <w:r w:rsidR="00841AF2" w:rsidRPr="001C53CE">
        <w:t>Dot</w:t>
      </w:r>
      <w:r w:rsidRPr="001C53CE">
        <w:t xml:space="preserve"> Card, </w:t>
      </w:r>
      <w:r>
        <w:t>nebo</w:t>
      </w:r>
      <w:r w:rsidRPr="001C53CE">
        <w:t xml:space="preserve"> Albee Card, </w:t>
      </w:r>
      <w:r w:rsidR="00757D16">
        <w:t>je alternativa</w:t>
      </w:r>
      <w:r w:rsidRPr="001C53CE">
        <w:t xml:space="preserve"> Brockovy šňůry</w:t>
      </w:r>
      <w:r w:rsidR="00F60E2A">
        <w:t>.</w:t>
      </w:r>
      <w:r w:rsidR="004E2C1F">
        <w:t xml:space="preserve"> </w:t>
      </w:r>
      <w:r w:rsidR="00F60E2A">
        <w:t>Jde o bílou kartu</w:t>
      </w:r>
      <w:r w:rsidRPr="001C53CE">
        <w:t xml:space="preserve"> s</w:t>
      </w:r>
      <w:r w:rsidR="001762D7">
        <w:t>e</w:t>
      </w:r>
      <w:r w:rsidRPr="001C53CE">
        <w:t xml:space="preserve"> třemi </w:t>
      </w:r>
      <w:r w:rsidR="00841AF2">
        <w:t>puntíky – kroužky</w:t>
      </w:r>
      <w:r w:rsidRPr="001C53CE">
        <w:t xml:space="preserve"> různých velikostí na obou </w:t>
      </w:r>
      <w:r w:rsidR="00841AF2" w:rsidRPr="001C53CE">
        <w:t>stranách – červené</w:t>
      </w:r>
      <w:r w:rsidRPr="001C53CE">
        <w:t xml:space="preserve"> na jedné </w:t>
      </w:r>
      <w:r w:rsidR="00FC6565">
        <w:br/>
      </w:r>
      <w:r w:rsidRPr="001C53CE">
        <w:t xml:space="preserve">a zelené na druhé straně. </w:t>
      </w:r>
      <w:r w:rsidR="00CA3F8E">
        <w:t>Dítě</w:t>
      </w:r>
      <w:r w:rsidR="00C8298A">
        <w:t xml:space="preserve"> </w:t>
      </w:r>
      <w:r w:rsidRPr="001C53CE">
        <w:t>kar</w:t>
      </w:r>
      <w:r w:rsidR="00C8298A">
        <w:t xml:space="preserve">tu </w:t>
      </w:r>
      <w:r w:rsidRPr="001C53CE">
        <w:t xml:space="preserve">drží </w:t>
      </w:r>
      <w:r w:rsidR="00841AF2">
        <w:t xml:space="preserve">tak, aby měl </w:t>
      </w:r>
      <w:r w:rsidRPr="001C53CE">
        <w:t xml:space="preserve">u nosu nejmenší </w:t>
      </w:r>
      <w:r w:rsidR="0064770C">
        <w:t>kroužek</w:t>
      </w:r>
      <w:r w:rsidR="00FD6B96">
        <w:t xml:space="preserve"> (viz Obr. 9)</w:t>
      </w:r>
      <w:r w:rsidRPr="001C53CE">
        <w:t xml:space="preserve">. Nejprve se zaměřuje na </w:t>
      </w:r>
      <w:r w:rsidR="008D45E2">
        <w:t>největší</w:t>
      </w:r>
      <w:r w:rsidR="00C60B8C">
        <w:t xml:space="preserve"> </w:t>
      </w:r>
      <w:r w:rsidR="00867592">
        <w:t>na konci karty</w:t>
      </w:r>
      <w:r w:rsidRPr="001C53CE">
        <w:t xml:space="preserve"> a poté rychle přesouvá fixaci na </w:t>
      </w:r>
      <w:r w:rsidR="00867592">
        <w:t>bližší</w:t>
      </w:r>
      <w:r w:rsidRPr="001C53CE">
        <w:t xml:space="preserve"> </w:t>
      </w:r>
      <w:r w:rsidR="0064770C">
        <w:t>kroužky</w:t>
      </w:r>
      <w:r w:rsidRPr="001C53CE">
        <w:t xml:space="preserve">. </w:t>
      </w:r>
      <w:r w:rsidR="00EB619A">
        <w:t>Dítě by mělo udržet každý kroužek spojený</w:t>
      </w:r>
      <w:r w:rsidRPr="001C53CE">
        <w:t xml:space="preserve"> minimálně po dobu 10 sekund. Cvičení se opakuje kontinuálně a ortoptista určuje, na který kroužek by se </w:t>
      </w:r>
      <w:r w:rsidR="00C731DC">
        <w:t>mělo dítě</w:t>
      </w:r>
      <w:r w:rsidRPr="001C53CE">
        <w:t xml:space="preserve"> soustředit.</w:t>
      </w:r>
      <w:r w:rsidR="007155A8">
        <w:fldChar w:fldCharType="begin"/>
      </w:r>
      <w:r w:rsidR="00BA0D5A">
        <w:instrText xml:space="preserve"> ADDIN ZOTERO_ITEM CSL_CITATION {"citationID":"GxL6aiaW","properties":{"formattedCitation":"\\super 24\\nosupersub{}","plainCitation":"24","noteIndex":0},"citationItems":[{"id":131,"uris":["http://zotero.org/users/local/z1aM31PI/items/QMZBE9L5"],"itemData":{"id":131,"type":"thesis","language":"cze","publisher":"Masarykova univerzita, Lékařská fakulta","source":"is.muni.cz","title":"Divergentní strabismus","URL":"https://is.muni.cz/th/aop7u/","author":[{"family":"Pechová","given":"Petra"}],"accessed":{"date-parts":[["2024",3,22]]},"issued":{"date-parts":[["2019"]]}}}],"schema":"https://github.com/citation-style-language/schema/raw/master/csl-citation.json"} </w:instrText>
      </w:r>
      <w:r w:rsidR="007155A8">
        <w:fldChar w:fldCharType="separate"/>
      </w:r>
      <w:r w:rsidR="00BA0D5A" w:rsidRPr="00BA0D5A">
        <w:rPr>
          <w:vertAlign w:val="superscript"/>
        </w:rPr>
        <w:t>24</w:t>
      </w:r>
      <w:r w:rsidR="007155A8">
        <w:fldChar w:fldCharType="end"/>
      </w:r>
    </w:p>
    <w:p w14:paraId="3EA48D78" w14:textId="77777777" w:rsidR="00287389" w:rsidRDefault="00287389" w:rsidP="001C53CE">
      <w:pPr>
        <w:pStyle w:val="Dalodstavce"/>
      </w:pPr>
    </w:p>
    <w:p w14:paraId="62D36582" w14:textId="3AF176BB" w:rsidR="00287389" w:rsidRDefault="00287389" w:rsidP="00F750D9">
      <w:pPr>
        <w:pStyle w:val="Dalodstavce"/>
        <w:keepNext/>
        <w:ind w:firstLine="0"/>
        <w:jc w:val="center"/>
      </w:pPr>
      <w:r w:rsidRPr="00287389">
        <w:rPr>
          <w:noProof/>
        </w:rPr>
        <w:drawing>
          <wp:inline distT="0" distB="0" distL="0" distR="0" wp14:anchorId="1AF17195" wp14:editId="1D3934FB">
            <wp:extent cx="1951878" cy="1735015"/>
            <wp:effectExtent l="0" t="0" r="0" b="0"/>
            <wp:docPr id="1107178076" name="Obrázek 1" descr="Obsah obrázku osoba, Lidská tvář, krk, oblečení&#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7178076" name="Obrázek 1" descr="Obsah obrázku osoba, Lidská tvář, krk, oblečení&#10;&#10;Popis byl vytvořen automaticky"/>
                    <pic:cNvPicPr/>
                  </pic:nvPicPr>
                  <pic:blipFill rotWithShape="1">
                    <a:blip r:embed="rId36"/>
                    <a:srcRect l="12451"/>
                    <a:stretch/>
                  </pic:blipFill>
                  <pic:spPr bwMode="auto">
                    <a:xfrm>
                      <a:off x="0" y="0"/>
                      <a:ext cx="1968003" cy="1749349"/>
                    </a:xfrm>
                    <a:prstGeom prst="rect">
                      <a:avLst/>
                    </a:prstGeom>
                    <a:ln>
                      <a:noFill/>
                    </a:ln>
                    <a:extLst>
                      <a:ext uri="{53640926-AAD7-44D8-BBD7-CCE9431645EC}">
                        <a14:shadowObscured xmlns:a14="http://schemas.microsoft.com/office/drawing/2010/main"/>
                      </a:ext>
                    </a:extLst>
                  </pic:spPr>
                </pic:pic>
              </a:graphicData>
            </a:graphic>
          </wp:inline>
        </w:drawing>
      </w:r>
    </w:p>
    <w:p w14:paraId="11E8E78B" w14:textId="2B9EEC45" w:rsidR="00BC62AA" w:rsidRPr="00CF2671" w:rsidRDefault="00287389" w:rsidP="00F750D9">
      <w:pPr>
        <w:pStyle w:val="Titulek"/>
        <w:rPr>
          <w:b w:val="0"/>
          <w:bCs w:val="0"/>
        </w:rPr>
      </w:pPr>
      <w:bookmarkStart w:id="25" w:name="_Toc164158271"/>
      <w:r>
        <w:t xml:space="preserve">Obr. </w:t>
      </w:r>
      <w:r>
        <w:fldChar w:fldCharType="begin"/>
      </w:r>
      <w:r>
        <w:instrText xml:space="preserve"> SEQ Obr. \* ARABIC </w:instrText>
      </w:r>
      <w:r>
        <w:fldChar w:fldCharType="separate"/>
      </w:r>
      <w:r w:rsidR="001221CF">
        <w:rPr>
          <w:noProof/>
        </w:rPr>
        <w:t>9</w:t>
      </w:r>
      <w:r>
        <w:fldChar w:fldCharType="end"/>
      </w:r>
      <w:r>
        <w:t xml:space="preserve">: </w:t>
      </w:r>
      <w:r w:rsidR="00D664E4">
        <w:rPr>
          <w:b w:val="0"/>
          <w:bCs w:val="0"/>
        </w:rPr>
        <w:t>3-Dot Card</w:t>
      </w:r>
      <w:r w:rsidR="00D664E4">
        <w:rPr>
          <w:b w:val="0"/>
          <w:bCs w:val="0"/>
        </w:rPr>
        <w:fldChar w:fldCharType="begin"/>
      </w:r>
      <w:r w:rsidR="00BA0D5A">
        <w:rPr>
          <w:b w:val="0"/>
          <w:bCs w:val="0"/>
        </w:rPr>
        <w:instrText xml:space="preserve"> ADDIN ZOTERO_ITEM CSL_CITATION {"citationID":"aPTEuiXG","properties":{"formattedCitation":"\\super 24\\nosupersub{}","plainCitation":"24","noteIndex":0},"citationItems":[{"id":131,"uris":["http://zotero.org/users/local/z1aM31PI/items/QMZBE9L5"],"itemData":{"id":131,"type":"thesis","language":"cze","publisher":"Masarykova univerzita, Lékařská fakulta","source":"is.muni.cz","title":"Divergentní strabismus","URL":"https://is.muni.cz/th/aop7u/","author":[{"family":"Pechová","given":"Petra"}],"accessed":{"date-parts":[["2024",3,22]]},"issued":{"date-parts":[["2019"]]}}}],"schema":"https://github.com/citation-style-language/schema/raw/master/csl-citation.json"} </w:instrText>
      </w:r>
      <w:r w:rsidR="00D664E4">
        <w:rPr>
          <w:b w:val="0"/>
          <w:bCs w:val="0"/>
        </w:rPr>
        <w:fldChar w:fldCharType="separate"/>
      </w:r>
      <w:r w:rsidR="00BA0D5A" w:rsidRPr="00BA0D5A">
        <w:rPr>
          <w:vertAlign w:val="superscript"/>
        </w:rPr>
        <w:t>24</w:t>
      </w:r>
      <w:bookmarkEnd w:id="25"/>
      <w:r w:rsidR="00D664E4">
        <w:rPr>
          <w:b w:val="0"/>
          <w:bCs w:val="0"/>
        </w:rPr>
        <w:fldChar w:fldCharType="end"/>
      </w:r>
    </w:p>
    <w:p w14:paraId="3F368BBE" w14:textId="5A136287" w:rsidR="00F864E8" w:rsidRDefault="009A06F6" w:rsidP="009A06F6">
      <w:pPr>
        <w:pStyle w:val="Dalodstavce"/>
        <w:ind w:firstLine="0"/>
        <w:rPr>
          <w:b/>
          <w:bCs/>
        </w:rPr>
      </w:pPr>
      <w:r w:rsidRPr="009A06F6">
        <w:rPr>
          <w:b/>
          <w:bCs/>
        </w:rPr>
        <w:t>Tři kočky</w:t>
      </w:r>
    </w:p>
    <w:p w14:paraId="48F33F5A" w14:textId="1C735948" w:rsidR="00816678" w:rsidRPr="00816678" w:rsidRDefault="00704FEC" w:rsidP="0087162E">
      <w:pPr>
        <w:pStyle w:val="Odstavec1"/>
      </w:pPr>
      <w:r>
        <w:t>Ke c</w:t>
      </w:r>
      <w:r w:rsidR="00816678" w:rsidRPr="00816678">
        <w:t>vičení tři kočky</w:t>
      </w:r>
      <w:r w:rsidR="006A5218">
        <w:t xml:space="preserve"> se</w:t>
      </w:r>
      <w:r w:rsidR="003F137D">
        <w:t xml:space="preserve"> používá</w:t>
      </w:r>
      <w:r w:rsidR="00816678" w:rsidRPr="00816678">
        <w:t xml:space="preserve"> karta s </w:t>
      </w:r>
      <w:r w:rsidR="00934471">
        <w:t>dvojicemi</w:t>
      </w:r>
      <w:r w:rsidR="00816678" w:rsidRPr="00816678">
        <w:t xml:space="preserve"> </w:t>
      </w:r>
      <w:r w:rsidR="00934471">
        <w:t xml:space="preserve">obrázků </w:t>
      </w:r>
      <w:r w:rsidR="00816678" w:rsidRPr="00816678">
        <w:t>koček umístěnými ve čtyřech řadách</w:t>
      </w:r>
      <w:r w:rsidR="001A57F6">
        <w:t xml:space="preserve"> pod sebou</w:t>
      </w:r>
      <w:r w:rsidR="00816678" w:rsidRPr="00816678">
        <w:t xml:space="preserve">, přičemž s každou řadou </w:t>
      </w:r>
      <w:r w:rsidR="00BC63A2">
        <w:t>se</w:t>
      </w:r>
      <w:r w:rsidR="00816678" w:rsidRPr="00816678">
        <w:t xml:space="preserve"> vzdálenost mezi kočkami</w:t>
      </w:r>
      <w:r w:rsidR="00BC63A2">
        <w:t xml:space="preserve"> zvětšuje</w:t>
      </w:r>
      <w:r w:rsidR="00816678" w:rsidRPr="00816678">
        <w:t xml:space="preserve">, a </w:t>
      </w:r>
      <w:r w:rsidR="00BC63A2">
        <w:t xml:space="preserve">tím </w:t>
      </w:r>
      <w:r w:rsidR="00F70E5A">
        <w:t xml:space="preserve">i </w:t>
      </w:r>
      <w:r w:rsidR="00BC63A2">
        <w:t>zvyšuje</w:t>
      </w:r>
      <w:r w:rsidR="00816678" w:rsidRPr="00816678">
        <w:t xml:space="preserve"> obtížnost cvičení. </w:t>
      </w:r>
      <w:r w:rsidR="005A215C">
        <w:t>Dvojice</w:t>
      </w:r>
      <w:r w:rsidR="00AF3F5A">
        <w:t xml:space="preserve"> koč</w:t>
      </w:r>
      <w:r w:rsidR="005A215C">
        <w:t>ek</w:t>
      </w:r>
      <w:r w:rsidR="00AF3F5A">
        <w:t xml:space="preserve"> jso</w:t>
      </w:r>
      <w:r w:rsidR="005A215C">
        <w:t>u</w:t>
      </w:r>
      <w:r w:rsidR="00AF3F5A">
        <w:t xml:space="preserve"> tvarem těla stejné, rozdíl</w:t>
      </w:r>
      <w:r w:rsidR="001A49A6">
        <w:t xml:space="preserve"> mezi nimi t</w:t>
      </w:r>
      <w:r w:rsidR="001A6FD9">
        <w:t xml:space="preserve">voří </w:t>
      </w:r>
      <w:r w:rsidR="00816678" w:rsidRPr="00816678">
        <w:t>detaily, jako jsou oči,</w:t>
      </w:r>
      <w:r w:rsidR="001A6FD9">
        <w:t xml:space="preserve"> uši,</w:t>
      </w:r>
      <w:r w:rsidR="00816678" w:rsidRPr="00816678">
        <w:t xml:space="preserve"> vousy nebo ocas. Tyto kočky jsou navrženy tak, aby se vzájemně doplňovaly</w:t>
      </w:r>
      <w:r w:rsidR="0035519D">
        <w:t>.</w:t>
      </w:r>
      <w:r w:rsidR="00816678" w:rsidRPr="00816678">
        <w:t xml:space="preserve"> </w:t>
      </w:r>
      <w:r w:rsidR="0035519D">
        <w:t>P</w:t>
      </w:r>
      <w:r w:rsidR="00816678" w:rsidRPr="00816678">
        <w:t>ři pohledu oběma očima tak</w:t>
      </w:r>
      <w:r w:rsidR="00490633">
        <w:t xml:space="preserve"> lze vytvořit</w:t>
      </w:r>
      <w:r w:rsidR="00816678" w:rsidRPr="00816678">
        <w:t xml:space="preserve"> jednu kompletní kočku mezi dvěma neúplnými.</w:t>
      </w:r>
      <w:r w:rsidR="00A80D17" w:rsidRPr="00A80D17">
        <w:t xml:space="preserve"> </w:t>
      </w:r>
      <w:r w:rsidR="00A80D17">
        <w:fldChar w:fldCharType="begin"/>
      </w:r>
      <w:r w:rsidR="00A80D17">
        <w:instrText xml:space="preserve"> ADDIN ZOTERO_ITEM CSL_CITATION {"citationID":"ZN0CoFDf","properties":{"formattedCitation":"\\super 22\\nosupersub{}","plainCitation":"22","noteIndex":0},"citationItems":[{"id":135,"uris":["http://zotero.org/users/local/z1aM31PI/items/5EXMKFW6"],"itemData":{"id":135,"type":"thesis","language":"cze","publisher":"Masarykova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schema":"https://github.com/citation-style-language/schema/raw/master/csl-citation.json"} </w:instrText>
      </w:r>
      <w:r w:rsidR="00A80D17">
        <w:fldChar w:fldCharType="separate"/>
      </w:r>
      <w:r w:rsidR="00A80D17" w:rsidRPr="00BA0D5A">
        <w:rPr>
          <w:vertAlign w:val="superscript"/>
        </w:rPr>
        <w:t>22</w:t>
      </w:r>
      <w:r w:rsidR="00A80D17">
        <w:fldChar w:fldCharType="end"/>
      </w:r>
    </w:p>
    <w:p w14:paraId="36D233EA" w14:textId="506864BA" w:rsidR="00816678" w:rsidRPr="00816678" w:rsidRDefault="00816678" w:rsidP="00816678">
      <w:pPr>
        <w:pStyle w:val="Dalodstavce"/>
      </w:pPr>
      <w:r w:rsidRPr="00816678">
        <w:t xml:space="preserve">Existují dva typy karet </w:t>
      </w:r>
      <w:r w:rsidR="00A20FFD">
        <w:t>pro toto cvičení</w:t>
      </w:r>
      <w:r w:rsidRPr="00816678">
        <w:t xml:space="preserve">: neprůhledná karta ve velikosti A4 pro </w:t>
      </w:r>
      <w:r w:rsidR="00A20FFD">
        <w:t>děti</w:t>
      </w:r>
      <w:r w:rsidRPr="00816678">
        <w:t xml:space="preserve"> s divergentním strabismem</w:t>
      </w:r>
      <w:r w:rsidR="007031B8">
        <w:fldChar w:fldCharType="begin"/>
      </w:r>
      <w:r w:rsidR="007031B8">
        <w:instrText xml:space="preserve"> XE "</w:instrText>
      </w:r>
      <w:r w:rsidR="007031B8" w:rsidRPr="00462C79">
        <w:instrText>strabismus</w:instrText>
      </w:r>
      <w:r w:rsidR="007031B8">
        <w:instrText xml:space="preserve">" </w:instrText>
      </w:r>
      <w:r w:rsidR="007031B8">
        <w:fldChar w:fldCharType="end"/>
      </w:r>
      <w:r w:rsidRPr="00816678">
        <w:t>, kde je zapotřebí cvičení konvergence</w:t>
      </w:r>
      <w:r w:rsidR="007031B8">
        <w:fldChar w:fldCharType="begin"/>
      </w:r>
      <w:r w:rsidR="007031B8">
        <w:instrText xml:space="preserve"> XE "</w:instrText>
      </w:r>
      <w:r w:rsidR="007031B8" w:rsidRPr="008A0ED5">
        <w:instrText>konvergence</w:instrText>
      </w:r>
      <w:r w:rsidR="007031B8">
        <w:instrText xml:space="preserve">" </w:instrText>
      </w:r>
      <w:r w:rsidR="007031B8">
        <w:fldChar w:fldCharType="end"/>
      </w:r>
      <w:r w:rsidRPr="00816678">
        <w:t xml:space="preserve">, a transparentní karta pro </w:t>
      </w:r>
      <w:r w:rsidR="00A20FFD">
        <w:t>děti</w:t>
      </w:r>
      <w:r w:rsidRPr="00816678">
        <w:t xml:space="preserve"> s konvergentním strabismem, </w:t>
      </w:r>
      <w:r w:rsidR="00CB776F">
        <w:t>se kterou</w:t>
      </w:r>
      <w:r w:rsidRPr="00816678">
        <w:t xml:space="preserve"> cvičí divergenci</w:t>
      </w:r>
      <w:r w:rsidR="007031B8">
        <w:fldChar w:fldCharType="begin"/>
      </w:r>
      <w:r w:rsidR="007031B8">
        <w:instrText xml:space="preserve"> XE "</w:instrText>
      </w:r>
      <w:r w:rsidR="007031B8" w:rsidRPr="0083481A">
        <w:instrText>divergence</w:instrText>
      </w:r>
      <w:r w:rsidR="007031B8">
        <w:instrText xml:space="preserve">" </w:instrText>
      </w:r>
      <w:r w:rsidR="007031B8">
        <w:fldChar w:fldCharType="end"/>
      </w:r>
      <w:r w:rsidRPr="00816678">
        <w:t>.</w:t>
      </w:r>
      <w:r w:rsidR="00A80D17">
        <w:fldChar w:fldCharType="begin"/>
      </w:r>
      <w:r w:rsidR="00A80D17">
        <w:instrText xml:space="preserve"> ADDIN ZOTERO_ITEM CSL_CITATION {"citationID":"ZN0CoFDf","properties":{"formattedCitation":"\\super 22\\nosupersub{}","plainCitation":"22","noteIndex":0},"citationItems":[{"id":135,"uris":["http://zotero.org/users/local/z1aM31PI/items/5EXMKFW6"],"itemData":{"id":135,"type":"thesis","language":"cze","publisher":"Masarykova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schema":"https://github.com/citation-style-language/schema/raw/master/csl-citation.json"} </w:instrText>
      </w:r>
      <w:r w:rsidR="00A80D17">
        <w:fldChar w:fldCharType="separate"/>
      </w:r>
      <w:r w:rsidR="00A80D17" w:rsidRPr="00BA0D5A">
        <w:rPr>
          <w:vertAlign w:val="superscript"/>
        </w:rPr>
        <w:t>22</w:t>
      </w:r>
      <w:r w:rsidR="00A80D17">
        <w:fldChar w:fldCharType="end"/>
      </w:r>
    </w:p>
    <w:p w14:paraId="391E7824" w14:textId="121DE139" w:rsidR="00816678" w:rsidRPr="00816678" w:rsidRDefault="00853CAC" w:rsidP="00816678">
      <w:pPr>
        <w:pStyle w:val="Dalodstavce"/>
      </w:pPr>
      <w:r>
        <w:t>Dítě</w:t>
      </w:r>
      <w:r w:rsidR="00816678" w:rsidRPr="00816678">
        <w:t xml:space="preserve"> </w:t>
      </w:r>
      <w:r w:rsidR="00CA6B7B">
        <w:t>drží</w:t>
      </w:r>
      <w:r w:rsidR="00816678" w:rsidRPr="00816678">
        <w:t xml:space="preserve"> kartu</w:t>
      </w:r>
      <w:r w:rsidR="00CA6B7B">
        <w:t xml:space="preserve"> před očima</w:t>
      </w:r>
      <w:r w:rsidR="00816678" w:rsidRPr="00816678">
        <w:t xml:space="preserve"> ve vzdálenosti přibližně 40 cm a snaží se spojit obrazy koček ve středu s pomocí vergenčního úsilí tak, aby vznikla kompletní kočka</w:t>
      </w:r>
      <w:r w:rsidR="00093EA5">
        <w:t xml:space="preserve"> uprostřed</w:t>
      </w:r>
      <w:r w:rsidR="00816678" w:rsidRPr="00816678">
        <w:t>. Cílem je udržet ost</w:t>
      </w:r>
      <w:r w:rsidR="00F36653">
        <w:t>r</w:t>
      </w:r>
      <w:r w:rsidR="00816678" w:rsidRPr="00816678">
        <w:t xml:space="preserve">ý vjem koček co nejdéle. </w:t>
      </w:r>
      <w:r w:rsidR="0070521A">
        <w:t>Dítě začíná cvičení</w:t>
      </w:r>
      <w:r w:rsidR="00816678" w:rsidRPr="00816678">
        <w:t xml:space="preserve"> s kočkami, které jsou nejblíže u sebe, jakmile </w:t>
      </w:r>
      <w:r w:rsidR="0070521A">
        <w:t>je</w:t>
      </w:r>
      <w:r w:rsidR="00816678" w:rsidRPr="00816678">
        <w:t xml:space="preserve"> úspěšně </w:t>
      </w:r>
      <w:r w:rsidR="0070521A">
        <w:t>spo</w:t>
      </w:r>
      <w:r w:rsidR="00B6683E">
        <w:t>juje a udrží, může se posunout na další řádek</w:t>
      </w:r>
      <w:r w:rsidR="00545885">
        <w:t>.</w:t>
      </w:r>
      <w:r w:rsidR="00A80D17" w:rsidRPr="00A80D17">
        <w:t xml:space="preserve"> </w:t>
      </w:r>
      <w:r w:rsidR="00A80D17">
        <w:fldChar w:fldCharType="begin"/>
      </w:r>
      <w:r w:rsidR="00A80D17">
        <w:instrText xml:space="preserve"> ADDIN ZOTERO_ITEM CSL_CITATION {"citationID":"ZN0CoFDf","properties":{"formattedCitation":"\\super 22\\nosupersub{}","plainCitation":"22","noteIndex":0},"citationItems":[{"id":135,"uris":["http://zotero.org/users/local/z1aM31PI/items/5EXMKFW6"],"itemData":{"id":135,"type":"thesis","language":"cze","publisher":"Masarykova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schema":"https://github.com/citation-style-language/schema/raw/master/csl-citation.json"} </w:instrText>
      </w:r>
      <w:r w:rsidR="00A80D17">
        <w:fldChar w:fldCharType="separate"/>
      </w:r>
      <w:r w:rsidR="00A80D17" w:rsidRPr="00BA0D5A">
        <w:rPr>
          <w:vertAlign w:val="superscript"/>
        </w:rPr>
        <w:t>22</w:t>
      </w:r>
      <w:r w:rsidR="00A80D17">
        <w:fldChar w:fldCharType="end"/>
      </w:r>
    </w:p>
    <w:p w14:paraId="60F3D8A4" w14:textId="3833372D" w:rsidR="00816678" w:rsidRPr="00816678" w:rsidRDefault="00816678" w:rsidP="00816678">
      <w:pPr>
        <w:pStyle w:val="Dalodstavce"/>
      </w:pPr>
      <w:r w:rsidRPr="00816678">
        <w:t xml:space="preserve">Pokud se </w:t>
      </w:r>
      <w:r w:rsidR="00545885">
        <w:t>dítěti</w:t>
      </w:r>
      <w:r w:rsidRPr="00816678">
        <w:t xml:space="preserve"> </w:t>
      </w:r>
      <w:r w:rsidR="00545885">
        <w:t>spojování koček nedaří</w:t>
      </w:r>
      <w:r w:rsidRPr="00816678">
        <w:t>, může mu pomoci</w:t>
      </w:r>
      <w:r w:rsidR="000330EA">
        <w:t xml:space="preserve"> zaměřit se na</w:t>
      </w:r>
      <w:r w:rsidRPr="00816678">
        <w:t xml:space="preserve"> </w:t>
      </w:r>
      <w:r w:rsidR="007E1DF3">
        <w:t>prst nebo tužk</w:t>
      </w:r>
      <w:r w:rsidR="000330EA">
        <w:t>u</w:t>
      </w:r>
      <w:r w:rsidR="00A61218">
        <w:t xml:space="preserve">, kterou si </w:t>
      </w:r>
      <w:r w:rsidR="003F533C">
        <w:t>vloží</w:t>
      </w:r>
      <w:r w:rsidRPr="00816678">
        <w:t xml:space="preserve"> mezi obličej a kartu.</w:t>
      </w:r>
      <w:r w:rsidR="00AA1022">
        <w:t xml:space="preserve"> Tím se </w:t>
      </w:r>
      <w:r w:rsidR="00331ACA">
        <w:t>zapojuje konvergence a spojení dvou koček je snazší.</w:t>
      </w:r>
      <w:r w:rsidRPr="00816678">
        <w:t xml:space="preserve"> </w:t>
      </w:r>
      <w:r w:rsidR="002970D0">
        <w:t xml:space="preserve">U průhledné karty </w:t>
      </w:r>
      <w:r w:rsidR="00D844B4">
        <w:t>se cvičí divergence tak, že dítě s konvergentním strabismem dívá skrz</w:t>
      </w:r>
      <w:r w:rsidR="00843AAE">
        <w:t xml:space="preserve"> kartu </w:t>
      </w:r>
      <w:r w:rsidR="00E25189">
        <w:t xml:space="preserve">a snaží se spojit kočky fixací bodu za kartou. </w:t>
      </w:r>
      <w:r w:rsidR="007569D7">
        <w:t>Toto c</w:t>
      </w:r>
      <w:r w:rsidRPr="00816678">
        <w:t xml:space="preserve">vičení se </w:t>
      </w:r>
      <w:r w:rsidR="007569D7">
        <w:t xml:space="preserve">též </w:t>
      </w:r>
      <w:r w:rsidRPr="00816678">
        <w:t>opakuje několikrát denně.</w:t>
      </w:r>
      <w:r w:rsidR="003B561C">
        <w:fldChar w:fldCharType="begin"/>
      </w:r>
      <w:r w:rsidR="00BA0D5A">
        <w:instrText xml:space="preserve"> ADDIN ZOTERO_ITEM CSL_CITATION {"citationID":"ZN0CoFDf","properties":{"formattedCitation":"\\super 22\\nosupersub{}","plainCitation":"22","noteIndex":0},"citationItems":[{"id":135,"uris":["http://zotero.org/users/local/z1aM31PI/items/5EXMKFW6"],"itemData":{"id":135,"type":"thesis","language":"cze","publisher":"Masarykova univerzita, Lékařská fakulta","source":"is.muni.cz","title":"Ortoptická léčba u pacienta s divergentním strabismem","URL":"https://is.muni.cz/auth/th/uenoo/","author":[{"family":"Tschertnerová","given":"Blanka"}],"accessed":{"date-parts":[["2024",3,22]]},"issued":{"date-parts":[["2021"]]}}}],"schema":"https://github.com/citation-style-language/schema/raw/master/csl-citation.json"} </w:instrText>
      </w:r>
      <w:r w:rsidR="003B561C">
        <w:fldChar w:fldCharType="separate"/>
      </w:r>
      <w:r w:rsidR="00BA0D5A" w:rsidRPr="00BA0D5A">
        <w:rPr>
          <w:vertAlign w:val="superscript"/>
        </w:rPr>
        <w:t>22</w:t>
      </w:r>
      <w:r w:rsidR="003B561C">
        <w:fldChar w:fldCharType="end"/>
      </w:r>
    </w:p>
    <w:p w14:paraId="53D8A80D" w14:textId="77777777" w:rsidR="00DE50F7" w:rsidRPr="00DE50F7" w:rsidRDefault="00DE50F7" w:rsidP="00DE50F7">
      <w:pPr>
        <w:pStyle w:val="Dalodstavce"/>
      </w:pPr>
    </w:p>
    <w:p w14:paraId="4D3DEF7C" w14:textId="77777777" w:rsidR="009A06F6" w:rsidRPr="009A06F6" w:rsidRDefault="009A06F6" w:rsidP="009A06F6">
      <w:pPr>
        <w:pStyle w:val="Dalodstavce"/>
        <w:ind w:firstLine="0"/>
        <w:rPr>
          <w:b/>
          <w:bCs/>
        </w:rPr>
      </w:pPr>
    </w:p>
    <w:p w14:paraId="472C41BF" w14:textId="763B7F1B" w:rsidR="001C2C5E" w:rsidRDefault="00FB4CDD" w:rsidP="001C2C5E">
      <w:pPr>
        <w:pStyle w:val="Nadpis1"/>
      </w:pPr>
      <w:bookmarkStart w:id="26" w:name="_Toc164158244"/>
      <w:r>
        <w:lastRenderedPageBreak/>
        <w:t xml:space="preserve">Teoretická východiska k edukaci </w:t>
      </w:r>
      <w:r w:rsidR="00460721">
        <w:t>dospělých</w:t>
      </w:r>
      <w:bookmarkEnd w:id="26"/>
    </w:p>
    <w:p w14:paraId="3F66CDD1" w14:textId="34F129DF" w:rsidR="00F41882" w:rsidRDefault="0009604B" w:rsidP="00310AF5">
      <w:pPr>
        <w:pStyle w:val="Odstavec1"/>
      </w:pPr>
      <w:r>
        <w:t>Je třeba si uvědomit, že na ortoptických pracovištích, kde dominuje práce s dětskými pacienty</w:t>
      </w:r>
      <w:r w:rsidR="00547C96">
        <w:t>,</w:t>
      </w:r>
      <w:r>
        <w:t xml:space="preserve"> je i neméně významná práce s jejich rodiči. </w:t>
      </w:r>
      <w:r w:rsidR="001A52BE">
        <w:t>Vzhledem k</w:t>
      </w:r>
      <w:r w:rsidR="002C1D3E">
        <w:t> nezralosti dětí a jejich omezeným</w:t>
      </w:r>
      <w:r w:rsidR="001A52BE">
        <w:t xml:space="preserve"> mentální</w:t>
      </w:r>
      <w:r w:rsidR="002C1D3E">
        <w:t xml:space="preserve">m schopnostem, </w:t>
      </w:r>
      <w:r w:rsidR="001A52BE">
        <w:t>jsou za dodržování předepsané léčebné intervence</w:t>
      </w:r>
      <w:r w:rsidR="00DA77D4">
        <w:fldChar w:fldCharType="begin"/>
      </w:r>
      <w:r w:rsidR="00DA77D4">
        <w:instrText xml:space="preserve"> XE "</w:instrText>
      </w:r>
      <w:r w:rsidR="00DA77D4" w:rsidRPr="001D33DB">
        <w:instrText>intervence</w:instrText>
      </w:r>
      <w:r w:rsidR="00DA77D4">
        <w:instrText xml:space="preserve">" </w:instrText>
      </w:r>
      <w:r w:rsidR="00DA77D4">
        <w:fldChar w:fldCharType="end"/>
      </w:r>
      <w:r w:rsidR="001A52BE">
        <w:t xml:space="preserve"> zodpovědní především jejich rodiče.</w:t>
      </w:r>
      <w:r w:rsidR="001A52BE" w:rsidRPr="001A52BE">
        <w:t xml:space="preserve"> </w:t>
      </w:r>
    </w:p>
    <w:p w14:paraId="40BFDE86" w14:textId="7D60CB93" w:rsidR="00F41882" w:rsidRDefault="002C1D3E" w:rsidP="00F41882">
      <w:pPr>
        <w:pStyle w:val="Odstavec1"/>
        <w:ind w:firstLine="360"/>
      </w:pPr>
      <w:r>
        <w:t>Efektivita terapie je tedy značně ovlivněna mírou zapojení rodičů do léčebného procesu</w:t>
      </w:r>
      <w:r w:rsidR="001A52BE">
        <w:t xml:space="preserve">. </w:t>
      </w:r>
      <w:r w:rsidR="0009604B">
        <w:t xml:space="preserve">V ortoptické praxi </w:t>
      </w:r>
      <w:r w:rsidR="000938BF">
        <w:t>se často setkáváme</w:t>
      </w:r>
      <w:r w:rsidR="009B7E04">
        <w:t xml:space="preserve"> </w:t>
      </w:r>
      <w:r w:rsidR="000938BF">
        <w:t>s problémem</w:t>
      </w:r>
      <w:r w:rsidR="0009604B">
        <w:t xml:space="preserve"> </w:t>
      </w:r>
      <w:r w:rsidR="000938BF">
        <w:t>nedostatečné</w:t>
      </w:r>
      <w:r w:rsidR="0009604B">
        <w:t xml:space="preserve"> spolupráce rodičů </w:t>
      </w:r>
      <w:r w:rsidR="000938BF">
        <w:t>při</w:t>
      </w:r>
      <w:r w:rsidR="0009604B">
        <w:t xml:space="preserve"> indikované pleopticko-ortoptické léčbě</w:t>
      </w:r>
      <w:r w:rsidR="00DA77D4">
        <w:fldChar w:fldCharType="begin"/>
      </w:r>
      <w:r w:rsidR="00DA77D4">
        <w:instrText xml:space="preserve"> XE "</w:instrText>
      </w:r>
      <w:r w:rsidR="00DA77D4" w:rsidRPr="00631256">
        <w:instrText>pleopticko-ortoptická léčba</w:instrText>
      </w:r>
      <w:r w:rsidR="00DA77D4">
        <w:instrText xml:space="preserve">" </w:instrText>
      </w:r>
      <w:r w:rsidR="00DA77D4">
        <w:fldChar w:fldCharType="end"/>
      </w:r>
      <w:r w:rsidR="0009604B">
        <w:t xml:space="preserve"> jejich dětí.</w:t>
      </w:r>
      <w:r w:rsidR="00F41882">
        <w:t xml:space="preserve"> </w:t>
      </w:r>
    </w:p>
    <w:p w14:paraId="3BA064C0" w14:textId="0261839D" w:rsidR="00F41882" w:rsidRDefault="001A52BE" w:rsidP="00F41882">
      <w:pPr>
        <w:pStyle w:val="Odstavec1"/>
        <w:ind w:firstLine="360"/>
      </w:pPr>
      <w:r>
        <w:t>V návaznosti na tyto skutečnosti vyplývá, že klíč</w:t>
      </w:r>
      <w:r w:rsidR="000938BF">
        <w:t>ovým faktorem</w:t>
      </w:r>
      <w:r>
        <w:t xml:space="preserve"> k zesílení com</w:t>
      </w:r>
      <w:r w:rsidR="000938BF">
        <w:t>p</w:t>
      </w:r>
      <w:r>
        <w:t>lience rodičů je dobrá edukace a motivace</w:t>
      </w:r>
      <w:r w:rsidR="00DA77D4">
        <w:fldChar w:fldCharType="begin"/>
      </w:r>
      <w:r w:rsidR="00DA77D4">
        <w:instrText xml:space="preserve"> XE "</w:instrText>
      </w:r>
      <w:r w:rsidR="00DA77D4" w:rsidRPr="00170FCF">
        <w:instrText>motivace</w:instrText>
      </w:r>
      <w:r w:rsidR="00DA77D4">
        <w:instrText xml:space="preserve">" </w:instrText>
      </w:r>
      <w:r w:rsidR="00DA77D4">
        <w:fldChar w:fldCharType="end"/>
      </w:r>
      <w:r>
        <w:t xml:space="preserve"> k domácímu cvičení</w:t>
      </w:r>
      <w:r w:rsidR="00DA77D4">
        <w:fldChar w:fldCharType="begin"/>
      </w:r>
      <w:r w:rsidR="00DA77D4">
        <w:instrText xml:space="preserve"> XE "</w:instrText>
      </w:r>
      <w:r w:rsidR="00DA77D4" w:rsidRPr="000C19A3">
        <w:instrText>domácí cvičení</w:instrText>
      </w:r>
      <w:r w:rsidR="00DA77D4">
        <w:instrText xml:space="preserve">" </w:instrText>
      </w:r>
      <w:r w:rsidR="00DA77D4">
        <w:fldChar w:fldCharType="end"/>
      </w:r>
      <w:r>
        <w:t>, jakožto významné součásti léčby.</w:t>
      </w:r>
    </w:p>
    <w:p w14:paraId="6E153DDA" w14:textId="46C0D01B" w:rsidR="0013595F" w:rsidRPr="0013595F" w:rsidRDefault="00C13295" w:rsidP="00C94B20">
      <w:pPr>
        <w:pStyle w:val="Odstavec1"/>
        <w:ind w:firstLine="360"/>
      </w:pPr>
      <w:r>
        <w:t>Následující podkapitoly se</w:t>
      </w:r>
      <w:r w:rsidR="0045108C">
        <w:t xml:space="preserve"> proto</w:t>
      </w:r>
      <w:r>
        <w:t xml:space="preserve"> budou zabývat základními charakteristikami edukace</w:t>
      </w:r>
      <w:r w:rsidR="00FC36EA">
        <w:fldChar w:fldCharType="begin"/>
      </w:r>
      <w:r w:rsidR="00FC36EA">
        <w:instrText xml:space="preserve"> XE "</w:instrText>
      </w:r>
      <w:r w:rsidR="00FC36EA" w:rsidRPr="00E141CF">
        <w:instrText>edukace</w:instrText>
      </w:r>
      <w:r w:rsidR="00FC36EA">
        <w:instrText xml:space="preserve">" </w:instrText>
      </w:r>
      <w:r w:rsidR="00FC36EA">
        <w:fldChar w:fldCharType="end"/>
      </w:r>
      <w:r>
        <w:t xml:space="preserve"> dospělých</w:t>
      </w:r>
      <w:r w:rsidR="00C94B20">
        <w:t xml:space="preserve">. </w:t>
      </w:r>
      <w:r w:rsidR="001A52BE">
        <w:t xml:space="preserve"> </w:t>
      </w:r>
    </w:p>
    <w:p w14:paraId="7E77A642" w14:textId="586E92AB" w:rsidR="00806172" w:rsidRDefault="005A2C5F" w:rsidP="00806172">
      <w:pPr>
        <w:pStyle w:val="Nadpis2"/>
      </w:pPr>
      <w:bookmarkStart w:id="27" w:name="_Toc164158245"/>
      <w:r>
        <w:t>Vymezení základních pojmů edukační reality</w:t>
      </w:r>
      <w:bookmarkEnd w:id="27"/>
    </w:p>
    <w:p w14:paraId="63D83361" w14:textId="03F94881" w:rsidR="00E968FC" w:rsidRPr="00E968FC" w:rsidRDefault="00124E03" w:rsidP="00E723E9">
      <w:pPr>
        <w:pStyle w:val="Odstavec1"/>
      </w:pPr>
      <w:r>
        <w:t xml:space="preserve">Nejprve se hodí </w:t>
      </w:r>
      <w:r w:rsidR="00B305D0">
        <w:t>vysvětlení</w:t>
      </w:r>
      <w:r w:rsidR="004D73DA">
        <w:t xml:space="preserve"> několika</w:t>
      </w:r>
      <w:r w:rsidR="00B305D0">
        <w:t xml:space="preserve"> </w:t>
      </w:r>
      <w:r w:rsidR="00C53196">
        <w:t xml:space="preserve">základních pojmů </w:t>
      </w:r>
      <w:r w:rsidR="00C53196" w:rsidRPr="00A47FC0">
        <w:rPr>
          <w:b/>
          <w:bCs/>
        </w:rPr>
        <w:t>edukační reality</w:t>
      </w:r>
      <w:r w:rsidR="00DA77D4">
        <w:rPr>
          <w:b/>
          <w:bCs/>
        </w:rPr>
        <w:fldChar w:fldCharType="begin"/>
      </w:r>
      <w:r w:rsidR="00DA77D4">
        <w:instrText xml:space="preserve"> XE "</w:instrText>
      </w:r>
      <w:r w:rsidR="00DA77D4" w:rsidRPr="00607B32">
        <w:instrText>edukační realita</w:instrText>
      </w:r>
      <w:r w:rsidR="00DA77D4">
        <w:instrText xml:space="preserve">" </w:instrText>
      </w:r>
      <w:r w:rsidR="00DA77D4">
        <w:rPr>
          <w:b/>
          <w:bCs/>
        </w:rPr>
        <w:fldChar w:fldCharType="end"/>
      </w:r>
      <w:r>
        <w:t xml:space="preserve">, kterou </w:t>
      </w:r>
      <w:r w:rsidR="00D0492A">
        <w:t xml:space="preserve">se </w:t>
      </w:r>
      <w:r>
        <w:t>rozumí jak</w:t>
      </w:r>
      <w:r w:rsidR="00D0492A">
        <w:t>ákoliv</w:t>
      </w:r>
      <w:r>
        <w:t xml:space="preserve"> </w:t>
      </w:r>
      <w:r w:rsidR="00330B87">
        <w:t>skutečnost</w:t>
      </w:r>
      <w:r w:rsidR="00D0492A">
        <w:t>, např. prostředí, situace, proces, objektivně se vyskytující v lidské společnosti, a ve které probíhají nějaké edukační procesy</w:t>
      </w:r>
      <w:r w:rsidR="00C53196">
        <w:t xml:space="preserve">. </w:t>
      </w:r>
    </w:p>
    <w:p w14:paraId="1990B1C4" w14:textId="048A013C" w:rsidR="00016E76" w:rsidRPr="00016E76" w:rsidRDefault="00A47FC0" w:rsidP="00016E76">
      <w:pPr>
        <w:pStyle w:val="Odstavec1"/>
        <w:ind w:firstLine="360"/>
      </w:pPr>
      <w:r w:rsidRPr="00983D64">
        <w:rPr>
          <w:b/>
          <w:bCs/>
        </w:rPr>
        <w:t>Edukačním procesem</w:t>
      </w:r>
      <w:r w:rsidR="00FC36EA">
        <w:rPr>
          <w:b/>
          <w:bCs/>
        </w:rPr>
        <w:fldChar w:fldCharType="begin"/>
      </w:r>
      <w:r w:rsidR="00FC36EA">
        <w:instrText xml:space="preserve"> XE "</w:instrText>
      </w:r>
      <w:r w:rsidR="00FC36EA" w:rsidRPr="00E230D8">
        <w:instrText>edukační proces</w:instrText>
      </w:r>
      <w:r w:rsidR="00FC36EA">
        <w:instrText xml:space="preserve">" </w:instrText>
      </w:r>
      <w:r w:rsidR="00FC36EA">
        <w:rPr>
          <w:b/>
          <w:bCs/>
        </w:rPr>
        <w:fldChar w:fldCharType="end"/>
      </w:r>
      <w:r>
        <w:t xml:space="preserve"> jsou všechny lidské činnosti, při kterých dochází k učení přímo nebo </w:t>
      </w:r>
      <w:r w:rsidR="00C926BE">
        <w:t>zprostředkovaně, a to záměrně či bezděčně.</w:t>
      </w:r>
      <w:r>
        <w:t xml:space="preserve"> </w:t>
      </w:r>
      <w:r w:rsidR="00C926BE">
        <w:t xml:space="preserve">Edukační procesy </w:t>
      </w:r>
      <w:r w:rsidR="00806172">
        <w:t>nebo také učení probíhá</w:t>
      </w:r>
      <w:r w:rsidR="00E968FC">
        <w:t xml:space="preserve"> celoživotně, tedy </w:t>
      </w:r>
      <w:r w:rsidR="00C926BE">
        <w:t>již od prenatálního období jedince až do konce jeho života.</w:t>
      </w:r>
      <w:r w:rsidR="00E968FC">
        <w:t xml:space="preserve"> Významným způsobem je ovlivňují nebo určují </w:t>
      </w:r>
      <w:r w:rsidR="00E968FC" w:rsidRPr="00E968FC">
        <w:rPr>
          <w:b/>
          <w:bCs/>
        </w:rPr>
        <w:t>edukační konstrukty</w:t>
      </w:r>
      <w:r w:rsidR="00FC36EA">
        <w:rPr>
          <w:b/>
          <w:bCs/>
        </w:rPr>
        <w:fldChar w:fldCharType="begin"/>
      </w:r>
      <w:r w:rsidR="00FC36EA">
        <w:instrText xml:space="preserve"> XE "</w:instrText>
      </w:r>
      <w:r w:rsidR="00FC36EA" w:rsidRPr="008D3255">
        <w:instrText>edukační konstrukty</w:instrText>
      </w:r>
      <w:r w:rsidR="00FC36EA">
        <w:instrText xml:space="preserve">" </w:instrText>
      </w:r>
      <w:r w:rsidR="00FC36EA">
        <w:rPr>
          <w:b/>
          <w:bCs/>
        </w:rPr>
        <w:fldChar w:fldCharType="end"/>
      </w:r>
      <w:r w:rsidR="00E968FC">
        <w:t>, kterými jsou různé plány, prognózy, předpisy, zákony, edukační materiály či standardy. K edukačním procesům dochází v edukačním prostředí</w:t>
      </w:r>
      <w:r w:rsidR="00FC36EA">
        <w:fldChar w:fldCharType="begin"/>
      </w:r>
      <w:r w:rsidR="00FC36EA">
        <w:instrText xml:space="preserve"> XE "</w:instrText>
      </w:r>
      <w:r w:rsidR="00FC36EA" w:rsidRPr="00CA5F01">
        <w:instrText>edukační prostředí</w:instrText>
      </w:r>
      <w:r w:rsidR="00FC36EA">
        <w:instrText xml:space="preserve">" </w:instrText>
      </w:r>
      <w:r w:rsidR="00FC36EA">
        <w:fldChar w:fldCharType="end"/>
      </w:r>
      <w:r w:rsidR="00E968FC">
        <w:t xml:space="preserve">. </w:t>
      </w:r>
      <w:r w:rsidR="00016E76">
        <w:fldChar w:fldCharType="begin"/>
      </w:r>
      <w:r w:rsidR="00BA0D5A">
        <w:instrText xml:space="preserve"> ADDIN ZOTERO_ITEM CSL_CITATION {"citationID":"sfnIu0Ty","properties":{"formattedCitation":"\\super 26,27\\nosupersub{}","plainCitation":"26,27","noteIndex":0},"citationItems":[{"id":34,"uris":["http://zotero.org/users/local/z1aM31PI/items/VF7V9UCJ"],"itemData":{"id":34,"type":"book","call-number":"(048.8) |2 MRF-sel","edition":"2., přeprac. a aktualiz. vyd","event-place":"Praha","ISBN":"978-80-7178-631-3","number-of-pages":"481","publisher":"Portál","publisher-place":"Praha","source":"aleph.knihovna-pardubice.cz Library Catalog","title":"Moderní pedagogika","author":[{"family":"Průcha","given":"Jan"}],"issued":{"date-parts":[["2002"]]}}},{"id":32,"uris":["http://zotero.org/users/local/z1aM31PI/items/BMYPCHGH"],"itemData":{"id":32,"type":"book","call-number":"37.0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016E76">
        <w:fldChar w:fldCharType="separate"/>
      </w:r>
      <w:r w:rsidR="00BA0D5A" w:rsidRPr="00BA0D5A">
        <w:rPr>
          <w:vertAlign w:val="superscript"/>
        </w:rPr>
        <w:t>26,27</w:t>
      </w:r>
      <w:r w:rsidR="00016E76">
        <w:fldChar w:fldCharType="end"/>
      </w:r>
    </w:p>
    <w:p w14:paraId="3239C347" w14:textId="2702B2D2" w:rsidR="00E968FC" w:rsidRDefault="00E968FC" w:rsidP="00E968FC">
      <w:pPr>
        <w:pStyle w:val="Dalodstavce"/>
      </w:pPr>
      <w:r w:rsidRPr="00E968FC">
        <w:rPr>
          <w:b/>
          <w:bCs/>
        </w:rPr>
        <w:t xml:space="preserve">Edukační prostředí </w:t>
      </w:r>
      <w:r>
        <w:t>je jak</w:t>
      </w:r>
      <w:r w:rsidR="0009604B">
        <w:t>ý</w:t>
      </w:r>
      <w:r>
        <w:t xml:space="preserve">koliv </w:t>
      </w:r>
      <w:r w:rsidR="0009604B">
        <w:t>prostor</w:t>
      </w:r>
      <w:r>
        <w:t>, kde dochází k</w:t>
      </w:r>
      <w:r w:rsidR="0009604B">
        <w:t> </w:t>
      </w:r>
      <w:r>
        <w:t>edukaci</w:t>
      </w:r>
      <w:r w:rsidR="0009604B">
        <w:t>. Kromě ergonomických charakteristik (např. osvětlení, nábytek, barva, prostor) vytvářejí edukační prostředí také psychosociální vlivy</w:t>
      </w:r>
      <w:r w:rsidR="00806172">
        <w:t xml:space="preserve">. </w:t>
      </w:r>
    </w:p>
    <w:p w14:paraId="6C9DFA7E" w14:textId="09EAB6E1" w:rsidR="009555D9" w:rsidRDefault="00806172" w:rsidP="009555D9">
      <w:pPr>
        <w:pStyle w:val="Odstavec1"/>
        <w:ind w:firstLine="482"/>
      </w:pPr>
      <w:r w:rsidRPr="00806172">
        <w:rPr>
          <w:b/>
          <w:bCs/>
        </w:rPr>
        <w:t>E</w:t>
      </w:r>
      <w:r w:rsidR="00F253C6" w:rsidRPr="00806172">
        <w:rPr>
          <w:b/>
          <w:bCs/>
        </w:rPr>
        <w:t>dukace</w:t>
      </w:r>
      <w:r w:rsidR="00D06ACC">
        <w:t xml:space="preserve"> představuje proces cíleného ovlivňování chování a jednání jedince s cílem dosáhnout pozitivních změn v jeho vědomostech, postojích, návycích a dovednostech. Tento proces zahrnuje jak výchovu, tak </w:t>
      </w:r>
      <w:r w:rsidR="00F253C6">
        <w:t>vzdělávání</w:t>
      </w:r>
      <w:r w:rsidR="00D06ACC">
        <w:t>, které jsou nerozlučně spjaty a vzájemně se prolínají.</w:t>
      </w:r>
      <w:r w:rsidR="00D06ACC" w:rsidRPr="00D06ACC">
        <w:t xml:space="preserve"> </w:t>
      </w:r>
      <w:r w:rsidR="00D06ACC">
        <w:fldChar w:fldCharType="begin"/>
      </w:r>
      <w:r w:rsidR="00BA0D5A">
        <w:instrText xml:space="preserve"> ADDIN ZOTERO_ITEM CSL_CITATION {"citationID":"uTixrSHM","properties":{"formattedCitation":"\\super 26,27\\nosupersub{}","plainCitation":"26,27","noteIndex":0},"citationItems":[{"id":34,"uris":["http://zotero.org/users/local/z1aM31PI/items/VF7V9UCJ"],"itemData":{"id":34,"type":"book","call-number":"(048.8) |2 MRF-sel","edition":"2., přeprac. a aktualiz. vyd","event-place":"Praha","ISBN":"978-80-7178-631-3","number-of-pages":"481","publisher":"Portál","publisher-place":"Praha","source":"aleph.knihovna-pardubice.cz Library Catalog","title":"Moderní pedagogika","author":[{"family":"Průcha","given":"Jan"}],"issued":{"date-parts":[["2002"]]}}},{"id":32,"uris":["http://zotero.org/users/local/z1aM31PI/items/BMYPCHGH"],"itemData":{"id":32,"type":"book","call-number":"37.0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D06ACC">
        <w:fldChar w:fldCharType="separate"/>
      </w:r>
      <w:r w:rsidR="00BA0D5A" w:rsidRPr="00BA0D5A">
        <w:rPr>
          <w:vertAlign w:val="superscript"/>
        </w:rPr>
        <w:t>26,27</w:t>
      </w:r>
      <w:r w:rsidR="00D06ACC">
        <w:fldChar w:fldCharType="end"/>
      </w:r>
    </w:p>
    <w:p w14:paraId="35256E89" w14:textId="42C7FA03" w:rsidR="00806172" w:rsidRDefault="009555D9" w:rsidP="009555D9">
      <w:pPr>
        <w:pStyle w:val="Odstavec1"/>
        <w:ind w:firstLine="482"/>
      </w:pPr>
      <w:r>
        <w:rPr>
          <w:b/>
          <w:bCs/>
        </w:rPr>
        <w:t>E</w:t>
      </w:r>
      <w:r w:rsidRPr="00D06ACC">
        <w:rPr>
          <w:b/>
          <w:bCs/>
        </w:rPr>
        <w:t>dukant</w:t>
      </w:r>
      <w:r w:rsidR="00FC36EA">
        <w:rPr>
          <w:b/>
          <w:bCs/>
        </w:rPr>
        <w:fldChar w:fldCharType="begin"/>
      </w:r>
      <w:r w:rsidR="00FC36EA">
        <w:instrText xml:space="preserve"> XE "</w:instrText>
      </w:r>
      <w:r w:rsidR="00FC36EA" w:rsidRPr="00497A46">
        <w:instrText>edukant</w:instrText>
      </w:r>
      <w:r w:rsidR="00FC36EA">
        <w:instrText xml:space="preserve">" </w:instrText>
      </w:r>
      <w:r w:rsidR="00FC36EA">
        <w:rPr>
          <w:b/>
          <w:bCs/>
        </w:rPr>
        <w:fldChar w:fldCharType="end"/>
      </w:r>
      <w:r>
        <w:rPr>
          <w:b/>
          <w:bCs/>
        </w:rPr>
        <w:t xml:space="preserve"> </w:t>
      </w:r>
      <w:r>
        <w:t>je s</w:t>
      </w:r>
      <w:r w:rsidR="00D06ACC">
        <w:t xml:space="preserve">ubjekt edukace, </w:t>
      </w:r>
      <w:r>
        <w:t xml:space="preserve">jímž </w:t>
      </w:r>
      <w:r w:rsidR="00D06ACC">
        <w:t>mohou</w:t>
      </w:r>
      <w:r>
        <w:t xml:space="preserve"> </w:t>
      </w:r>
      <w:r w:rsidR="00D06ACC">
        <w:t>být různé osob</w:t>
      </w:r>
      <w:r w:rsidR="004F6291">
        <w:t>y zapojené do učení nezávisle na věku nebo prostředí, včetně žáků, studentů, účastníků profesního školení, rodičů poučovaných lékaři nebo zdravotnických pracovníků, a dalších jedinců zapojených do vzdělávacích procesů.</w:t>
      </w:r>
      <w:r w:rsidR="00827106" w:rsidRPr="00827106">
        <w:t xml:space="preserve"> </w:t>
      </w:r>
      <w:r w:rsidR="00827106">
        <w:fldChar w:fldCharType="begin"/>
      </w:r>
      <w:r w:rsidR="00827106">
        <w:instrText xml:space="preserve"> ADDIN ZOTERO_ITEM CSL_CITATION {"citationID":"Sn0Q1jXw","properties":{"formattedCitation":"\\super 26,27\\nosupersub{}","plainCitation":"26,27","noteIndex":0},"citationItems":[{"id":34,"uris":["http://zotero.org/users/local/z1aM31PI/items/VF7V9UCJ"],"itemData":{"id":34,"type":"book","call-number":"(048.8) |2 MRF-sel","edition":"2., přeprac. a aktualiz. vyd","event-place":"Praha","ISBN":"978-80-7178-631-3","number-of-pages":"481","publisher":"Portál","publisher-place":"Praha","source":"aleph.knihovna-pardubice.cz Library Catalog","title":"Moderní pedagogika","author":[{"family":"Průcha","given":"Jan"}],"issued":{"date-parts":[["2002"]]}}},{"id":32,"uris":["http://zotero.org/users/local/z1aM31PI/items/BMYPCHGH"],"itemData":{"id":32,"type":"book","call-number":"37.0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827106">
        <w:fldChar w:fldCharType="separate"/>
      </w:r>
      <w:r w:rsidR="00827106" w:rsidRPr="00BA0D5A">
        <w:rPr>
          <w:vertAlign w:val="superscript"/>
        </w:rPr>
        <w:t>26,27</w:t>
      </w:r>
      <w:r w:rsidR="00827106">
        <w:fldChar w:fldCharType="end"/>
      </w:r>
      <w:r w:rsidR="004F6291">
        <w:t xml:space="preserve"> </w:t>
      </w:r>
    </w:p>
    <w:p w14:paraId="48C89BB7" w14:textId="54880770" w:rsidR="009555D9" w:rsidRDefault="004F6291" w:rsidP="009555D9">
      <w:pPr>
        <w:pStyle w:val="Dalodstavce"/>
      </w:pPr>
      <w:r w:rsidRPr="004F6291">
        <w:rPr>
          <w:b/>
          <w:bCs/>
        </w:rPr>
        <w:t>Edukátor</w:t>
      </w:r>
      <w:r w:rsidR="00FC36EA">
        <w:rPr>
          <w:b/>
          <w:bCs/>
        </w:rPr>
        <w:fldChar w:fldCharType="begin"/>
      </w:r>
      <w:r w:rsidR="00FC36EA">
        <w:instrText xml:space="preserve"> XE "</w:instrText>
      </w:r>
      <w:r w:rsidR="00FC36EA" w:rsidRPr="00F92071">
        <w:instrText>edukátor</w:instrText>
      </w:r>
      <w:r w:rsidR="00FC36EA">
        <w:instrText xml:space="preserve">" </w:instrText>
      </w:r>
      <w:r w:rsidR="00FC36EA">
        <w:rPr>
          <w:b/>
          <w:bCs/>
        </w:rPr>
        <w:fldChar w:fldCharType="end"/>
      </w:r>
      <w:r>
        <w:t xml:space="preserve"> pak představuje účastníka edukační aktivity jako jsou pedagogové, lektoři, trenéři, lékaři, ortoptisté a další zdravotničtí pracovníci, kteří přenášejí vědomosti </w:t>
      </w:r>
      <w:r>
        <w:lastRenderedPageBreak/>
        <w:t>a dovednosti na eduka</w:t>
      </w:r>
      <w:r w:rsidR="00645346">
        <w:t>n</w:t>
      </w:r>
      <w:r>
        <w:t>ty v souladu s jejich individuálními potřebami a charakteristikami.</w:t>
      </w:r>
      <w:r>
        <w:fldChar w:fldCharType="begin"/>
      </w:r>
      <w:r w:rsidR="00BA0D5A">
        <w:instrText xml:space="preserve"> ADDIN ZOTERO_ITEM CSL_CITATION {"citationID":"Sn0Q1jXw","properties":{"formattedCitation":"\\super 26,27\\nosupersub{}","plainCitation":"26,27","noteIndex":0},"citationItems":[{"id":34,"uris":["http://zotero.org/users/local/z1aM31PI/items/VF7V9UCJ"],"itemData":{"id":34,"type":"book","call-number":"(048.8) |2 MRF-sel","edition":"2., přeprac. a aktualiz. vyd","event-place":"Praha","ISBN":"978-80-7178-631-3","number-of-pages":"481","publisher":"Portál","publisher-place":"Praha","source":"aleph.knihovna-pardubice.cz Library Catalog","title":"Moderní pedagogika","author":[{"family":"Průcha","given":"Jan"}],"issued":{"date-parts":[["2002"]]}}},{"id":32,"uris":["http://zotero.org/users/local/z1aM31PI/items/BMYPCHGH"],"itemData":{"id":32,"type":"book","call-number":"37.0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fldChar w:fldCharType="separate"/>
      </w:r>
      <w:r w:rsidR="00BA0D5A" w:rsidRPr="00BA0D5A">
        <w:rPr>
          <w:vertAlign w:val="superscript"/>
        </w:rPr>
        <w:t>26,27</w:t>
      </w:r>
      <w:r>
        <w:fldChar w:fldCharType="end"/>
      </w:r>
    </w:p>
    <w:p w14:paraId="5A2FBC01" w14:textId="0FCD0F17" w:rsidR="00016E76" w:rsidRDefault="00016E76" w:rsidP="009555D9">
      <w:pPr>
        <w:pStyle w:val="Dalodstavce"/>
      </w:pPr>
      <w:r w:rsidRPr="00016E76">
        <w:rPr>
          <w:b/>
          <w:bCs/>
        </w:rPr>
        <w:t>Učení</w:t>
      </w:r>
      <w:r>
        <w:t xml:space="preserve"> představuje veškeré změny v chování a mentálních procesech jedince, které jsou vyvolány jeho životními zkušenostmi. Během tohoto procesu jedinec adaptuje své chování a vlastnosti na základě vnějších vlivů a zpětné vazby získané ze svých činů. </w:t>
      </w:r>
    </w:p>
    <w:p w14:paraId="7FE775B3" w14:textId="70C1548A" w:rsidR="00016E76" w:rsidRDefault="00016E76" w:rsidP="00016E76">
      <w:pPr>
        <w:pStyle w:val="Dalodstavce"/>
      </w:pPr>
      <w:r w:rsidRPr="00016E76">
        <w:rPr>
          <w:b/>
          <w:bCs/>
        </w:rPr>
        <w:t>Vzdělání</w:t>
      </w:r>
      <w:r>
        <w:t xml:space="preserve"> se týká osvojení si určitého souboru znalostí a dovedností, porozumění vztahům mezi nimi a schopnosti aplikovat je při řešení nových úkolů, stejně jako schopnosti pokračovat v osobním rozvoji</w:t>
      </w:r>
      <w:r w:rsidR="00CA5B95">
        <w:t>.</w:t>
      </w:r>
      <w:r>
        <w:t xml:space="preserve"> </w:t>
      </w:r>
      <w:r w:rsidR="00CA5B95">
        <w:t>S</w:t>
      </w:r>
      <w:r>
        <w:t>oučástí vzdělání je také</w:t>
      </w:r>
      <w:r w:rsidR="00CA5B95">
        <w:t xml:space="preserve"> zvnitřňování</w:t>
      </w:r>
      <w:r>
        <w:t xml:space="preserve"> estetických a morálních hodnot</w:t>
      </w:r>
      <w:r w:rsidR="00CA5B95">
        <w:t>,</w:t>
      </w:r>
      <w:r>
        <w:t xml:space="preserve"> formování postoje k okolnímu světu a k sobě samému, což se projevuje například schopností kriticky myslet, praktickými životními postoji a jednáním.</w:t>
      </w:r>
    </w:p>
    <w:p w14:paraId="454DB15F" w14:textId="6895A6DF" w:rsidR="00016E76" w:rsidRPr="00016E76" w:rsidRDefault="00016E76" w:rsidP="00016E76">
      <w:pPr>
        <w:pStyle w:val="Dalodstavce"/>
      </w:pPr>
      <w:r w:rsidRPr="00016E76">
        <w:rPr>
          <w:b/>
          <w:bCs/>
        </w:rPr>
        <w:t>Vyučování</w:t>
      </w:r>
      <w:r w:rsidRPr="00016E76">
        <w:t xml:space="preserve"> představuje proces předávání znalostí, dovedností a postojů, který je aktivně podporován učitelem, žákem a dalšími zúčastněnými stranami. Tato aktivita je historicky zavedenou formou systematického vzdělávání a výchovy dětí, mládeže i dospělých. Je třeba zdůraznit, že vyučování není pouze předávání informací, ale zahrnuje také sociální interakci, individuální úsilí, řešení konfliktů, různé emocionální projevy</w:t>
      </w:r>
      <w:r>
        <w:t>.</w:t>
      </w:r>
      <w:r w:rsidR="00CA5B95">
        <w:fldChar w:fldCharType="begin"/>
      </w:r>
      <w:r w:rsidR="00BA0D5A">
        <w:instrText xml:space="preserve"> ADDIN ZOTERO_ITEM CSL_CITATION {"citationID":"a2C7Av51","properties":{"formattedCitation":"\\super 28,29\\nosupersub{}","plainCitation":"28,29","noteIndex":0},"citationItems":[{"id":55,"uris":["http://zotero.org/users/local/z1aM31PI/items/DN9ZI6WT"],"itemData":{"id":55,"type":"book","call-number":"37.02 |2 MRF","collection-title":"Pedagogika","edition":"2., rozšířené a aktualizované vydání","event-place":"Praha","ISBN":"978-80-247-1821-7","note":"OCLC: 137330500","number-of-pages":"322","publisher":"Grada Publishing, a.s","publisher-place":"Praha","source":"aleph.knihovna-pardubice.cz Library Catalog","title":"Obecná didaktika: vyučovací proces, učivo a jeho výběr, metody, organizační formy vyučování","title-short":"Obecná didaktika","author":[{"family":"Skalková","given":"Jarmila"}],"issued":{"date-parts":[["2007"]]}}},{"id":57,"uris":["http://zotero.org/users/local/z1aM31PI/items/3CU22RQ2"],"itemData":{"id":57,"type":"book","call-number":"37.015.3 |2 MRF","collection-title":"Pedagogika","edition":"Vyd. 1","event-place":"Praha","ISBN":"978-80-247-2433-1","language":"cze","number-of-pages":"265","publisher":"Grada","publisher-place":"Praha","source":"aleph.knihovna-pardubice.cz Library Catalog","title":"Psychologie ve vzdělávání a její psychodidaktické aspekty","author":[{"family":"Kosíková","given":"Věra"}],"issued":{"date-parts":[["2011"]]}}}],"schema":"https://github.com/citation-style-language/schema/raw/master/csl-citation.json"} </w:instrText>
      </w:r>
      <w:r w:rsidR="00CA5B95">
        <w:fldChar w:fldCharType="separate"/>
      </w:r>
      <w:r w:rsidR="00BA0D5A" w:rsidRPr="00BA0D5A">
        <w:rPr>
          <w:vertAlign w:val="superscript"/>
        </w:rPr>
        <w:t>28,29</w:t>
      </w:r>
      <w:r w:rsidR="00CA5B95">
        <w:fldChar w:fldCharType="end"/>
      </w:r>
    </w:p>
    <w:p w14:paraId="01CDBC8E" w14:textId="24413095" w:rsidR="00E0742B" w:rsidRDefault="00946570" w:rsidP="00E0742B">
      <w:pPr>
        <w:pStyle w:val="Nadpis2"/>
      </w:pPr>
      <w:bookmarkStart w:id="28" w:name="_Toc164158246"/>
      <w:r>
        <w:t xml:space="preserve">Edukace </w:t>
      </w:r>
      <w:r w:rsidR="00E0742B">
        <w:t>dospělých</w:t>
      </w:r>
      <w:bookmarkEnd w:id="28"/>
      <w:r w:rsidR="00E0742B">
        <w:t xml:space="preserve"> </w:t>
      </w:r>
    </w:p>
    <w:p w14:paraId="734316DD" w14:textId="7AED27E7" w:rsidR="00946570" w:rsidRPr="00946570" w:rsidRDefault="00E0742B" w:rsidP="00E723E9">
      <w:pPr>
        <w:pStyle w:val="Odstavec1"/>
      </w:pPr>
      <w:r w:rsidRPr="00946570">
        <w:t>V návaznosti na téma práce je zřejmé, že jde o edukaci nebo také vzdělávání</w:t>
      </w:r>
      <w:r w:rsidR="00AB1EB5">
        <w:fldChar w:fldCharType="begin"/>
      </w:r>
      <w:r w:rsidR="00AB1EB5">
        <w:instrText xml:space="preserve"> XE "</w:instrText>
      </w:r>
      <w:r w:rsidR="00AB1EB5" w:rsidRPr="007261C8">
        <w:instrText>vzdělávání</w:instrText>
      </w:r>
      <w:r w:rsidR="00AB1EB5">
        <w:instrText xml:space="preserve">" </w:instrText>
      </w:r>
      <w:r w:rsidR="00AB1EB5">
        <w:fldChar w:fldCharType="end"/>
      </w:r>
      <w:r w:rsidRPr="00946570">
        <w:t xml:space="preserve"> dospělých</w:t>
      </w:r>
      <w:r w:rsidR="00946570" w:rsidRPr="00946570">
        <w:t>. V oblasti edukace dospělých není definice tohoto pojmu jednotná, různí autoři mu přisuzují různé významy. Průcha a Veteška</w:t>
      </w:r>
      <w:r w:rsidR="00946570">
        <w:fldChar w:fldCharType="begin"/>
      </w:r>
      <w:r w:rsidR="00BA0D5A">
        <w:instrText xml:space="preserve"> ADDIN ZOTERO_ITEM CSL_CITATION {"citationID":"svFlPhRm","properties":{"formattedCitation":"\\super 30\\nosupersub{}","plainCitation":"30","noteIndex":0},"citationItems":[{"id":64,"uris":["http://zotero.org/users/local/z1aM31PI/items/FXXQPPKZ"],"itemData":{"id":64,"type":"book","call-number":"37.013.83 |2 MRF","edition":"2., aktualiz. a rozš. vyd","event-place":"Praha","ISBN":"978-80-247-4748-4","number-of-pages":"320","publisher":"Grada","publisher-place":"Praha","source":"aleph.knihovna-pardubice.cz Library Catalog","title":"Andragogický slovník","author":[{"family":"Průcha","given":"Jan"},{"family":"Veteška","given":"Jaroslav"}],"issued":{"date-parts":[["2014"]]}}}],"schema":"https://github.com/citation-style-language/schema/raw/master/csl-citation.json"} </w:instrText>
      </w:r>
      <w:r w:rsidR="00946570">
        <w:fldChar w:fldCharType="separate"/>
      </w:r>
      <w:r w:rsidR="00BA0D5A" w:rsidRPr="00BA0D5A">
        <w:rPr>
          <w:vertAlign w:val="superscript"/>
        </w:rPr>
        <w:t>30</w:t>
      </w:r>
      <w:r w:rsidR="00946570">
        <w:fldChar w:fldCharType="end"/>
      </w:r>
      <w:r w:rsidR="00946570">
        <w:t xml:space="preserve"> </w:t>
      </w:r>
      <w:r w:rsidR="00946570" w:rsidRPr="00946570">
        <w:t xml:space="preserve">chápou edukaci dospělých jako proces, ve kterém dochází k učení (s uvědoměním si i bez něj) v různých situacích, nikoliv pouze ve formálním školním prostředí. To zahrnuje nejen rekvalifikační kurzy a rodinnou výchovu, ale i zdravotnickou osvětu a samostudium. Z pedagogického a andragogického hlediska zahrnuje tento termín všechny formy vzdělávání, které se vztahují k dospělým. </w:t>
      </w:r>
      <w:r w:rsidR="00946570">
        <w:fldChar w:fldCharType="begin"/>
      </w:r>
      <w:r w:rsidR="00BA0D5A">
        <w:instrText xml:space="preserve"> ADDIN ZOTERO_ITEM CSL_CITATION {"citationID":"iwpXAdPy","properties":{"formattedCitation":"\\super 31\\nosupersub{}","plainCitation":"31","noteIndex":0},"citationItems":[{"id":63,"uris":["http://zotero.org/users/local/z1aM31PI/items/R7CISEKL"],"itemData":{"id":63,"type":"book","call-number":"374.7 |2 MRF","collection-title":"Pedagogika","edition":"Vydání 1","event-place":"Praha","ISBN":"978-80-247-3997-7","note":"OCLC: 1260123357","number-of-pages":"291","publisher":"Grada","publisher-place":"Praha","source":"aleph.knihovna-pardubice.cz Library Catalog","title":"Sociální andragogika: andragogika v procesu socializace člověka","title-short":"Sociální andragogika","author":[{"family":"Barták","given":"Jan"},{"family":"Demjanenko","given":"Milan"}],"issued":{"date-parts":[["2021"]]}}}],"schema":"https://github.com/citation-style-language/schema/raw/master/csl-citation.json"} </w:instrText>
      </w:r>
      <w:r w:rsidR="00946570">
        <w:fldChar w:fldCharType="separate"/>
      </w:r>
      <w:r w:rsidR="00BA0D5A" w:rsidRPr="00BA0D5A">
        <w:rPr>
          <w:vertAlign w:val="superscript"/>
        </w:rPr>
        <w:t>31</w:t>
      </w:r>
      <w:r w:rsidR="00946570">
        <w:fldChar w:fldCharType="end"/>
      </w:r>
    </w:p>
    <w:p w14:paraId="6FD10302" w14:textId="207F6A04" w:rsidR="00946570" w:rsidRPr="00946570" w:rsidRDefault="00946570" w:rsidP="00946570">
      <w:pPr>
        <w:pStyle w:val="Dalodstavce"/>
      </w:pPr>
      <w:r w:rsidRPr="00946570">
        <w:t>Edukace dospělých je proces, který formuje osobnost dospělého jedince, a to v interakci s různými vlivy. Formování osobnosti je důsledkem výchovných a mimovýchovných faktorů, včetně vnějšího prostředí a vnitřních vlivů. Rozlišujeme mezi záměrným a neúmyslným formováním, které představuje proces změny a rozvoje osobnosti, založený na vzájemném působení vnitřních a vnějších faktorů. Celoživotní vývoj osobnosti zahrnuje progresivní i regresivní změny na biologické, psychické a sociální úrovni, probíhající od početí do smrti a odrážející se ve vývojových etapách.</w:t>
      </w:r>
      <w:r>
        <w:fldChar w:fldCharType="begin"/>
      </w:r>
      <w:r w:rsidR="00BA0D5A">
        <w:instrText xml:space="preserve"> ADDIN ZOTERO_ITEM CSL_CITATION {"citationID":"lJew9E7r","properties":{"formattedCitation":"\\super 31\\nosupersub{}","plainCitation":"31","noteIndex":0},"citationItems":[{"id":63,"uris":["http://zotero.org/users/local/z1aM31PI/items/R7CISEKL"],"itemData":{"id":63,"type":"book","call-number":"374.7 |2 MRF","collection-title":"Pedagogika","edition":"Vydání 1","event-place":"Praha","ISBN":"978-80-247-3997-7","note":"OCLC: 1260123357","number-of-pages":"291","publisher":"Grada","publisher-place":"Praha","source":"aleph.knihovna-pardubice.cz Library Catalog","title":"Sociální andragogika: andragogika v procesu socializace člověka","title-short":"Sociální andragogika","author":[{"family":"Barták","given":"Jan"},{"family":"Demjanenko","given":"Milan"}],"issued":{"date-parts":[["2021"]]}}}],"schema":"https://github.com/citation-style-language/schema/raw/master/csl-citation.json"} </w:instrText>
      </w:r>
      <w:r>
        <w:fldChar w:fldCharType="separate"/>
      </w:r>
      <w:r w:rsidR="00BA0D5A" w:rsidRPr="00BA0D5A">
        <w:rPr>
          <w:vertAlign w:val="superscript"/>
        </w:rPr>
        <w:t>31</w:t>
      </w:r>
      <w:r>
        <w:fldChar w:fldCharType="end"/>
      </w:r>
    </w:p>
    <w:p w14:paraId="0ACBEA98" w14:textId="71118574" w:rsidR="00946570" w:rsidRDefault="00946570" w:rsidP="00946570">
      <w:pPr>
        <w:pStyle w:val="Dalodstavce"/>
      </w:pPr>
      <w:r w:rsidRPr="00946570">
        <w:t>V současné andragogi</w:t>
      </w:r>
      <w:r w:rsidR="00AB1EB5">
        <w:fldChar w:fldCharType="begin"/>
      </w:r>
      <w:r w:rsidR="00AB1EB5">
        <w:instrText xml:space="preserve"> XE "</w:instrText>
      </w:r>
      <w:r w:rsidR="00AB1EB5" w:rsidRPr="00016BC1">
        <w:instrText>andragogika</w:instrText>
      </w:r>
      <w:r w:rsidR="00AB1EB5">
        <w:instrText xml:space="preserve">" </w:instrText>
      </w:r>
      <w:r w:rsidR="00AB1EB5">
        <w:fldChar w:fldCharType="end"/>
      </w:r>
      <w:r w:rsidRPr="00946570">
        <w:t xml:space="preserve">ce se objevuje trend, kdy </w:t>
      </w:r>
      <w:r w:rsidR="008A29DB">
        <w:t xml:space="preserve">se </w:t>
      </w:r>
      <w:r w:rsidRPr="00946570">
        <w:t>někteří odborníci od</w:t>
      </w:r>
      <w:r>
        <w:t>klán</w:t>
      </w:r>
      <w:r w:rsidRPr="00946570">
        <w:t>í od pojmů "výchova" a "vzdělávání" ve prospěch pojmů "učení</w:t>
      </w:r>
      <w:r w:rsidR="00AB1EB5">
        <w:fldChar w:fldCharType="begin"/>
      </w:r>
      <w:r w:rsidR="00AB1EB5">
        <w:instrText xml:space="preserve"> XE "</w:instrText>
      </w:r>
      <w:r w:rsidR="00AB1EB5" w:rsidRPr="00DC429A">
        <w:instrText>učení</w:instrText>
      </w:r>
      <w:r w:rsidR="00AB1EB5">
        <w:instrText xml:space="preserve">" </w:instrText>
      </w:r>
      <w:r w:rsidR="00AB1EB5">
        <w:fldChar w:fldCharType="end"/>
      </w:r>
      <w:r w:rsidRPr="00946570">
        <w:t>" a "učení se". Tento trend však spíše představuje návrat k původním kořenům andragogiky, která nikdy neměla za cíl vychovávat dospělé, ale spíše jim pomáhat při jejich vzdělávací cestě.</w:t>
      </w:r>
      <w:r>
        <w:fldChar w:fldCharType="begin"/>
      </w:r>
      <w:r w:rsidR="00BA0D5A">
        <w:instrText xml:space="preserve"> ADDIN ZOTERO_ITEM CSL_CITATION {"citationID":"f6A6YkkR","properties":{"formattedCitation":"\\super 31\\nosupersub{}","plainCitation":"31","noteIndex":0},"citationItems":[{"id":63,"uris":["http://zotero.org/users/local/z1aM31PI/items/R7CISEKL"],"itemData":{"id":63,"type":"book","call-number":"374.7 |2 MRF","collection-title":"Pedagogika","edition":"Vydání 1","event-place":"Praha","ISBN":"978-80-247-3997-7","note":"OCLC: 1260123357","number-of-pages":"291","publisher":"Grada","publisher-place":"Praha","source":"aleph.knihovna-pardubice.cz Library Catalog","title":"Sociální andragogika: andragogika v procesu socializace člověka","title-short":"Sociální andragogika","author":[{"family":"Barták","given":"Jan"},{"family":"Demjanenko","given":"Milan"}],"issued":{"date-parts":[["2021"]]}}}],"schema":"https://github.com/citation-style-language/schema/raw/master/csl-citation.json"} </w:instrText>
      </w:r>
      <w:r>
        <w:fldChar w:fldCharType="separate"/>
      </w:r>
      <w:r w:rsidR="00BA0D5A" w:rsidRPr="00BA0D5A">
        <w:rPr>
          <w:vertAlign w:val="superscript"/>
        </w:rPr>
        <w:t>31</w:t>
      </w:r>
      <w:r>
        <w:fldChar w:fldCharType="end"/>
      </w:r>
    </w:p>
    <w:p w14:paraId="6095FEF9" w14:textId="254AAB03" w:rsidR="00946570" w:rsidRDefault="00946570" w:rsidP="00946570">
      <w:pPr>
        <w:pStyle w:val="Nadpis2"/>
      </w:pPr>
      <w:bookmarkStart w:id="29" w:name="_Toc164158247"/>
      <w:r>
        <w:lastRenderedPageBreak/>
        <w:t>Specifika edukace dospělých</w:t>
      </w:r>
      <w:bookmarkEnd w:id="29"/>
    </w:p>
    <w:p w14:paraId="2DE5890E" w14:textId="12AE6642" w:rsidR="00E0742B" w:rsidRDefault="00946570" w:rsidP="00E723E9">
      <w:pPr>
        <w:pStyle w:val="Odstavec1"/>
      </w:pPr>
      <w:r>
        <w:t>Dokonce i u edukace</w:t>
      </w:r>
      <w:r w:rsidR="00AB1EB5">
        <w:fldChar w:fldCharType="begin"/>
      </w:r>
      <w:r w:rsidR="00AB1EB5">
        <w:instrText xml:space="preserve"> XE "</w:instrText>
      </w:r>
      <w:r w:rsidR="00AB1EB5" w:rsidRPr="00E17D5B">
        <w:instrText>edukace</w:instrText>
      </w:r>
      <w:r w:rsidR="00AB1EB5">
        <w:instrText xml:space="preserve">" </w:instrText>
      </w:r>
      <w:r w:rsidR="00AB1EB5">
        <w:fldChar w:fldCharType="end"/>
      </w:r>
      <w:r>
        <w:t xml:space="preserve"> či vzdělávání dospělých</w:t>
      </w:r>
      <w:r w:rsidR="00E0742B">
        <w:t xml:space="preserve"> je nutno podotknout, že</w:t>
      </w:r>
      <w:r w:rsidR="00E85FB5">
        <w:t xml:space="preserve"> i to</w:t>
      </w:r>
      <w:r w:rsidR="00E0742B">
        <w:t xml:space="preserve"> má svá specifika. </w:t>
      </w:r>
      <w:r>
        <w:t>Z výše uvedeného textu je tedy jasné</w:t>
      </w:r>
      <w:r w:rsidR="00E0742B">
        <w:t xml:space="preserve">, že vzdělávání je celoživotní proces učení, který probíhá nejen ve školách, ale dochází k němu i mimo ně při různých formálních </w:t>
      </w:r>
      <w:r w:rsidR="008A29DB">
        <w:br/>
      </w:r>
      <w:r w:rsidR="00E0742B">
        <w:t>i neformálních činnostech. V dynamickém prostředí společnosti je totiž učení klíčovou schopností pro přežití a efektivní adaptaci jedince. Permanentní vzdělávání vede k dlouhodobé transformaci chování jednotlivce. Není jen o získávání znalostí a dovedností, ale také o formování osobnosti a postojů, rozvoji zájmů a získávání zkušeností. Tento proces je aktivní a řízený</w:t>
      </w:r>
      <w:r w:rsidR="00850AF6">
        <w:t>,</w:t>
      </w:r>
      <w:r w:rsidR="00E0742B">
        <w:t xml:space="preserve"> jak z pohledu edukátora – lektora, tak i edukanta – účastníka, kteří společně ovlivňují vzdělávací proces. </w:t>
      </w:r>
      <w:r w:rsidR="00E0742B">
        <w:fldChar w:fldCharType="begin"/>
      </w:r>
      <w:r w:rsidR="00BA0D5A">
        <w:instrText xml:space="preserve"> ADDIN ZOTERO_ITEM CSL_CITATION {"citationID":"MWdKyURj","properties":{"formattedCitation":"\\super 32,33\\nosupersub{}","plainCitation":"32,33","noteIndex":0},"citationItems":[{"id":42,"uris":["http://zotero.org/users/local/z1aM31PI/items/JC3N55X6"],"itemData":{"id":42,"type":"book","call-number":"374.7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rsidR="00E0742B">
        <w:fldChar w:fldCharType="separate"/>
      </w:r>
      <w:r w:rsidR="00BA0D5A" w:rsidRPr="00BA0D5A">
        <w:rPr>
          <w:vertAlign w:val="superscript"/>
        </w:rPr>
        <w:t>32,33</w:t>
      </w:r>
      <w:r w:rsidR="00E0742B">
        <w:fldChar w:fldCharType="end"/>
      </w:r>
    </w:p>
    <w:p w14:paraId="51E6755E" w14:textId="77777777" w:rsidR="00AA2EA3" w:rsidRDefault="00AA2EA3" w:rsidP="00E0742B">
      <w:pPr>
        <w:pStyle w:val="Dalodstavce"/>
      </w:pPr>
    </w:p>
    <w:p w14:paraId="457B8305" w14:textId="1A17C514" w:rsidR="00E0742B" w:rsidRDefault="00E0742B" w:rsidP="00E0742B">
      <w:pPr>
        <w:pStyle w:val="Dalodstavce"/>
      </w:pPr>
      <w:r>
        <w:t xml:space="preserve">Vzdělávání dospělých je významnou složkou celoživotního učení, protože pojem celoživotní učení (viz </w:t>
      </w:r>
      <w:r w:rsidR="00FD6B96">
        <w:t>T</w:t>
      </w:r>
      <w:r>
        <w:t>ab. 1) je chápán jako propojený celek šesti etap výchovy a vzdělávání od předškolního, přes povinnou školní docházku, všeobecné vzdělávání na gymnáziích, profesní vzdělávání</w:t>
      </w:r>
      <w:r w:rsidR="00AB1EB5">
        <w:fldChar w:fldCharType="begin"/>
      </w:r>
      <w:r w:rsidR="00AB1EB5">
        <w:instrText xml:space="preserve"> XE "</w:instrText>
      </w:r>
      <w:r w:rsidR="00AB1EB5" w:rsidRPr="00F30F7F">
        <w:instrText>vzdělávání</w:instrText>
      </w:r>
      <w:r w:rsidR="00AB1EB5">
        <w:instrText xml:space="preserve">" </w:instrText>
      </w:r>
      <w:r w:rsidR="00AB1EB5">
        <w:fldChar w:fldCharType="end"/>
      </w:r>
      <w:r>
        <w:t xml:space="preserve"> na úrovní středních škol, pak také vysokých škol, a nakonec vzdělávání dospělých. </w:t>
      </w:r>
      <w:r>
        <w:fldChar w:fldCharType="begin"/>
      </w:r>
      <w:r w:rsidR="00B02D7B">
        <w:instrText xml:space="preserve"> ADDIN ZOTERO_ITEM CSL_CITATION {"citationID":"uLY8sCLd","properties":{"formattedCitation":"\\super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fldChar w:fldCharType="separate"/>
      </w:r>
      <w:r w:rsidR="00B02D7B" w:rsidRPr="00B02D7B">
        <w:rPr>
          <w:vertAlign w:val="superscript"/>
        </w:rPr>
        <w:t>32</w:t>
      </w:r>
      <w:r>
        <w:fldChar w:fldCharType="end"/>
      </w:r>
    </w:p>
    <w:p w14:paraId="3CEA7E21" w14:textId="77777777" w:rsidR="00573BE7" w:rsidRDefault="00573BE7" w:rsidP="00E0742B">
      <w:pPr>
        <w:pStyle w:val="Dalodstavce"/>
      </w:pPr>
    </w:p>
    <w:p w14:paraId="730C89D6" w14:textId="29AF3399" w:rsidR="00E0742B" w:rsidRPr="00E0742B" w:rsidRDefault="00E0742B" w:rsidP="00E0742B">
      <w:pPr>
        <w:pStyle w:val="Titulek"/>
        <w:keepNext/>
        <w:rPr>
          <w:b w:val="0"/>
          <w:bCs w:val="0"/>
        </w:rPr>
      </w:pPr>
      <w:bookmarkStart w:id="30" w:name="_Toc164158274"/>
      <w:r>
        <w:t xml:space="preserve">Tab. </w:t>
      </w:r>
      <w:r>
        <w:fldChar w:fldCharType="begin"/>
      </w:r>
      <w:r>
        <w:instrText xml:space="preserve"> SEQ Tab. \* ARABIC </w:instrText>
      </w:r>
      <w:r>
        <w:fldChar w:fldCharType="separate"/>
      </w:r>
      <w:r w:rsidR="001221CF">
        <w:rPr>
          <w:noProof/>
        </w:rPr>
        <w:t>1</w:t>
      </w:r>
      <w:r>
        <w:fldChar w:fldCharType="end"/>
      </w:r>
      <w:r>
        <w:t xml:space="preserve">: Celoživotní </w:t>
      </w:r>
      <w:r w:rsidR="00B02D7B">
        <w:t xml:space="preserve">učení dle </w:t>
      </w:r>
      <w:r w:rsidR="00B02D7B">
        <w:fldChar w:fldCharType="begin"/>
      </w:r>
      <w:r w:rsidR="00B02D7B">
        <w:instrText xml:space="preserve"> ADDIN ZOTERO_ITEM CSL_CITATION {"citationID":"eGD7Erco","properties":{"formattedCitation":"\\super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B02D7B">
        <w:fldChar w:fldCharType="separate"/>
      </w:r>
      <w:r w:rsidR="00B02D7B" w:rsidRPr="00B02D7B">
        <w:rPr>
          <w:vertAlign w:val="superscript"/>
        </w:rPr>
        <w:t>32</w:t>
      </w:r>
      <w:bookmarkEnd w:id="30"/>
      <w:r w:rsidR="00B02D7B">
        <w:fldChar w:fldCharType="end"/>
      </w:r>
    </w:p>
    <w:tbl>
      <w:tblPr>
        <w:tblStyle w:val="Mkatabulky"/>
        <w:tblW w:w="0" w:type="auto"/>
        <w:tblLook w:val="04A0" w:firstRow="1" w:lastRow="0" w:firstColumn="1" w:lastColumn="0" w:noHBand="0" w:noVBand="1"/>
      </w:tblPr>
      <w:tblGrid>
        <w:gridCol w:w="1749"/>
        <w:gridCol w:w="1732"/>
        <w:gridCol w:w="1731"/>
        <w:gridCol w:w="1811"/>
        <w:gridCol w:w="1733"/>
      </w:tblGrid>
      <w:tr w:rsidR="00E0742B" w:rsidRPr="00E0742B" w14:paraId="6E3E5C6E" w14:textId="77777777" w:rsidTr="00E0742B">
        <w:trPr>
          <w:cnfStyle w:val="100000000000" w:firstRow="1" w:lastRow="0" w:firstColumn="0" w:lastColumn="0" w:oddVBand="0" w:evenVBand="0" w:oddHBand="0" w:evenHBand="0" w:firstRowFirstColumn="0" w:firstRowLastColumn="0" w:lastRowFirstColumn="0" w:lastRowLastColumn="0"/>
        </w:trPr>
        <w:tc>
          <w:tcPr>
            <w:tcW w:w="8756" w:type="dxa"/>
            <w:gridSpan w:val="5"/>
            <w:shd w:val="clear" w:color="auto" w:fill="D9D9D9" w:themeFill="background1" w:themeFillShade="D9"/>
          </w:tcPr>
          <w:p w14:paraId="2F3DBB12" w14:textId="1C990CA5" w:rsidR="00E0742B" w:rsidRPr="00E0742B" w:rsidRDefault="00E0742B" w:rsidP="00E0742B">
            <w:pPr>
              <w:pStyle w:val="Dalodstavce"/>
              <w:ind w:firstLine="0"/>
              <w:jc w:val="center"/>
              <w:rPr>
                <w:rFonts w:asciiTheme="minorHAnsi" w:hAnsiTheme="minorHAnsi"/>
                <w:b/>
                <w:bCs/>
              </w:rPr>
            </w:pPr>
            <w:r w:rsidRPr="00E0742B">
              <w:rPr>
                <w:rFonts w:asciiTheme="minorHAnsi" w:hAnsiTheme="minorHAnsi"/>
                <w:b/>
                <w:bCs/>
              </w:rPr>
              <w:t>Celoživotní učení (vzdělávání)</w:t>
            </w:r>
          </w:p>
        </w:tc>
      </w:tr>
      <w:tr w:rsidR="00E0742B" w:rsidRPr="00E0742B" w14:paraId="0FB7BC4D" w14:textId="77777777" w:rsidTr="00E0742B">
        <w:tc>
          <w:tcPr>
            <w:tcW w:w="5212" w:type="dxa"/>
            <w:gridSpan w:val="3"/>
            <w:shd w:val="clear" w:color="auto" w:fill="D9D9D9" w:themeFill="background1" w:themeFillShade="D9"/>
          </w:tcPr>
          <w:p w14:paraId="38A1E8A0" w14:textId="7682628E" w:rsidR="00E0742B" w:rsidRPr="00E0742B" w:rsidRDefault="00E0742B" w:rsidP="00E0742B">
            <w:pPr>
              <w:pStyle w:val="Dalodstavce"/>
              <w:ind w:firstLine="0"/>
              <w:jc w:val="center"/>
              <w:rPr>
                <w:rFonts w:asciiTheme="minorHAnsi" w:hAnsiTheme="minorHAnsi"/>
                <w:b/>
                <w:bCs/>
              </w:rPr>
            </w:pPr>
            <w:r w:rsidRPr="00E0742B">
              <w:rPr>
                <w:rFonts w:asciiTheme="minorHAnsi" w:hAnsiTheme="minorHAnsi"/>
                <w:b/>
                <w:bCs/>
              </w:rPr>
              <w:t>Vzdělávání dětí a mládeže</w:t>
            </w:r>
          </w:p>
        </w:tc>
        <w:tc>
          <w:tcPr>
            <w:tcW w:w="3544" w:type="dxa"/>
            <w:gridSpan w:val="2"/>
            <w:shd w:val="clear" w:color="auto" w:fill="D9D9D9" w:themeFill="background1" w:themeFillShade="D9"/>
          </w:tcPr>
          <w:p w14:paraId="030FC9A7" w14:textId="49D5D188" w:rsidR="00E0742B" w:rsidRPr="00E0742B" w:rsidRDefault="00E0742B" w:rsidP="00E0742B">
            <w:pPr>
              <w:pStyle w:val="Dalodstavce"/>
              <w:ind w:firstLine="0"/>
              <w:jc w:val="center"/>
              <w:rPr>
                <w:rFonts w:asciiTheme="minorHAnsi" w:hAnsiTheme="minorHAnsi"/>
                <w:b/>
                <w:bCs/>
              </w:rPr>
            </w:pPr>
            <w:r w:rsidRPr="00E0742B">
              <w:rPr>
                <w:rFonts w:asciiTheme="minorHAnsi" w:hAnsiTheme="minorHAnsi"/>
                <w:b/>
                <w:bCs/>
              </w:rPr>
              <w:t>Vzdělávání dospělých</w:t>
            </w:r>
          </w:p>
        </w:tc>
      </w:tr>
      <w:tr w:rsidR="00E0742B" w:rsidRPr="00E0742B" w14:paraId="78198345" w14:textId="77777777" w:rsidTr="00E0742B">
        <w:tc>
          <w:tcPr>
            <w:tcW w:w="1749" w:type="dxa"/>
          </w:tcPr>
          <w:p w14:paraId="16BF8508" w14:textId="3928AEC1" w:rsidR="00E0742B" w:rsidRPr="00E0742B" w:rsidRDefault="00E0742B" w:rsidP="00E0742B">
            <w:pPr>
              <w:pStyle w:val="Dalodstavce"/>
              <w:ind w:firstLine="0"/>
              <w:jc w:val="center"/>
              <w:rPr>
                <w:rFonts w:asciiTheme="minorHAnsi" w:hAnsiTheme="minorHAnsi"/>
              </w:rPr>
            </w:pPr>
            <w:r w:rsidRPr="00E0742B">
              <w:rPr>
                <w:rFonts w:asciiTheme="minorHAnsi" w:hAnsiTheme="minorHAnsi"/>
              </w:rPr>
              <w:t>Ucelené formalizované vzdělávání na školách</w:t>
            </w:r>
          </w:p>
        </w:tc>
        <w:tc>
          <w:tcPr>
            <w:tcW w:w="1732" w:type="dxa"/>
          </w:tcPr>
          <w:p w14:paraId="4C5F5115" w14:textId="183C6C95" w:rsidR="00E0742B" w:rsidRPr="00E0742B" w:rsidRDefault="00E0742B" w:rsidP="00E0742B">
            <w:pPr>
              <w:pStyle w:val="Dalodstavce"/>
              <w:ind w:firstLine="0"/>
              <w:jc w:val="center"/>
              <w:rPr>
                <w:rFonts w:asciiTheme="minorHAnsi" w:hAnsiTheme="minorHAnsi"/>
              </w:rPr>
            </w:pPr>
            <w:r w:rsidRPr="00E0742B">
              <w:rPr>
                <w:rFonts w:asciiTheme="minorHAnsi" w:hAnsiTheme="minorHAnsi"/>
              </w:rPr>
              <w:t xml:space="preserve">Vzdělávání </w:t>
            </w:r>
            <w:r>
              <w:rPr>
                <w:rFonts w:asciiTheme="minorHAnsi" w:hAnsiTheme="minorHAnsi"/>
              </w:rPr>
              <w:br/>
            </w:r>
            <w:r w:rsidRPr="00E0742B">
              <w:rPr>
                <w:rFonts w:asciiTheme="minorHAnsi" w:hAnsiTheme="minorHAnsi"/>
              </w:rPr>
              <w:t>a výchova v rodině</w:t>
            </w:r>
          </w:p>
        </w:tc>
        <w:tc>
          <w:tcPr>
            <w:tcW w:w="1731" w:type="dxa"/>
          </w:tcPr>
          <w:p w14:paraId="7FB66FE9" w14:textId="1E48D475" w:rsidR="00E0742B" w:rsidRPr="00E0742B" w:rsidRDefault="00E0742B" w:rsidP="00E0742B">
            <w:pPr>
              <w:pStyle w:val="Dalodstavce"/>
              <w:ind w:firstLine="0"/>
              <w:jc w:val="center"/>
              <w:rPr>
                <w:rFonts w:asciiTheme="minorHAnsi" w:hAnsiTheme="minorHAnsi"/>
              </w:rPr>
            </w:pPr>
            <w:r w:rsidRPr="00E0742B">
              <w:rPr>
                <w:rFonts w:asciiTheme="minorHAnsi" w:hAnsiTheme="minorHAnsi"/>
              </w:rPr>
              <w:t>Zájmové vzdělávání</w:t>
            </w:r>
          </w:p>
        </w:tc>
        <w:tc>
          <w:tcPr>
            <w:tcW w:w="1811" w:type="dxa"/>
          </w:tcPr>
          <w:p w14:paraId="14F04352" w14:textId="1E6BD6F4" w:rsidR="00E0742B" w:rsidRPr="00E0742B" w:rsidRDefault="00E0742B" w:rsidP="00E0742B">
            <w:pPr>
              <w:pStyle w:val="Dalodstavce"/>
              <w:ind w:firstLine="0"/>
              <w:jc w:val="center"/>
              <w:rPr>
                <w:rFonts w:asciiTheme="minorHAnsi" w:hAnsiTheme="minorHAnsi"/>
              </w:rPr>
            </w:pPr>
            <w:r w:rsidRPr="00E0742B">
              <w:rPr>
                <w:rFonts w:asciiTheme="minorHAnsi" w:hAnsiTheme="minorHAnsi"/>
              </w:rPr>
              <w:t>Vzdělávání dospělých v</w:t>
            </w:r>
            <w:r>
              <w:rPr>
                <w:rFonts w:asciiTheme="minorHAnsi" w:hAnsiTheme="minorHAnsi"/>
              </w:rPr>
              <w:t> </w:t>
            </w:r>
            <w:r w:rsidRPr="00E0742B">
              <w:rPr>
                <w:rFonts w:asciiTheme="minorHAnsi" w:hAnsiTheme="minorHAnsi"/>
              </w:rPr>
              <w:t>produktivním věku</w:t>
            </w:r>
          </w:p>
        </w:tc>
        <w:tc>
          <w:tcPr>
            <w:tcW w:w="1733" w:type="dxa"/>
          </w:tcPr>
          <w:p w14:paraId="60535610" w14:textId="11957EA0" w:rsidR="00E0742B" w:rsidRPr="00E0742B" w:rsidRDefault="00E0742B" w:rsidP="00E0742B">
            <w:pPr>
              <w:pStyle w:val="Dalodstavce"/>
              <w:ind w:firstLine="0"/>
              <w:jc w:val="center"/>
              <w:rPr>
                <w:rFonts w:asciiTheme="minorHAnsi" w:hAnsiTheme="minorHAnsi"/>
              </w:rPr>
            </w:pPr>
            <w:r w:rsidRPr="00E0742B">
              <w:rPr>
                <w:rFonts w:asciiTheme="minorHAnsi" w:hAnsiTheme="minorHAnsi"/>
              </w:rPr>
              <w:t>Vzdělávání seniorů</w:t>
            </w:r>
          </w:p>
        </w:tc>
      </w:tr>
    </w:tbl>
    <w:p w14:paraId="29CB13C9" w14:textId="77777777" w:rsidR="00573BE7" w:rsidRDefault="00573BE7" w:rsidP="00806172">
      <w:pPr>
        <w:pStyle w:val="Odstavec1"/>
        <w:ind w:firstLine="482"/>
      </w:pPr>
    </w:p>
    <w:p w14:paraId="38B30318" w14:textId="77777777" w:rsidR="00573BE7" w:rsidRPr="00573BE7" w:rsidRDefault="00573BE7" w:rsidP="00573BE7">
      <w:pPr>
        <w:pStyle w:val="Dalodstavce"/>
      </w:pPr>
    </w:p>
    <w:p w14:paraId="2DFAA1E7" w14:textId="53C98EFF" w:rsidR="00ED03DF" w:rsidRDefault="00ED03DF" w:rsidP="00047A31">
      <w:pPr>
        <w:pStyle w:val="Odstavec1"/>
      </w:pPr>
      <w:r>
        <w:t xml:space="preserve">Dospělý jedinec se během svého života dostává do situací, ve kterých zjišťuje, že v některých odhledech nedostačuje určitým nárokům a požadavkům, jež jsou na něj kladeny, např. v jeho zaměstnání, veřejné činnosti, nebo také v rodině. Proto lze vnímat vzdělávání se </w:t>
      </w:r>
      <w:r w:rsidR="00573BE7">
        <w:t>i v dospělém věku</w:t>
      </w:r>
      <w:r>
        <w:t xml:space="preserve"> jako nutnost.  </w:t>
      </w:r>
    </w:p>
    <w:p w14:paraId="7EC37E2C" w14:textId="1B97660B" w:rsidR="00917DF5" w:rsidRPr="00917DF5" w:rsidRDefault="00ED03DF" w:rsidP="00917DF5">
      <w:pPr>
        <w:pStyle w:val="Odstavec1"/>
        <w:ind w:firstLine="482"/>
      </w:pPr>
      <w:r>
        <w:t xml:space="preserve">Schopnost učit se u dospělých má samozřejmě svá specifika. V porovnání s mladšími jedinci budou dospělí vykazovat rozdíly související se změnami ve fyzické, psychické i sociální oblasti. Kromě involučních procesů projevujících se slábnutím či zpomalováním, např. slábnutí smyslů, které je spojeno s věkem, nebo zpomalení koordinace pohybů, se ale způsobilost učit se neztrácí ale mění. </w:t>
      </w:r>
      <w:r w:rsidR="00917DF5">
        <w:fldChar w:fldCharType="begin"/>
      </w:r>
      <w:r w:rsidR="00BA0D5A">
        <w:instrText xml:space="preserve"> ADDIN ZOTERO_ITEM CSL_CITATION {"citationID":"UHD6tQ6G","properties":{"formattedCitation":"\\super 32\\uc0\\u8211{}35\\nosupersub{}","plainCitation":"32–35","noteIndex":0},"citationItems":[{"id":42,"uris":["http://zotero.org/users/local/z1aM31PI/items/JC3N55X6"],"itemData":{"id":42,"type":"book","call-number":"374.7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2","author":[{"family":"Bednaříková","given":"Iveta"},{"family":"Univerzita","given":"Palackého"}],"issued":{"date-parts":[["2012"]]}}},{"id":44,"uris":["http://zotero.org/users/local/z1aM31PI/items/V3984HYS"],"itemData":{"id":44,"type":"book","call-number":"374.7 |2 MRF","edition":"Vyd. 1","event-place":"Praha","ISBN":"978-80-7367-551-6","number-of-pages":"207","publisher":"Portál","publisher-place":"Praha","source":"aleph.knihovna-pardubice.cz Library Catalog","title":"Zájmové vzdělávání dospělých","author":[{"family":"Šerák","given":"Michal"}],"issued":{"date-parts":[["2009"]]}}},{"id":46,"uris":["http://zotero.org/users/local/z1aM31PI/items/N5G2S3EI"],"itemData":{"id":46,"type":"book","call-number":"(048.8) |2 MRF","edition":"Vyd. 2. přeprac","event-place":"Praha","ISBN":"978-80-7357-045-3","number-of-pages":"146","publisher":"ASPI","publisher-place":"Praha","source":"aleph.muni.cz Library Catalog","title":"Androdidaktika","author":[{"family":"Mužík","given":"Jaroslav"}],"issued":{"date-parts":[["2004"]]}}}],"schema":"https://github.com/citation-style-language/schema/raw/master/csl-citation.json"} </w:instrText>
      </w:r>
      <w:r w:rsidR="00917DF5">
        <w:fldChar w:fldCharType="separate"/>
      </w:r>
      <w:r w:rsidR="00BA0D5A" w:rsidRPr="00BA0D5A">
        <w:rPr>
          <w:vertAlign w:val="superscript"/>
        </w:rPr>
        <w:t>32–35</w:t>
      </w:r>
      <w:r w:rsidR="00917DF5">
        <w:fldChar w:fldCharType="end"/>
      </w:r>
    </w:p>
    <w:p w14:paraId="0E05DCEF" w14:textId="4B26AE32" w:rsidR="00AA2EA3" w:rsidRDefault="00946570" w:rsidP="00946570">
      <w:pPr>
        <w:pStyle w:val="Nadpis3"/>
      </w:pPr>
      <w:r>
        <w:lastRenderedPageBreak/>
        <w:t>Charakteristiky dospělých v edukačním procesu</w:t>
      </w:r>
    </w:p>
    <w:p w14:paraId="0F77014C" w14:textId="6F13CC8A" w:rsidR="00917DF5" w:rsidRPr="00917DF5" w:rsidRDefault="00ED03DF" w:rsidP="00182E6B">
      <w:pPr>
        <w:pStyle w:val="Odstavec1"/>
      </w:pPr>
      <w:r>
        <w:t xml:space="preserve">Významné psychologické charakteristiky dospělého ve vzdělávání tvoří jeho </w:t>
      </w:r>
      <w:r w:rsidRPr="003D5CF1">
        <w:rPr>
          <w:b/>
          <w:bCs/>
        </w:rPr>
        <w:t>široký zkušeností základ, větší odpovědnost, vyšší motivace</w:t>
      </w:r>
      <w:r>
        <w:t xml:space="preserve"> plynoucí z jeho potřeb po vzdělání, které jsou způsobeny deficitem vědomostí a dovedností. Také </w:t>
      </w:r>
      <w:r w:rsidRPr="003D5CF1">
        <w:rPr>
          <w:b/>
          <w:bCs/>
        </w:rPr>
        <w:t>cílená preference</w:t>
      </w:r>
      <w:r>
        <w:t xml:space="preserve"> učiva k dosažení požadovaných výsledků, tedy využitelnosti získaných informací v životě. Dále </w:t>
      </w:r>
      <w:r w:rsidRPr="003D5CF1">
        <w:rPr>
          <w:b/>
          <w:bCs/>
        </w:rPr>
        <w:t>emocionálnost</w:t>
      </w:r>
      <w:r w:rsidR="00575EF5">
        <w:rPr>
          <w:b/>
          <w:bCs/>
        </w:rPr>
        <w:fldChar w:fldCharType="begin"/>
      </w:r>
      <w:r w:rsidR="00575EF5">
        <w:instrText xml:space="preserve"> XE "</w:instrText>
      </w:r>
      <w:r w:rsidR="00575EF5" w:rsidRPr="004C2ED2">
        <w:instrText>emocionálnost</w:instrText>
      </w:r>
      <w:r w:rsidR="00575EF5">
        <w:instrText xml:space="preserve">" </w:instrText>
      </w:r>
      <w:r w:rsidR="00575EF5">
        <w:rPr>
          <w:b/>
          <w:bCs/>
        </w:rPr>
        <w:fldChar w:fldCharType="end"/>
      </w:r>
      <w:r>
        <w:t xml:space="preserve"> dospělých, se kterou vstupují do vzdělávacího procesu s vlastním sebehodnocením a sebevnímáním. Jejich emocionalita je projevována např. neúplnou ochotou podřizovat se autoritě edukátora, či projevování vlastního názoru a zkušenosti při participaci v edukačním procesu. Dospělí mají potřebu zpětné vazby, a proto si své poznatky ověřují, jsou-li správné a vyžadují projev uznání, kooperace, partnerství. Též větší </w:t>
      </w:r>
      <w:r w:rsidRPr="003D5CF1">
        <w:rPr>
          <w:b/>
          <w:bCs/>
        </w:rPr>
        <w:t xml:space="preserve">samostatnost a řízení </w:t>
      </w:r>
      <w:r>
        <w:t>sebe sama při učení způsobuje častokrát lepší výsledky u dospělých než u mladých. S tím ale hraje v edukačním procesu významnou roli jejich motivace</w:t>
      </w:r>
      <w:r w:rsidR="00575EF5">
        <w:fldChar w:fldCharType="begin"/>
      </w:r>
      <w:r w:rsidR="00575EF5">
        <w:instrText xml:space="preserve"> XE "</w:instrText>
      </w:r>
      <w:r w:rsidR="00575EF5" w:rsidRPr="006E1D11">
        <w:instrText>motivace</w:instrText>
      </w:r>
      <w:r w:rsidR="00575EF5">
        <w:instrText xml:space="preserve">" </w:instrText>
      </w:r>
      <w:r w:rsidR="00575EF5">
        <w:fldChar w:fldCharType="end"/>
      </w:r>
      <w:r>
        <w:t xml:space="preserve">. </w:t>
      </w:r>
      <w:r>
        <w:fldChar w:fldCharType="begin"/>
      </w:r>
      <w:r w:rsidR="00BA0D5A">
        <w:instrText xml:space="preserve"> ADDIN ZOTERO_ITEM CSL_CITATION {"citationID":"tbBJhx8Q","properties":{"formattedCitation":"\\super 32\\uc0\\u8211{}35\\nosupersub{}","plainCitation":"32–35","noteIndex":0},"citationItems":[{"id":42,"uris":["http://zotero.org/users/local/z1aM31PI/items/JC3N55X6"],"itemData":{"id":42,"type":"book","call-number":"374.7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2","author":[{"family":"Bednaříková","given":"Iveta"},{"family":"Univerzita","given":"Palackého"}],"issued":{"date-parts":[["2012"]]}}},{"id":44,"uris":["http://zotero.org/users/local/z1aM31PI/items/V3984HYS"],"itemData":{"id":44,"type":"book","call-number":"374.7 |2 MRF","edition":"Vyd. 1","event-place":"Praha","ISBN":"978-80-7367-551-6","number-of-pages":"207","publisher":"Portál","publisher-place":"Praha","source":"aleph.knihovna-pardubice.cz Library Catalog","title":"Zájmové vzdělávání dospělých","author":[{"family":"Šerák","given":"Michal"}],"issued":{"date-parts":[["2009"]]}}},{"id":46,"uris":["http://zotero.org/users/local/z1aM31PI/items/N5G2S3EI"],"itemData":{"id":46,"type":"book","call-number":"(048.8) |2 MRF","edition":"Vyd. 2. přeprac","event-place":"Praha","ISBN":"978-80-7357-045-3","number-of-pages":"146","publisher":"ASPI","publisher-place":"Praha","source":"aleph.muni.cz Library Catalog","title":"Androdidaktika","author":[{"family":"Mužík","given":"Jaroslav"}],"issued":{"date-parts":[["2004"]]}}}],"schema":"https://github.com/citation-style-language/schema/raw/master/csl-citation.json"} </w:instrText>
      </w:r>
      <w:r>
        <w:fldChar w:fldCharType="separate"/>
      </w:r>
      <w:r w:rsidR="00BA0D5A" w:rsidRPr="00BA0D5A">
        <w:rPr>
          <w:vertAlign w:val="superscript"/>
        </w:rPr>
        <w:t>32–35</w:t>
      </w:r>
      <w:r>
        <w:fldChar w:fldCharType="end"/>
      </w:r>
    </w:p>
    <w:p w14:paraId="09F56EC6" w14:textId="66FA53A3" w:rsidR="00946570" w:rsidRDefault="00946570" w:rsidP="00946570">
      <w:pPr>
        <w:pStyle w:val="Nadpis3"/>
      </w:pPr>
      <w:r>
        <w:t>Motivace k učení</w:t>
      </w:r>
    </w:p>
    <w:p w14:paraId="01378126" w14:textId="0574B022" w:rsidR="00140BF9" w:rsidRDefault="009662E5" w:rsidP="00B57709">
      <w:pPr>
        <w:pStyle w:val="Dalodstavce"/>
        <w:ind w:firstLine="0"/>
      </w:pPr>
      <w:r w:rsidRPr="00946570">
        <w:t>Motivace</w:t>
      </w:r>
      <w:r>
        <w:t xml:space="preserve"> je</w:t>
      </w:r>
      <w:r w:rsidR="00435366">
        <w:t xml:space="preserve"> složitý proces vnitřního pohonu, který formuje chování člověka. Tento proces vychází z interakce mezi vnitřními faktory, jako jsou osobní cíle a potřeby, a vnějšími faktory jako je prostředí a podněty. Motivace dodává energii a směr chování a rozhodnutím jedince. Může být jak pozitivní, kdy je dospělý podněcován k akci, tak i negativní, když brání určitému jednání. Tento proces je považován také za stimul ovlivňující jednání, myšlení, emoce a postoje jedince. </w:t>
      </w:r>
      <w:r w:rsidR="00435366">
        <w:fldChar w:fldCharType="begin"/>
      </w:r>
      <w:r w:rsidR="00BA0D5A">
        <w:instrText xml:space="preserve"> ADDIN ZOTERO_ITEM CSL_CITATION {"citationID":"0pnutZC8","properties":{"formattedCitation":"\\super 36,37\\nosupersub{}","plainCitation":"36,37","noteIndex":0},"citationItems":[{"id":53,"uris":["http://zotero.org/users/local/z1aM31PI/items/YLJTJ7CE"],"itemData":{"id":53,"type":"thesis","language":"cze","publisher":"Masarykova univerzita, Filozofická fakulta","source":"is.muni.cz","title":"Motivace dospělých ke studiu na vysoké škole","URL":"https://is.muni.cz/th/p8p2s/","author":[{"family":"Barvířová","given":"Eva"}],"accessed":{"date-parts":[["2024",2,10]]},"issued":{"date-parts":[["2013"]]}}},{"id":47,"uris":["http://zotero.org/users/local/z1aM31PI/items/AKLPZZ58"],"itemData":{"id":47,"type":"book","call-number":"614.253.5 |2 MRF","collection-title":"Sestra","edition":"1. vydání","event-place":"Praha","ISBN":"978-80-271-3730-5","language":"cze","note":"OCLC: 1375349867","number-of-pages":"96","publisher":"Grada Publishing","publisher-place":"Praha","source":"aleph.knihovna-pardubice.cz Library Catalog","title":"Motivace sester po pandemii covidu-19","author":[{"family":"Magerčiaková","given":"Mariana"},{"family":"Kober","given":"Lukáš"},{"family":"Slovenská","given":"komora","dropping-particle":"sestier a pôrodných asistentiek"}],"issued":{"date-parts":[["2023"]]}}}],"schema":"https://github.com/citation-style-language/schema/raw/master/csl-citation.json"} </w:instrText>
      </w:r>
      <w:r w:rsidR="00435366">
        <w:fldChar w:fldCharType="separate"/>
      </w:r>
      <w:r w:rsidR="00BA0D5A" w:rsidRPr="00BA0D5A">
        <w:rPr>
          <w:vertAlign w:val="superscript"/>
        </w:rPr>
        <w:t>36,37</w:t>
      </w:r>
      <w:r w:rsidR="00435366">
        <w:fldChar w:fldCharType="end"/>
      </w:r>
    </w:p>
    <w:p w14:paraId="7FEE0FA2" w14:textId="4B592517" w:rsidR="007F6FEA" w:rsidRDefault="007F6FEA" w:rsidP="007F6FEA">
      <w:pPr>
        <w:pStyle w:val="Dalodstavce"/>
      </w:pPr>
      <w:r w:rsidRPr="007F6FEA">
        <w:t>Stimulace</w:t>
      </w:r>
      <w:r>
        <w:t xml:space="preserve"> je vnímána jako externí vliv na lidskou mysl, který může změnit motivaci a tím i chování jedince. Stimul může být jakýkoli podnět, který ovlivní motivaci člověka. Na rozdíl od motivace, která je vnitřní, stimulace působí na jedince zvenčí. Jejich vzájemný vztah spočívá v tom, že změna v chování člověka může být dosažena pouze prostřednictvím změny motivace, což je důsledkem stimulace.</w:t>
      </w:r>
      <w:r>
        <w:fldChar w:fldCharType="begin"/>
      </w:r>
      <w:r w:rsidR="00BA0D5A">
        <w:instrText xml:space="preserve"> ADDIN ZOTERO_ITEM CSL_CITATION {"citationID":"HzcIwv8r","properties":{"formattedCitation":"\\super 37\\nosupersub{}","plainCitation":"37","noteIndex":0},"citationItems":[{"id":47,"uris":["http://zotero.org/users/local/z1aM31PI/items/AKLPZZ58"],"itemData":{"id":47,"type":"book","call-number":"614.253.5 |2 MRF","collection-title":"Sestra","edition":"1. vydání","event-place":"Praha","ISBN":"978-80-271-3730-5","language":"cze","note":"OCLC: 1375349867","number-of-pages":"96","publisher":"Grada Publishing","publisher-place":"Praha","source":"aleph.knihovna-pardubice.cz Library Catalog","title":"Motivace sester po pandemii covidu-19","author":[{"family":"Magerčiaková","given":"Mariana"},{"family":"Kober","given":"Lukáš"},{"family":"Slovenská","given":"komora","dropping-particle":"sestier a pôrodných asistentiek"}],"issued":{"date-parts":[["2023"]]}}}],"schema":"https://github.com/citation-style-language/schema/raw/master/csl-citation.json"} </w:instrText>
      </w:r>
      <w:r>
        <w:fldChar w:fldCharType="separate"/>
      </w:r>
      <w:r w:rsidR="00BA0D5A" w:rsidRPr="00BA0D5A">
        <w:rPr>
          <w:vertAlign w:val="superscript"/>
        </w:rPr>
        <w:t>37</w:t>
      </w:r>
      <w:r>
        <w:fldChar w:fldCharType="end"/>
      </w:r>
    </w:p>
    <w:p w14:paraId="46AFA3CD" w14:textId="1610E55D" w:rsidR="006943C3" w:rsidRDefault="00946570" w:rsidP="007F6FEA">
      <w:pPr>
        <w:pStyle w:val="Dalodstavce"/>
      </w:pPr>
      <w:r w:rsidRPr="00946570">
        <w:t>Pro dospělého jedince je klíčové, aby měl jasný cíl, kterého chce ve svém vzdělávání dosáhnout</w:t>
      </w:r>
      <w:r>
        <w:t>.</w:t>
      </w:r>
      <w:r w:rsidRPr="00946570">
        <w:t xml:space="preserve"> </w:t>
      </w:r>
      <w:r>
        <w:t>T</w:t>
      </w:r>
      <w:r w:rsidRPr="00946570">
        <w:t>ímto cílem se pak řídí a vynakládá veškeré úsilí na jeho dosažení</w:t>
      </w:r>
      <w:r w:rsidR="007F6FEA">
        <w:t xml:space="preserve"> (viz Obr. 1</w:t>
      </w:r>
      <w:r w:rsidR="00FD6B96">
        <w:t>0</w:t>
      </w:r>
      <w:r w:rsidR="007F6FEA">
        <w:t>)</w:t>
      </w:r>
      <w:r w:rsidRPr="00946570">
        <w:t>. Důležitou motivací je i očekávání odměny za investovaný čas a úsilí do vzdělávání.</w:t>
      </w:r>
      <w:r w:rsidR="007F6FEA" w:rsidRPr="007F6FEA">
        <w:t xml:space="preserve"> </w:t>
      </w:r>
      <w:r w:rsidR="007F6FEA">
        <w:t>Lidé jsou</w:t>
      </w:r>
      <w:r w:rsidR="007F6FEA" w:rsidRPr="00946570">
        <w:t xml:space="preserve"> motivováni k dalšímu učení </w:t>
      </w:r>
      <w:r w:rsidR="007F6FEA">
        <w:t xml:space="preserve">i </w:t>
      </w:r>
      <w:r w:rsidR="007F6FEA" w:rsidRPr="00946570">
        <w:t>svými výsledky a subjektivním pocitem vlastních schopností. U dospělých hraje roli i schopnost soustředit se na učení a dlouhodobě si pamatovat naučené informace. Víra v to, že úsilí ve vzdělávání přinese úspěch, posiluje motivaci a podporuje aktivní účast vzdělávacích aktivit.</w:t>
      </w:r>
      <w:r w:rsidR="007F6FEA">
        <w:fldChar w:fldCharType="begin"/>
      </w:r>
      <w:r w:rsidR="00BA0D5A">
        <w:instrText xml:space="preserve"> ADDIN ZOTERO_ITEM CSL_CITATION {"citationID":"IPHo6s47","properties":{"formattedCitation":"\\super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7F6FEA">
        <w:fldChar w:fldCharType="separate"/>
      </w:r>
      <w:r w:rsidR="00BA0D5A" w:rsidRPr="00BA0D5A">
        <w:rPr>
          <w:vertAlign w:val="superscript"/>
        </w:rPr>
        <w:t>32</w:t>
      </w:r>
      <w:r w:rsidR="007F6FEA">
        <w:fldChar w:fldCharType="end"/>
      </w:r>
      <w:r>
        <w:t xml:space="preserve"> </w:t>
      </w:r>
    </w:p>
    <w:p w14:paraId="654C9420" w14:textId="77777777" w:rsidR="006943C3" w:rsidRDefault="006943C3" w:rsidP="006943C3">
      <w:pPr>
        <w:pStyle w:val="Dalodstavce"/>
      </w:pPr>
    </w:p>
    <w:p w14:paraId="07B8831E" w14:textId="48F47580" w:rsidR="006943C3" w:rsidRDefault="006943C3" w:rsidP="006943C3">
      <w:pPr>
        <w:pStyle w:val="Dalodstavce"/>
        <w:ind w:firstLine="0"/>
        <w:jc w:val="center"/>
      </w:pPr>
      <w:r>
        <w:rPr>
          <w:noProof/>
        </w:rPr>
        <w:lastRenderedPageBreak/>
        <w:drawing>
          <wp:inline distT="0" distB="0" distL="0" distR="0" wp14:anchorId="2AE7E9C4" wp14:editId="10D2E200">
            <wp:extent cx="3648075" cy="1866900"/>
            <wp:effectExtent l="0" t="0" r="0" b="38100"/>
            <wp:docPr id="1686563057" name="Diagram 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7" r:lo="rId38" r:qs="rId39" r:cs="rId40"/>
              </a:graphicData>
            </a:graphic>
          </wp:inline>
        </w:drawing>
      </w:r>
    </w:p>
    <w:p w14:paraId="17980CE2" w14:textId="6E9878BD" w:rsidR="006943C3" w:rsidRDefault="006943C3" w:rsidP="006943C3">
      <w:pPr>
        <w:pStyle w:val="Titulek"/>
      </w:pPr>
      <w:bookmarkStart w:id="31" w:name="_Toc164158272"/>
      <w:r>
        <w:t xml:space="preserve">Obr. </w:t>
      </w:r>
      <w:r>
        <w:fldChar w:fldCharType="begin"/>
      </w:r>
      <w:r>
        <w:instrText xml:space="preserve"> SEQ Obr. \* ARABIC </w:instrText>
      </w:r>
      <w:r>
        <w:fldChar w:fldCharType="separate"/>
      </w:r>
      <w:r w:rsidR="001221CF">
        <w:rPr>
          <w:noProof/>
        </w:rPr>
        <w:t>10</w:t>
      </w:r>
      <w:r>
        <w:fldChar w:fldCharType="end"/>
      </w:r>
      <w:r>
        <w:t>: Proces motivace</w:t>
      </w:r>
      <w:r>
        <w:fldChar w:fldCharType="begin"/>
      </w:r>
      <w:r w:rsidR="00BA0D5A">
        <w:instrText xml:space="preserve"> ADDIN ZOTERO_ITEM CSL_CITATION {"citationID":"xO22dM5C","properties":{"formattedCitation":"\\super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fldChar w:fldCharType="separate"/>
      </w:r>
      <w:r w:rsidR="00BA0D5A" w:rsidRPr="00BA0D5A">
        <w:rPr>
          <w:vertAlign w:val="superscript"/>
        </w:rPr>
        <w:t>32</w:t>
      </w:r>
      <w:bookmarkEnd w:id="31"/>
      <w:r>
        <w:fldChar w:fldCharType="end"/>
      </w:r>
    </w:p>
    <w:p w14:paraId="24BBCC62" w14:textId="74502616" w:rsidR="00946570" w:rsidRDefault="00946570" w:rsidP="00DD025C">
      <w:pPr>
        <w:pStyle w:val="Odstavec1"/>
      </w:pPr>
      <w:r w:rsidRPr="00946570">
        <w:t>Motivace</w:t>
      </w:r>
      <w:r w:rsidR="00A32FD0">
        <w:fldChar w:fldCharType="begin"/>
      </w:r>
      <w:r w:rsidR="00A32FD0">
        <w:instrText xml:space="preserve"> XE "</w:instrText>
      </w:r>
      <w:r w:rsidR="00A32FD0" w:rsidRPr="008C30ED">
        <w:instrText>motivace</w:instrText>
      </w:r>
      <w:r w:rsidR="00A32FD0">
        <w:instrText xml:space="preserve">" </w:instrText>
      </w:r>
      <w:r w:rsidR="00A32FD0">
        <w:fldChar w:fldCharType="end"/>
      </w:r>
      <w:r w:rsidRPr="00946570">
        <w:t xml:space="preserve"> k</w:t>
      </w:r>
      <w:r w:rsidR="008F16E2">
        <w:t>e</w:t>
      </w:r>
      <w:r w:rsidRPr="00946570">
        <w:t xml:space="preserve"> vzdělávání se u dospělých liší podle věku, pohlaví, dosaženého vzdělání, sociálně-ekonomického statusu, životní fáze, rodinného stavu, počtu dětí a místa bydliště. Například u mladší generace je motivace spojena s kariérními aspiracemi, zatímco u starších jedinců může vzdělávání sloužit k rozvoji zájmů a trávení volného času.</w:t>
      </w:r>
      <w:r w:rsidR="007F6FEA" w:rsidRPr="007F6FEA">
        <w:t xml:space="preserve"> </w:t>
      </w:r>
      <w:r w:rsidRPr="00946570">
        <w:t>Vzdělání a vzdělávání podporují zodpovědnost a samostatnost jednotlivců. Motivovaní jedinci se rozvíjejí a uplatňují získané dovednosti a znalosti ve své každodenní praxi.</w:t>
      </w:r>
      <w:r w:rsidR="007F6FEA" w:rsidRPr="007F6FEA">
        <w:t xml:space="preserve"> </w:t>
      </w:r>
      <w:r w:rsidR="007F6FEA">
        <w:fldChar w:fldCharType="begin"/>
      </w:r>
      <w:r w:rsidR="00BA0D5A">
        <w:instrText xml:space="preserve"> ADDIN ZOTERO_ITEM CSL_CITATION {"citationID":"UgtbUWUh","properties":{"formattedCitation":"\\super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7F6FEA">
        <w:fldChar w:fldCharType="separate"/>
      </w:r>
      <w:r w:rsidR="00BA0D5A" w:rsidRPr="00BA0D5A">
        <w:rPr>
          <w:vertAlign w:val="superscript"/>
        </w:rPr>
        <w:t>32</w:t>
      </w:r>
      <w:r w:rsidR="007F6FEA">
        <w:fldChar w:fldCharType="end"/>
      </w:r>
    </w:p>
    <w:p w14:paraId="20319626" w14:textId="58820C0F" w:rsidR="009662E5" w:rsidRDefault="001A52BE" w:rsidP="001A52BE">
      <w:pPr>
        <w:pStyle w:val="Dalodstavce"/>
      </w:pPr>
      <w:r>
        <w:t>Motivace ve vztahu k učení je</w:t>
      </w:r>
      <w:r w:rsidR="009662E5">
        <w:t xml:space="preserve"> </w:t>
      </w:r>
      <w:r w:rsidR="00A13106">
        <w:t xml:space="preserve">u dospělých </w:t>
      </w:r>
      <w:r w:rsidR="009662E5">
        <w:t>významným hnacím prostředkem</w:t>
      </w:r>
      <w:r w:rsidR="00A13106">
        <w:t>.</w:t>
      </w:r>
      <w:r w:rsidR="009662E5">
        <w:t xml:space="preserve"> </w:t>
      </w:r>
      <w:r w:rsidR="00A13106">
        <w:t>Vzhledem k rychle se měnící situaci ve společnosti, která klade na jedince čím dál vyšší nároky, je nucen se neustále rozvíjet, prohlubovat a zdokonalovat své znalosti a dovednosti. Ve vzdělávání dospělých hrají významnou roli motivační faktory, jež vedou k sociální jistotě a vlastnímu užitku. Jsou ve značné míře ovlivňovány věkem a zkušenostmi jedince a též se ztotožňují i s Maslowovou pyramidou</w:t>
      </w:r>
      <w:r w:rsidR="00906253">
        <w:fldChar w:fldCharType="begin"/>
      </w:r>
      <w:r w:rsidR="00906253">
        <w:instrText xml:space="preserve"> XE "</w:instrText>
      </w:r>
      <w:r w:rsidR="00906253" w:rsidRPr="00261391">
        <w:instrText>Maslowova pyramida</w:instrText>
      </w:r>
      <w:r w:rsidR="00906253">
        <w:instrText xml:space="preserve">" </w:instrText>
      </w:r>
      <w:r w:rsidR="00906253">
        <w:fldChar w:fldCharType="end"/>
      </w:r>
      <w:r w:rsidR="00A13106">
        <w:t xml:space="preserve"> potřeb</w:t>
      </w:r>
      <w:r w:rsidR="00906253">
        <w:fldChar w:fldCharType="begin"/>
      </w:r>
      <w:r w:rsidR="00906253">
        <w:instrText xml:space="preserve"> XE "</w:instrText>
      </w:r>
      <w:r w:rsidR="00906253" w:rsidRPr="00EB25F0">
        <w:instrText>potřeba</w:instrText>
      </w:r>
      <w:r w:rsidR="00906253">
        <w:instrText xml:space="preserve">" </w:instrText>
      </w:r>
      <w:r w:rsidR="00906253">
        <w:fldChar w:fldCharType="end"/>
      </w:r>
      <w:r w:rsidR="00A13106">
        <w:t xml:space="preserve"> (viz </w:t>
      </w:r>
      <w:r w:rsidR="00FD6B96">
        <w:t>O</w:t>
      </w:r>
      <w:r w:rsidR="00A13106">
        <w:t>br. 1</w:t>
      </w:r>
      <w:r w:rsidR="00FD6B96">
        <w:t>1</w:t>
      </w:r>
      <w:r w:rsidR="00A13106">
        <w:t>).</w:t>
      </w:r>
      <w:r w:rsidR="00A13106">
        <w:fldChar w:fldCharType="begin"/>
      </w:r>
      <w:r w:rsidR="00BA0D5A">
        <w:instrText xml:space="preserve"> ADDIN ZOTERO_ITEM CSL_CITATION {"citationID":"MZFeRuOG","properties":{"formattedCitation":"\\super 32,38,39\\nosupersub{}","plainCitation":"32,38,39","noteIndex":0},"citationItems":[{"id":42,"uris":["http://zotero.org/users/local/z1aM31PI/items/JC3N55X6"],"itemData":{"id":42,"type":"book","call-number":"374.7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dospělých","author":[{"family":"Zormanová","given":"Lucie"}],"issued":{"date-parts":[["2017"]]}}},{"id":45,"uris":["http://zotero.org/users/local/z1aM31PI/items/ZB74BMSU"],"itemData":{"id":45,"type":"book","call-number":"37.013.83 |2 MRF","edition":"1. vyd","event-place":"Plzeň","ISBN":"978-80-7238-220-0","number-of-pages":"202","publisher":"Fraus","publisher-place":"Plzeň","source":"aleph.knihovna-pardubice.cz Library Catalog","title":"Didaktika profesního vzdělávání dospělých","author":[{"family":"Mužík","given":"Jaroslav"}],"issued":{"date-parts":[["2005"]]}}},{"id":49,"uris":["http://zotero.org/users/local/z1aM31PI/items/BWF76ZWS"],"itemData":{"id":49,"type":"book","call-number":"37.013.83 |2 MRF","collection-title":"Pedagogika","edition":"Vyd. 1","event-place":"Praha","ISBN":"978-80-247-2580-2","number-of-pages":"135","publisher":"Grada","publisher-place":"Praha","source":"aleph.knihovna-pardubice.cz Library Catalog","title":"Andragogika","author":[{"family":"Beneš","given":"Milan"}],"issued":{"date-parts":[["2008"]]}}}],"schema":"https://github.com/citation-style-language/schema/raw/master/csl-citation.json"} </w:instrText>
      </w:r>
      <w:r w:rsidR="00A13106">
        <w:fldChar w:fldCharType="separate"/>
      </w:r>
      <w:r w:rsidR="00BA0D5A" w:rsidRPr="00BA0D5A">
        <w:rPr>
          <w:vertAlign w:val="superscript"/>
        </w:rPr>
        <w:t>32,38,39</w:t>
      </w:r>
      <w:r w:rsidR="00A13106">
        <w:fldChar w:fldCharType="end"/>
      </w:r>
      <w:r w:rsidR="00A13106">
        <w:t xml:space="preserve">  </w:t>
      </w:r>
    </w:p>
    <w:p w14:paraId="77F7BD1C" w14:textId="45923A3C" w:rsidR="009662E5" w:rsidRDefault="009662E5" w:rsidP="009662E5">
      <w:pPr>
        <w:pStyle w:val="Dalodstavce"/>
      </w:pPr>
    </w:p>
    <w:p w14:paraId="0FBBE264" w14:textId="1FE32ABC" w:rsidR="00A13106" w:rsidRDefault="00297854" w:rsidP="007F6FEA">
      <w:pPr>
        <w:pStyle w:val="Dalodstavce"/>
        <w:ind w:firstLine="0"/>
        <w:jc w:val="center"/>
      </w:pPr>
      <w:r w:rsidRPr="00297854">
        <w:rPr>
          <w:noProof/>
        </w:rPr>
        <w:drawing>
          <wp:inline distT="0" distB="0" distL="0" distR="0" wp14:anchorId="607EBE4D" wp14:editId="2055F0C6">
            <wp:extent cx="3800723" cy="2480472"/>
            <wp:effectExtent l="0" t="0" r="0" b="0"/>
            <wp:docPr id="1341212023" name="Obrázek 1" descr="Obsah obrázku text, řada/pruh, Písmo, diagram&#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1212023" name="Obrázek 1" descr="Obsah obrázku text, řada/pruh, Písmo, diagram&#10;&#10;Popis byl vytvořen automaticky"/>
                    <pic:cNvPicPr/>
                  </pic:nvPicPr>
                  <pic:blipFill>
                    <a:blip r:embed="rId42"/>
                    <a:stretch>
                      <a:fillRect/>
                    </a:stretch>
                  </pic:blipFill>
                  <pic:spPr>
                    <a:xfrm>
                      <a:off x="0" y="0"/>
                      <a:ext cx="3836922" cy="2504097"/>
                    </a:xfrm>
                    <a:prstGeom prst="rect">
                      <a:avLst/>
                    </a:prstGeom>
                  </pic:spPr>
                </pic:pic>
              </a:graphicData>
            </a:graphic>
          </wp:inline>
        </w:drawing>
      </w:r>
    </w:p>
    <w:p w14:paraId="41887A33" w14:textId="68EB2777" w:rsidR="00CA5D86" w:rsidRDefault="00946570" w:rsidP="00297854">
      <w:pPr>
        <w:pStyle w:val="Dalodstavce"/>
        <w:jc w:val="center"/>
      </w:pPr>
      <w:r>
        <w:rPr>
          <w:noProof/>
        </w:rPr>
        <mc:AlternateContent>
          <mc:Choice Requires="wps">
            <w:drawing>
              <wp:inline distT="0" distB="0" distL="0" distR="0" wp14:anchorId="28BE99A1" wp14:editId="30B622B7">
                <wp:extent cx="2257425" cy="228600"/>
                <wp:effectExtent l="0" t="0" r="9525" b="0"/>
                <wp:docPr id="1860457936" name="Textové pole 1"/>
                <wp:cNvGraphicFramePr/>
                <a:graphic xmlns:a="http://schemas.openxmlformats.org/drawingml/2006/main">
                  <a:graphicData uri="http://schemas.microsoft.com/office/word/2010/wordprocessingShape">
                    <wps:wsp>
                      <wps:cNvSpPr txBox="1"/>
                      <wps:spPr>
                        <a:xfrm>
                          <a:off x="0" y="0"/>
                          <a:ext cx="2257425" cy="228600"/>
                        </a:xfrm>
                        <a:prstGeom prst="rect">
                          <a:avLst/>
                        </a:prstGeom>
                        <a:solidFill>
                          <a:prstClr val="white"/>
                        </a:solidFill>
                        <a:ln>
                          <a:noFill/>
                        </a:ln>
                      </wps:spPr>
                      <wps:txbx>
                        <w:txbxContent>
                          <w:p w14:paraId="45FC5307" w14:textId="4308ED46" w:rsidR="00A13106" w:rsidRPr="00EE5ACE" w:rsidRDefault="00A13106" w:rsidP="007F6FEA">
                            <w:pPr>
                              <w:pStyle w:val="Titulek"/>
                              <w:rPr>
                                <w:noProof/>
                                <w:sz w:val="24"/>
                                <w:szCs w:val="24"/>
                              </w:rPr>
                            </w:pPr>
                            <w:bookmarkStart w:id="32" w:name="_Toc164158273"/>
                            <w:r>
                              <w:t xml:space="preserve">Obr. </w:t>
                            </w:r>
                            <w:r>
                              <w:fldChar w:fldCharType="begin"/>
                            </w:r>
                            <w:r>
                              <w:instrText xml:space="preserve"> SEQ Obr. \* ARABIC </w:instrText>
                            </w:r>
                            <w:r>
                              <w:fldChar w:fldCharType="separate"/>
                            </w:r>
                            <w:r w:rsidR="001221CF">
                              <w:rPr>
                                <w:noProof/>
                              </w:rPr>
                              <w:t>11</w:t>
                            </w:r>
                            <w:r>
                              <w:fldChar w:fldCharType="end"/>
                            </w:r>
                            <w:r>
                              <w:t>: Maslowova pyramida potřeb</w:t>
                            </w:r>
                            <w:bookmarkEnd w:id="32"/>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8BE99A1" id="Textové pole 1" o:spid="_x0000_s1028" type="#_x0000_t202" style="width:177.75pt;height:1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F2q8HgIAAEIEAAAOAAAAZHJzL2Uyb0RvYy54bWysU01v2zAMvQ/YfxB0X5wYa1cYcYosRYYB&#10;QVsgHXpWZDkWIIsapcTOfv0oOU62bqdhF5kWKX689zi/71vDjgq9Blvy2WTKmbISKm33Jf/2sv5w&#10;x5kPwlbCgFUlPynP7xfv3807V6gcGjCVQkZJrC86V/ImBFdkmZeNaoWfgFOWnDVgKwL94j6rUHSU&#10;vTVZPp3eZh1g5RCk8p5uHwYnX6T8da1keKprrwIzJafeQjoxnbt4Zou5KPYoXKPluQ3xD120Qlsq&#10;ekn1IIJgB9R/pGq1RPBQh4mENoO61lKlGWia2fTNNNtGOJVmIXC8u8Dk/19a+Xjcumdkof8MPREY&#10;AemcLzxdxnn6Gtv4pU4Z+QnC0wU21Qcm6TLPbz59zG84k+TL87vbacI1u7526MMXBS2LRsmRaElo&#10;iePGB6pIoWNILObB6GqtjYk/0bEyyI6CKOwaHVTskV78FmVsjLUQXw3ueJNdR4lW6Hc90xU1OY65&#10;g+pE0yMMwvBOrjXV2wgfngWSEmhgUnd4oqM20JUczhZnDeCPv93HeCKIvJx1pKyS++8HgYoz89US&#10;dVGGo4GjsRsNe2hXQJPOaG+cTCY9wGBGs0ZoX0n0y1iFXMJKqlXyMJqrMOiblkaq5TIFkdicCBu7&#10;dTKmHnF96V8FujMrgfh8hFFzonhDzhA7oLw8BKh1Yi7iOqB4hpuEmug5L1XchF//U9R19Rc/AQAA&#10;//8DAFBLAwQUAAYACAAAACEAjQTPU9oAAAAEAQAADwAAAGRycy9kb3ducmV2LnhtbEyPQU/DMAyF&#10;70j8h8hIXBBLGWqFStMJNrjBYWPa2WtMW9E4VZOu3b/HcIGL9axnvfe5WM2uUycaQuvZwN0iAUVc&#10;edtybWD/8Xr7ACpEZIudZzJwpgCr8vKiwNz6ibd02sVaSQiHHA00Mfa51qFqyGFY+J5YvE8/OIyy&#10;DrW2A04S7jq9TJJMO2xZGhrsad1Q9bUbnYFsM4zTltc3m/3LG7739fLwfD4Yc301Pz2CijTHv2P4&#10;wRd0KIXp6Ee2QXUG5JH4O8W7T9MU1FFEloAuC/0fvvwGAAD//wMAUEsBAi0AFAAGAAgAAAAhALaD&#10;OJL+AAAA4QEAABMAAAAAAAAAAAAAAAAAAAAAAFtDb250ZW50X1R5cGVzXS54bWxQSwECLQAUAAYA&#10;CAAAACEAOP0h/9YAAACUAQAACwAAAAAAAAAAAAAAAAAvAQAAX3JlbHMvLnJlbHNQSwECLQAUAAYA&#10;CAAAACEATxdqvB4CAABCBAAADgAAAAAAAAAAAAAAAAAuAgAAZHJzL2Uyb0RvYy54bWxQSwECLQAU&#10;AAYACAAAACEAjQTPU9oAAAAEAQAADwAAAAAAAAAAAAAAAAB4BAAAZHJzL2Rvd25yZXYueG1sUEsF&#10;BgAAAAAEAAQA8wAAAH8FAAAAAA==&#10;" stroked="f">
                <v:textbox inset="0,0,0,0">
                  <w:txbxContent>
                    <w:p w14:paraId="45FC5307" w14:textId="4308ED46" w:rsidR="00A13106" w:rsidRPr="00EE5ACE" w:rsidRDefault="00A13106" w:rsidP="007F6FEA">
                      <w:pPr>
                        <w:pStyle w:val="Titulek"/>
                        <w:rPr>
                          <w:noProof/>
                          <w:sz w:val="24"/>
                          <w:szCs w:val="24"/>
                        </w:rPr>
                      </w:pPr>
                      <w:bookmarkStart w:id="33" w:name="_Toc164158273"/>
                      <w:r>
                        <w:t xml:space="preserve">Obr. </w:t>
                      </w:r>
                      <w:r>
                        <w:fldChar w:fldCharType="begin"/>
                      </w:r>
                      <w:r>
                        <w:instrText xml:space="preserve"> SEQ Obr. \* ARABIC </w:instrText>
                      </w:r>
                      <w:r>
                        <w:fldChar w:fldCharType="separate"/>
                      </w:r>
                      <w:r w:rsidR="001221CF">
                        <w:rPr>
                          <w:noProof/>
                        </w:rPr>
                        <w:t>11</w:t>
                      </w:r>
                      <w:r>
                        <w:fldChar w:fldCharType="end"/>
                      </w:r>
                      <w:r>
                        <w:t>: Maslowova pyramida potřeb</w:t>
                      </w:r>
                      <w:bookmarkEnd w:id="33"/>
                    </w:p>
                  </w:txbxContent>
                </v:textbox>
                <w10:anchorlock/>
              </v:shape>
            </w:pict>
          </mc:Fallback>
        </mc:AlternateContent>
      </w:r>
    </w:p>
    <w:p w14:paraId="7A13A8D6" w14:textId="25535430" w:rsidR="00A13106" w:rsidRDefault="00A13106" w:rsidP="001A52BE">
      <w:pPr>
        <w:pStyle w:val="Dalodstavce"/>
      </w:pPr>
    </w:p>
    <w:p w14:paraId="7EE406F9" w14:textId="161C1386" w:rsidR="00CA5D86" w:rsidRDefault="00946570" w:rsidP="00946570">
      <w:pPr>
        <w:pStyle w:val="Nadpis3"/>
      </w:pPr>
      <w:r>
        <w:lastRenderedPageBreak/>
        <w:t>Bariéry v učení</w:t>
      </w:r>
    </w:p>
    <w:p w14:paraId="40E30C3A" w14:textId="1AAA1E8C" w:rsidR="00A13106" w:rsidRDefault="001A52BE" w:rsidP="00FE0385">
      <w:pPr>
        <w:pStyle w:val="Odstavec1"/>
      </w:pPr>
      <w:r>
        <w:t xml:space="preserve">S motivací pak také souvisí </w:t>
      </w:r>
      <w:r w:rsidRPr="002C1353">
        <w:t>i bariéry</w:t>
      </w:r>
      <w:r w:rsidR="00906253" w:rsidRPr="002C1353">
        <w:fldChar w:fldCharType="begin"/>
      </w:r>
      <w:r w:rsidR="00906253" w:rsidRPr="002C1353">
        <w:instrText xml:space="preserve"> XE "bariéry" </w:instrText>
      </w:r>
      <w:r w:rsidR="00906253" w:rsidRPr="002C1353">
        <w:fldChar w:fldCharType="end"/>
      </w:r>
      <w:r>
        <w:t xml:space="preserve"> v učení a vzdělávání dospělých. Mohou být rozděleny do tří hlavních kategorií: psychologické, pedagogické a organizační. Do </w:t>
      </w:r>
      <w:r w:rsidRPr="00D7772D">
        <w:rPr>
          <w:b/>
          <w:bCs/>
        </w:rPr>
        <w:t>psychologických bariér</w:t>
      </w:r>
      <w:r>
        <w:t xml:space="preserve"> lze zahrnout nedostatečnou motivaci, neúčinné učební strategie, nedostatek vytrvalosti a intelektu, či obavy z neúspěchu. </w:t>
      </w:r>
      <w:r w:rsidRPr="00D7772D">
        <w:rPr>
          <w:b/>
          <w:bCs/>
        </w:rPr>
        <w:t>Pedagogické bariéry</w:t>
      </w:r>
      <w:r>
        <w:t xml:space="preserve"> mohou vzniknout kvůli dlouhé pauze od posledního vzdělávání, nedostatku předchozích znalostí a špatné kvalitě výuky. </w:t>
      </w:r>
      <w:r w:rsidRPr="00D7772D">
        <w:rPr>
          <w:b/>
          <w:bCs/>
        </w:rPr>
        <w:t>Organizační bariéry</w:t>
      </w:r>
      <w:r>
        <w:t xml:space="preserve"> mohou zahrnovat nedostatečné informace o studijních možnostech, finanční omezení a obtíže s dopravou. Dalším dělením může být i rozdělení na vnější, institucionální a vnitřní. Vnitřní bariéry zahrnují kromě nedostatku motivace také nedostatek sebevědomí, času, zhoršený zdravotní stav a stres, zatímco vnější bariéry se týkají nedostatku informací o dalším vzdělávání a negativního vlivu okolního prostředí. </w:t>
      </w:r>
      <w:r>
        <w:fldChar w:fldCharType="begin"/>
      </w:r>
      <w:r w:rsidR="00BA0D5A">
        <w:instrText xml:space="preserve"> ADDIN ZOTERO_ITEM CSL_CITATION {"citationID":"9tWFtGdz","properties":{"formattedCitation":"\\super 32,33,36\\nosupersub{}","plainCitation":"32,33,36","noteIndex":0},"citationItems":[{"id":42,"uris":["http://zotero.org/users/local/z1aM31PI/items/JC3N55X6"],"itemData":{"id":42,"type":"book","call-number":"374.7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id":53,"uris":["http://zotero.org/users/local/z1aM31PI/items/YLJTJ7CE"],"itemData":{"id":53,"type":"thesis","language":"cze","publisher":"Masarykova univerzita, Filozofická fakulta","source":"is.muni.cz","title":"Motivace dospělých ke studiu na vysoké škole","URL":"https://is.muni.cz/th/p8p2s/","author":[{"family":"Barvířová","given":"Eva"}],"accessed":{"date-parts":[["2024",2,10]]},"issued":{"date-parts":[["2013"]]}}}],"schema":"https://github.com/citation-style-language/schema/raw/master/csl-citation.json"} </w:instrText>
      </w:r>
      <w:r>
        <w:fldChar w:fldCharType="separate"/>
      </w:r>
      <w:r w:rsidR="00BA0D5A" w:rsidRPr="00BA0D5A">
        <w:rPr>
          <w:vertAlign w:val="superscript"/>
        </w:rPr>
        <w:t>32,33,36</w:t>
      </w:r>
      <w:r>
        <w:fldChar w:fldCharType="end"/>
      </w:r>
    </w:p>
    <w:p w14:paraId="3DE072B8" w14:textId="0915CD91" w:rsidR="007C0EB9" w:rsidRDefault="00946570" w:rsidP="007C0EB9">
      <w:pPr>
        <w:pStyle w:val="Nadpis2"/>
      </w:pPr>
      <w:bookmarkStart w:id="34" w:name="_Toc164158248"/>
      <w:r>
        <w:t xml:space="preserve">Fáze učení </w:t>
      </w:r>
      <w:r w:rsidR="007F6FEA">
        <w:t>dospělých</w:t>
      </w:r>
      <w:bookmarkEnd w:id="34"/>
    </w:p>
    <w:p w14:paraId="16BC33FF" w14:textId="1EA8E632" w:rsidR="007C0EB9" w:rsidRDefault="00704098" w:rsidP="00C831A4">
      <w:pPr>
        <w:pStyle w:val="Odstavec1"/>
      </w:pPr>
      <w:r>
        <w:t>Proto</w:t>
      </w:r>
      <w:r w:rsidR="00783845">
        <w:t xml:space="preserve">že vzdělávání </w:t>
      </w:r>
      <w:r w:rsidR="00E668E6">
        <w:t>dospělých</w:t>
      </w:r>
      <w:r w:rsidR="00783845">
        <w:t xml:space="preserve"> má </w:t>
      </w:r>
      <w:r>
        <w:t>svá specifika, tak i proces učení u dospělých má své charakteristické fáze, jež</w:t>
      </w:r>
      <w:r w:rsidR="00E668E6">
        <w:t xml:space="preserve"> </w:t>
      </w:r>
      <w:r w:rsidR="00783845">
        <w:t>mají jisté</w:t>
      </w:r>
      <w:r w:rsidR="00E668E6">
        <w:t xml:space="preserve"> pořadí.</w:t>
      </w:r>
      <w:r>
        <w:t xml:space="preserve"> </w:t>
      </w:r>
      <w:r w:rsidR="00E668E6">
        <w:t xml:space="preserve"> </w:t>
      </w:r>
    </w:p>
    <w:p w14:paraId="3E8BB043" w14:textId="26329CC3" w:rsidR="009047F2" w:rsidRDefault="009047F2" w:rsidP="002E58BA">
      <w:pPr>
        <w:pStyle w:val="Dalodstavce"/>
        <w:numPr>
          <w:ilvl w:val="6"/>
          <w:numId w:val="14"/>
        </w:numPr>
        <w:ind w:left="851"/>
      </w:pPr>
      <w:r w:rsidRPr="009F4015">
        <w:rPr>
          <w:b/>
          <w:bCs/>
        </w:rPr>
        <w:t>V</w:t>
      </w:r>
      <w:r>
        <w:t> </w:t>
      </w:r>
      <w:r w:rsidRPr="009047F2">
        <w:rPr>
          <w:b/>
          <w:bCs/>
        </w:rPr>
        <w:t>motivační fázi</w:t>
      </w:r>
      <w:r>
        <w:t xml:space="preserve"> se</w:t>
      </w:r>
      <w:r w:rsidR="00044FB3">
        <w:t xml:space="preserve"> utváří</w:t>
      </w:r>
      <w:r>
        <w:t xml:space="preserve"> stav připravenosti k učení.</w:t>
      </w:r>
    </w:p>
    <w:p w14:paraId="7C183698" w14:textId="3C7D1AB0" w:rsidR="009047F2" w:rsidRDefault="009047F2" w:rsidP="002E58BA">
      <w:pPr>
        <w:pStyle w:val="Dalodstavce"/>
        <w:numPr>
          <w:ilvl w:val="6"/>
          <w:numId w:val="14"/>
        </w:numPr>
        <w:ind w:left="851"/>
      </w:pPr>
      <w:r w:rsidRPr="009047F2">
        <w:rPr>
          <w:b/>
          <w:bCs/>
        </w:rPr>
        <w:t>Poznávací fáze</w:t>
      </w:r>
      <w:r>
        <w:t xml:space="preserve"> zahrnuje přijímání informací, porozumění jim a utváření vědomostí.</w:t>
      </w:r>
    </w:p>
    <w:p w14:paraId="370367D0" w14:textId="5F248B06" w:rsidR="009047F2" w:rsidRDefault="009047F2" w:rsidP="002E58BA">
      <w:pPr>
        <w:pStyle w:val="Dalodstavce"/>
        <w:numPr>
          <w:ilvl w:val="6"/>
          <w:numId w:val="14"/>
        </w:numPr>
        <w:ind w:left="851"/>
      </w:pPr>
      <w:r w:rsidRPr="009047F2">
        <w:rPr>
          <w:b/>
          <w:bCs/>
        </w:rPr>
        <w:t>Aplikační fáze</w:t>
      </w:r>
      <w:r>
        <w:t xml:space="preserve"> je zaměřena na využití a uplatnění nových znalosti a jejich procvičování.</w:t>
      </w:r>
    </w:p>
    <w:p w14:paraId="21BF2AE3" w14:textId="4B2A3E3F" w:rsidR="009047F2" w:rsidRDefault="009047F2" w:rsidP="002E58BA">
      <w:pPr>
        <w:pStyle w:val="Dalodstavce"/>
        <w:numPr>
          <w:ilvl w:val="6"/>
          <w:numId w:val="14"/>
        </w:numPr>
        <w:ind w:left="851"/>
      </w:pPr>
      <w:r w:rsidRPr="009047F2">
        <w:rPr>
          <w:b/>
          <w:bCs/>
        </w:rPr>
        <w:t>Diagnostická fáze</w:t>
      </w:r>
      <w:r>
        <w:t xml:space="preserve"> poskytuje zpětnou vazbu o dosažených výsledcích učení</w:t>
      </w:r>
      <w:r w:rsidR="00906253">
        <w:fldChar w:fldCharType="begin"/>
      </w:r>
      <w:r w:rsidR="00906253">
        <w:instrText xml:space="preserve"> XE "</w:instrText>
      </w:r>
      <w:r w:rsidR="00906253" w:rsidRPr="001D718C">
        <w:instrText>učení</w:instrText>
      </w:r>
      <w:r w:rsidR="00906253">
        <w:instrText xml:space="preserve">" </w:instrText>
      </w:r>
      <w:r w:rsidR="00906253">
        <w:fldChar w:fldCharType="end"/>
      </w:r>
      <w:r>
        <w:t xml:space="preserve"> </w:t>
      </w:r>
      <w:r w:rsidR="006533C1">
        <w:br/>
      </w:r>
      <w:r>
        <w:t>a o dosažení cíle.</w:t>
      </w:r>
      <w:r>
        <w:fldChar w:fldCharType="begin"/>
      </w:r>
      <w:r w:rsidR="00BA0D5A">
        <w:instrText xml:space="preserve"> ADDIN ZOTERO_ITEM CSL_CITATION {"citationID":"X1wY16kh","properties":{"formattedCitation":"\\super 33\\nosupersub{}","plainCitation":"33","noteIndex":0},"citationItems":[{"id":40,"uris":["http://zotero.org/users/local/z1aM31PI/items/YTDZYTQL"],"itemData":{"id":40,"type":"book","call-number":"37.013.83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fldChar w:fldCharType="separate"/>
      </w:r>
      <w:r w:rsidR="00BA0D5A" w:rsidRPr="00BA0D5A">
        <w:rPr>
          <w:vertAlign w:val="superscript"/>
        </w:rPr>
        <w:t>33</w:t>
      </w:r>
      <w:r>
        <w:fldChar w:fldCharType="end"/>
      </w:r>
    </w:p>
    <w:p w14:paraId="5B401CC6" w14:textId="1A6DE5CD" w:rsidR="00783845" w:rsidRPr="00756E56" w:rsidRDefault="00783845" w:rsidP="008C696B">
      <w:pPr>
        <w:pStyle w:val="Nadpis3"/>
        <w:numPr>
          <w:ilvl w:val="2"/>
          <w:numId w:val="23"/>
        </w:numPr>
      </w:pPr>
      <w:r w:rsidRPr="00756E56">
        <w:t>Motivační fáze</w:t>
      </w:r>
    </w:p>
    <w:p w14:paraId="46F95B74" w14:textId="0614A921" w:rsidR="0093224A" w:rsidRPr="003F2D45" w:rsidRDefault="001F514B" w:rsidP="00C831A4">
      <w:pPr>
        <w:pStyle w:val="Odstavec1"/>
      </w:pPr>
      <w:r w:rsidRPr="003F2D45">
        <w:t>Ve fázi motivace</w:t>
      </w:r>
      <w:r w:rsidR="00906253">
        <w:fldChar w:fldCharType="begin"/>
      </w:r>
      <w:r w:rsidR="00906253">
        <w:instrText xml:space="preserve"> XE "</w:instrText>
      </w:r>
      <w:r w:rsidR="00906253" w:rsidRPr="005A4333">
        <w:instrText>motivace</w:instrText>
      </w:r>
      <w:r w:rsidR="00906253">
        <w:instrText xml:space="preserve">" </w:instrText>
      </w:r>
      <w:r w:rsidR="00906253">
        <w:fldChar w:fldCharType="end"/>
      </w:r>
      <w:r w:rsidRPr="003F2D45">
        <w:t xml:space="preserve"> v učení dospělých je důležité, </w:t>
      </w:r>
      <w:r w:rsidR="000E027E" w:rsidRPr="003F2D45">
        <w:t xml:space="preserve">aby </w:t>
      </w:r>
      <w:r w:rsidRPr="003F2D45">
        <w:t>edukátor povzbuzoval edukanty</w:t>
      </w:r>
      <w:r w:rsidR="000E027E" w:rsidRPr="003F2D45">
        <w:t xml:space="preserve"> k účasti na vzdělávacím procesu</w:t>
      </w:r>
      <w:r w:rsidRPr="003F2D45">
        <w:t>, k zájmu o danou problematiku</w:t>
      </w:r>
      <w:r w:rsidR="000E027E" w:rsidRPr="003F2D45">
        <w:t xml:space="preserve"> a následně </w:t>
      </w:r>
      <w:r w:rsidRPr="003F2D45">
        <w:t xml:space="preserve">stimuloval i touhu </w:t>
      </w:r>
      <w:r w:rsidR="000E027E" w:rsidRPr="003F2D45">
        <w:t xml:space="preserve">k vlastnímu učení. </w:t>
      </w:r>
      <w:r w:rsidRPr="003F2D45">
        <w:t>Vzhledem k pracovním povinnostem a omezenému času potřebují dospělí vstupní podněty k motivaci. Vytváření partnerské atmosféry mezi edukátorem a edukantem, odborností a angažovaností edukátor</w:t>
      </w:r>
      <w:r w:rsidR="00906253">
        <w:fldChar w:fldCharType="begin"/>
      </w:r>
      <w:r w:rsidR="00906253">
        <w:instrText xml:space="preserve"> XE "</w:instrText>
      </w:r>
      <w:r w:rsidR="00906253" w:rsidRPr="00B74BDE">
        <w:instrText>edukátor</w:instrText>
      </w:r>
      <w:r w:rsidR="00906253">
        <w:instrText xml:space="preserve">" </w:instrText>
      </w:r>
      <w:r w:rsidR="00906253">
        <w:fldChar w:fldCharType="end"/>
      </w:r>
      <w:r w:rsidRPr="003F2D45">
        <w:t>a v tématu výuky a jeho nadšení pro předávané znalosti značně ovlivňují motivaci edukant</w:t>
      </w:r>
      <w:r w:rsidR="00D30D35">
        <w:fldChar w:fldCharType="begin"/>
      </w:r>
      <w:r w:rsidR="00D30D35">
        <w:instrText xml:space="preserve"> XE "</w:instrText>
      </w:r>
      <w:r w:rsidR="00D30D35" w:rsidRPr="00AC025C">
        <w:instrText>edukant</w:instrText>
      </w:r>
      <w:r w:rsidR="00D30D35">
        <w:instrText xml:space="preserve">" </w:instrText>
      </w:r>
      <w:r w:rsidR="00D30D35">
        <w:fldChar w:fldCharType="end"/>
      </w:r>
      <w:r w:rsidRPr="003F2D45">
        <w:t>a. Sledování úspěšnosti edukovaných je nezbytné pro udržení této motivace, která by měla být individuálně zaměřená a průběžná.</w:t>
      </w:r>
      <w:r w:rsidR="005F2ED3" w:rsidRPr="005F2ED3">
        <w:t xml:space="preserve"> </w:t>
      </w:r>
      <w:r w:rsidR="005F2ED3">
        <w:fldChar w:fldCharType="begin"/>
      </w:r>
      <w:r w:rsidR="005F2ED3">
        <w:instrText xml:space="preserve"> ADDIN ZOTERO_ITEM CSL_CITATION {"citationID":"jJBISHds","properties":{"formattedCitation":"\\super 32,33\\nosupersub{}","plainCitation":"32,33","noteIndex":0},"citationItems":[{"id":42,"uris":["http://zotero.org/users/local/z1aM31PI/items/JC3N55X6"],"itemData":{"id":42,"type":"book","call-number":"374.7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rsidR="005F2ED3">
        <w:fldChar w:fldCharType="separate"/>
      </w:r>
      <w:r w:rsidR="005F2ED3" w:rsidRPr="00BA0D5A">
        <w:rPr>
          <w:vertAlign w:val="superscript"/>
        </w:rPr>
        <w:t>32,33</w:t>
      </w:r>
      <w:r w:rsidR="005F2ED3">
        <w:fldChar w:fldCharType="end"/>
      </w:r>
      <w:r w:rsidRPr="003F2D45">
        <w:t xml:space="preserve"> </w:t>
      </w:r>
    </w:p>
    <w:p w14:paraId="6B840D7F" w14:textId="47705956" w:rsidR="001F514B" w:rsidRDefault="001F514B" w:rsidP="000E027E">
      <w:pPr>
        <w:pStyle w:val="Dalodstavce"/>
      </w:pPr>
      <w:r>
        <w:t xml:space="preserve">Každý dospělý jedinec je motivován odlišně a je důležité přizpůsobit motivaci každému účastníkovi vzdělávání individuálně. Diagnostika a pochopení motivace jednotlivců, včetně jejich rozdílů a specifik, jsou klíčové pro úspěch v této fázi vzdělávání. </w:t>
      </w:r>
      <w:r w:rsidR="00D44F8A">
        <w:fldChar w:fldCharType="begin"/>
      </w:r>
      <w:r w:rsidR="00BA0D5A">
        <w:instrText xml:space="preserve"> ADDIN ZOTERO_ITEM CSL_CITATION {"citationID":"jJBISHds","properties":{"formattedCitation":"\\super 32,33\\nosupersub{}","plainCitation":"32,33","noteIndex":0},"citationItems":[{"id":42,"uris":["http://zotero.org/users/local/z1aM31PI/items/JC3N55X6"],"itemData":{"id":42,"type":"book","call-number":"374.7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rsidR="00D44F8A">
        <w:fldChar w:fldCharType="separate"/>
      </w:r>
      <w:r w:rsidR="00BA0D5A" w:rsidRPr="00BA0D5A">
        <w:rPr>
          <w:vertAlign w:val="superscript"/>
        </w:rPr>
        <w:t>32,33</w:t>
      </w:r>
      <w:r w:rsidR="00D44F8A">
        <w:fldChar w:fldCharType="end"/>
      </w:r>
    </w:p>
    <w:p w14:paraId="17046CE9" w14:textId="7E8000F4" w:rsidR="003F2D45" w:rsidRDefault="003F2D45" w:rsidP="00B814EE">
      <w:pPr>
        <w:pStyle w:val="Nadpis3"/>
      </w:pPr>
      <w:r>
        <w:lastRenderedPageBreak/>
        <w:t>Poznávací fáze</w:t>
      </w:r>
    </w:p>
    <w:p w14:paraId="3E0C6973" w14:textId="77777777" w:rsidR="00D44F8A" w:rsidRDefault="00D44F8A" w:rsidP="00E37179">
      <w:pPr>
        <w:pStyle w:val="Odstavec1"/>
      </w:pPr>
      <w:r>
        <w:t xml:space="preserve">Poznávací fáze je charakteristická přijímáním, porozuměním a uchováním informací. Během této fáze edukátor předává nové znalosti a dovednosti edukantům, kteří se snaží tyto informace osvojit. Důležitou součástí je zapojení edukantů do procesu učení, což může zahrnovat diskuse, řešení problémů a opakování. </w:t>
      </w:r>
    </w:p>
    <w:p w14:paraId="3FAAEB71" w14:textId="5AA18124" w:rsidR="00D44F8A" w:rsidRDefault="00D44F8A" w:rsidP="00D44F8A">
      <w:pPr>
        <w:pStyle w:val="Dalodstavce"/>
      </w:pPr>
      <w:r>
        <w:t>Tato fáze zahrnuje různé metody</w:t>
      </w:r>
      <w:r w:rsidR="00D30D35">
        <w:fldChar w:fldCharType="begin"/>
      </w:r>
      <w:r w:rsidR="00D30D35">
        <w:instrText xml:space="preserve"> XE "</w:instrText>
      </w:r>
      <w:r w:rsidR="00D30D35" w:rsidRPr="00CF09C8">
        <w:instrText>metody</w:instrText>
      </w:r>
      <w:r w:rsidR="00D30D35">
        <w:instrText xml:space="preserve">" </w:instrText>
      </w:r>
      <w:r w:rsidR="00D30D35">
        <w:fldChar w:fldCharType="end"/>
      </w:r>
      <w:r>
        <w:t>, které umožňují edukantům aktivně se zapojit do procesu učení a porozumění. Názornost</w:t>
      </w:r>
      <w:r w:rsidR="00D30D35">
        <w:fldChar w:fldCharType="begin"/>
      </w:r>
      <w:r w:rsidR="00D30D35">
        <w:instrText xml:space="preserve"> XE "</w:instrText>
      </w:r>
      <w:r w:rsidR="00D30D35" w:rsidRPr="00EB557F">
        <w:instrText>názornost</w:instrText>
      </w:r>
      <w:r w:rsidR="00D30D35">
        <w:instrText xml:space="preserve">" </w:instrText>
      </w:r>
      <w:r w:rsidR="00D30D35">
        <w:fldChar w:fldCharType="end"/>
      </w:r>
      <w:r>
        <w:t xml:space="preserve"> a vizualizace hrají zásadní roli při představování učiva</w:t>
      </w:r>
      <w:r w:rsidR="00107321">
        <w:t>, protože snižují rozdíl mezi představou a skutečností a</w:t>
      </w:r>
      <w:r>
        <w:t xml:space="preserve"> </w:t>
      </w:r>
      <w:r w:rsidR="00107321">
        <w:t xml:space="preserve">umožňují tak </w:t>
      </w:r>
      <w:r>
        <w:t>edukantům lépe porozumět probírané problematice. Protože při učení dospělých se uplatňují principy, při kterých platí, že slyšené snadno zapomenou, viděné si vybaví a prakticky vyzkoušené si osvojí</w:t>
      </w:r>
      <w:r w:rsidR="00107321">
        <w:t>, je názornost nejúčinnějším nástrojem edukačního procesu</w:t>
      </w:r>
      <w:r w:rsidR="001C7147">
        <w:fldChar w:fldCharType="begin"/>
      </w:r>
      <w:r w:rsidR="001C7147">
        <w:instrText xml:space="preserve"> XE "</w:instrText>
      </w:r>
      <w:r w:rsidR="001C7147" w:rsidRPr="006D645D">
        <w:instrText>edukační proces</w:instrText>
      </w:r>
      <w:r w:rsidR="001C7147">
        <w:instrText xml:space="preserve">" </w:instrText>
      </w:r>
      <w:r w:rsidR="001C7147">
        <w:fldChar w:fldCharType="end"/>
      </w:r>
      <w:r>
        <w:t>.</w:t>
      </w:r>
      <w:r>
        <w:fldChar w:fldCharType="begin"/>
      </w:r>
      <w:r w:rsidR="00BA0D5A">
        <w:instrText xml:space="preserve"> ADDIN ZOTERO_ITEM CSL_CITATION {"citationID":"MMebqMS4","properties":{"formattedCitation":"\\super 32,33\\nosupersub{}","plainCitation":"32,33","noteIndex":0},"citationItems":[{"id":42,"uris":["http://zotero.org/users/local/z1aM31PI/items/JC3N55X6"],"itemData":{"id":42,"type":"book","call-number":"374.7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fldChar w:fldCharType="separate"/>
      </w:r>
      <w:r w:rsidR="00BA0D5A" w:rsidRPr="00BA0D5A">
        <w:rPr>
          <w:vertAlign w:val="superscript"/>
        </w:rPr>
        <w:t>32,33</w:t>
      </w:r>
      <w:r>
        <w:fldChar w:fldCharType="end"/>
      </w:r>
    </w:p>
    <w:p w14:paraId="6ABA1847" w14:textId="18FB5F6C" w:rsidR="00D44F8A" w:rsidRDefault="00D44F8A" w:rsidP="00B814EE">
      <w:pPr>
        <w:pStyle w:val="Nadpis3"/>
      </w:pPr>
      <w:r>
        <w:t>Aplikační fáze</w:t>
      </w:r>
    </w:p>
    <w:p w14:paraId="1201307B" w14:textId="7BF9CAF0" w:rsidR="00D44F8A" w:rsidRDefault="00107321" w:rsidP="00E37179">
      <w:pPr>
        <w:pStyle w:val="Odstavec1"/>
      </w:pPr>
      <w:r>
        <w:t>Aplikační fáze je vrcholem celého procesu učení, kdy dochází k aplikaci teoretických poznatků do praxe.  Zahrnuje různé činnosti, které mají několik cílů:</w:t>
      </w:r>
    </w:p>
    <w:p w14:paraId="589F7137" w14:textId="49687738" w:rsidR="00107321" w:rsidRDefault="00107321" w:rsidP="002E58BA">
      <w:pPr>
        <w:pStyle w:val="Dalodstavce"/>
        <w:numPr>
          <w:ilvl w:val="0"/>
          <w:numId w:val="21"/>
        </w:numPr>
        <w:ind w:left="851"/>
      </w:pPr>
      <w:r>
        <w:t>procvičení motorických nebo intelektuálních dovedností (např. podání očních kapek, aplikace kontaktní čočky či okluzoru, práce s počítačem, matematické operace),</w:t>
      </w:r>
    </w:p>
    <w:p w14:paraId="5B36C7C4" w14:textId="3DD1E5C1" w:rsidR="00107321" w:rsidRDefault="00107321" w:rsidP="002E58BA">
      <w:pPr>
        <w:pStyle w:val="Dalodstavce"/>
        <w:numPr>
          <w:ilvl w:val="0"/>
          <w:numId w:val="21"/>
        </w:numPr>
        <w:ind w:left="851"/>
      </w:pPr>
      <w:r>
        <w:t>zopakování a procvičení základních myšlenkových operací (např. překlad z cizích jazyků, matematické odvozování, chronologické řazení kroků nějakého procesu),</w:t>
      </w:r>
    </w:p>
    <w:p w14:paraId="37956E45" w14:textId="0B8AD14C" w:rsidR="00107321" w:rsidRDefault="00107321" w:rsidP="002E58BA">
      <w:pPr>
        <w:pStyle w:val="Dalodstavce"/>
        <w:numPr>
          <w:ilvl w:val="0"/>
          <w:numId w:val="21"/>
        </w:numPr>
        <w:ind w:left="851"/>
      </w:pPr>
      <w:r>
        <w:t>praktické uplatnění získaných znalostí a dovedností (např. tvorba projektů, návrh struktur, hraní hudby, tvorba modelů),</w:t>
      </w:r>
    </w:p>
    <w:p w14:paraId="18775241" w14:textId="7C7BEC55" w:rsidR="00107321" w:rsidRDefault="00107321" w:rsidP="002E58BA">
      <w:pPr>
        <w:pStyle w:val="Dalodstavce"/>
        <w:numPr>
          <w:ilvl w:val="0"/>
          <w:numId w:val="21"/>
        </w:numPr>
        <w:ind w:left="851"/>
      </w:pPr>
      <w:r>
        <w:t>řešení reálných problémových situací (např. studium případů, simulace situací, analyzování interpersonálních vztahů).</w:t>
      </w:r>
    </w:p>
    <w:p w14:paraId="482D8590" w14:textId="6C522D9E" w:rsidR="00107321" w:rsidRDefault="00107321" w:rsidP="00107321">
      <w:pPr>
        <w:pStyle w:val="Dalodstavce"/>
      </w:pPr>
      <w:r>
        <w:t>Poznávací a aplikační fáze často splývají a navzájem se prolínají, což ztěžuje přesné určení konce a začátku jedné a druhé fáze. Avšak z pohledu poznávacího procesu je praktické uplatnění posledním krokem.</w:t>
      </w:r>
      <w:r>
        <w:fldChar w:fldCharType="begin"/>
      </w:r>
      <w:r w:rsidR="00BA0D5A">
        <w:instrText xml:space="preserve"> ADDIN ZOTERO_ITEM CSL_CITATION {"citationID":"zklJb9MX","properties":{"formattedCitation":"\\super 32,33\\nosupersub{}","plainCitation":"32,33","noteIndex":0},"citationItems":[{"id":42,"uris":["http://zotero.org/users/local/z1aM31PI/items/JC3N55X6"],"itemData":{"id":42,"type":"book","call-number":"374.7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fldChar w:fldCharType="separate"/>
      </w:r>
      <w:r w:rsidR="00BA0D5A" w:rsidRPr="00BA0D5A">
        <w:rPr>
          <w:vertAlign w:val="superscript"/>
        </w:rPr>
        <w:t>32,33</w:t>
      </w:r>
      <w:r>
        <w:fldChar w:fldCharType="end"/>
      </w:r>
    </w:p>
    <w:p w14:paraId="5294D43B" w14:textId="5C2D4FC2" w:rsidR="00107321" w:rsidRDefault="00107321" w:rsidP="00107321">
      <w:pPr>
        <w:pStyle w:val="Nadpis3"/>
      </w:pPr>
      <w:r>
        <w:t>Diagnostická fáze</w:t>
      </w:r>
    </w:p>
    <w:p w14:paraId="2FE04791" w14:textId="1CF30B25" w:rsidR="00107321" w:rsidRPr="00107321" w:rsidRDefault="008C7B3E" w:rsidP="005A6647">
      <w:pPr>
        <w:pStyle w:val="Odstavec1"/>
      </w:pPr>
      <w:r>
        <w:t>Diagnostická</w:t>
      </w:r>
      <w:r w:rsidR="001C7147">
        <w:fldChar w:fldCharType="begin"/>
      </w:r>
      <w:r w:rsidR="001C7147">
        <w:instrText xml:space="preserve"> XE "</w:instrText>
      </w:r>
      <w:r w:rsidR="001C7147" w:rsidRPr="00B735E7">
        <w:instrText>diagnosticka</w:instrText>
      </w:r>
      <w:r w:rsidR="001C7147">
        <w:instrText xml:space="preserve">" </w:instrText>
      </w:r>
      <w:r w:rsidR="001C7147">
        <w:fldChar w:fldCharType="end"/>
      </w:r>
      <w:r>
        <w:t xml:space="preserve"> fáze, někdy také kontrolní fáze, zahrnuje získávání informací o průběhu učení a jeho výsledcích, což umožňuje edukátorovi aktivně řídit poznávací proces edukantů. To zahrnuje přizpůsobení výuky podle reakcí edukantů, průběžné vyhodnocování pomocí otázek a sledování neverbálních projevů. Tímto způsobem se zajišťuje, jak vnější, tak vnitřní zpětná vazba, což edukantům umožňuje uvědomit si a korigovat své chyby a úspěchy.</w:t>
      </w:r>
      <w:r>
        <w:fldChar w:fldCharType="begin"/>
      </w:r>
      <w:r w:rsidR="00BA0D5A">
        <w:instrText xml:space="preserve"> ADDIN ZOTERO_ITEM CSL_CITATION {"citationID":"pUf8SNij","properties":{"formattedCitation":"\\super 33\\nosupersub{}","plainCitation":"33","noteIndex":0},"citationItems":[{"id":40,"uris":["http://zotero.org/users/local/z1aM31PI/items/YTDZYTQL"],"itemData":{"id":40,"type":"book","call-number":"37.013.83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fldChar w:fldCharType="separate"/>
      </w:r>
      <w:r w:rsidR="00BA0D5A" w:rsidRPr="00BA0D5A">
        <w:rPr>
          <w:vertAlign w:val="superscript"/>
        </w:rPr>
        <w:t>33</w:t>
      </w:r>
      <w:r>
        <w:fldChar w:fldCharType="end"/>
      </w:r>
    </w:p>
    <w:p w14:paraId="4137E191" w14:textId="77777777" w:rsidR="00460721" w:rsidRDefault="00460721" w:rsidP="00460721">
      <w:pPr>
        <w:pStyle w:val="Nadpis1"/>
      </w:pPr>
      <w:bookmarkStart w:id="35" w:name="_Toc164158249"/>
      <w:r>
        <w:lastRenderedPageBreak/>
        <w:t>Edukace rodičů v kontextu pleopticko-ortoptické léčby dětí</w:t>
      </w:r>
      <w:bookmarkEnd w:id="35"/>
    </w:p>
    <w:p w14:paraId="323A125A" w14:textId="48C8B83E" w:rsidR="00EC69B3" w:rsidRPr="002B388D" w:rsidRDefault="00EC69B3" w:rsidP="005A6647">
      <w:pPr>
        <w:pStyle w:val="Odstavec1"/>
      </w:pPr>
      <w:r w:rsidRPr="00EC69B3">
        <w:t xml:space="preserve">Podobně jako v oblasti </w:t>
      </w:r>
      <w:r>
        <w:t>školstv</w:t>
      </w:r>
      <w:r w:rsidRPr="00EC69B3">
        <w:t>í, kde je klíčem k</w:t>
      </w:r>
      <w:r>
        <w:t>e</w:t>
      </w:r>
      <w:r w:rsidRPr="00EC69B3">
        <w:t xml:space="preserve"> zlepšení školních výsledků aktivní spolupráce rodičů s učiteli, může i spolupráce rodičů s ortoptisty výrazně přispět </w:t>
      </w:r>
      <w:r w:rsidR="00783A6F">
        <w:br/>
      </w:r>
      <w:r w:rsidRPr="00EC69B3">
        <w:t>k úspěchu léčby. Rodiče, kteří přijímají aktivní roli, podporují a motivují své děti k dodržování léčebných postupů, a kriticky se podílejí na léčebném procesu, významně přisp</w:t>
      </w:r>
      <w:r w:rsidR="007A5E1D">
        <w:t>ívají</w:t>
      </w:r>
      <w:r w:rsidRPr="00EC69B3">
        <w:t xml:space="preserve"> k efektivitě ortoptické léčby svých dětí. </w:t>
      </w:r>
      <w:r w:rsidR="00D90070">
        <w:fldChar w:fldCharType="begin"/>
      </w:r>
      <w:r w:rsidR="00BA0D5A">
        <w:instrText xml:space="preserve"> ADDIN ZOTERO_ITEM CSL_CITATION {"citationID":"OUtsmDOO","properties":{"formattedCitation":"\\super 40\\nosupersub{}","plainCitation":"40","noteIndex":0},"citationItems":[{"id":61,"uris":["http://zotero.org/users/local/z1aM31PI/items/CPRZC7Z8"],"itemData":{"id":61,"type":"thesis","language":"cze","publisher":"Masarykova univerzita, Pedagogická fakulta","source":"is.muni.cz","title":"Spolupráce rodiny s postiženým dítětem a základní školy pro tělesně postižené ze strany pedagogů i rodičů","URL":"https://is.muni.cz/th/pdy1n/","author":[{"family":"Všianská","given":"Silvie"}],"accessed":{"date-parts":[["2024",2,17]]},"issued":{"date-parts":[["2008"]]}}}],"schema":"https://github.com/citation-style-language/schema/raw/master/csl-citation.json"} </w:instrText>
      </w:r>
      <w:r w:rsidR="00D90070">
        <w:fldChar w:fldCharType="separate"/>
      </w:r>
      <w:r w:rsidR="00BA0D5A" w:rsidRPr="00BA0D5A">
        <w:rPr>
          <w:vertAlign w:val="superscript"/>
        </w:rPr>
        <w:t>40</w:t>
      </w:r>
      <w:r w:rsidR="00D90070">
        <w:fldChar w:fldCharType="end"/>
      </w:r>
    </w:p>
    <w:p w14:paraId="5FD5AF66" w14:textId="77777777" w:rsidR="00EC69B3" w:rsidRDefault="00EC69B3" w:rsidP="009662E5">
      <w:pPr>
        <w:pStyle w:val="Dalodstavce"/>
      </w:pPr>
    </w:p>
    <w:p w14:paraId="3615DBB0" w14:textId="5857DA82" w:rsidR="00016E76" w:rsidRDefault="00397FC1" w:rsidP="009662E5">
      <w:pPr>
        <w:pStyle w:val="Dalodstavce"/>
      </w:pPr>
      <w:r>
        <w:t>Edukace rodičů</w:t>
      </w:r>
      <w:r w:rsidR="005207FF">
        <w:fldChar w:fldCharType="begin"/>
      </w:r>
      <w:r w:rsidR="005207FF">
        <w:instrText xml:space="preserve"> XE "</w:instrText>
      </w:r>
      <w:r w:rsidR="005207FF" w:rsidRPr="001D4250">
        <w:instrText>edukace rodičů</w:instrText>
      </w:r>
      <w:r w:rsidR="005207FF">
        <w:instrText xml:space="preserve">" </w:instrText>
      </w:r>
      <w:r w:rsidR="005207FF">
        <w:fldChar w:fldCharType="end"/>
      </w:r>
      <w:r>
        <w:t xml:space="preserve"> dětí s indikovanou pleopticko-ortoptickou léčbou</w:t>
      </w:r>
      <w:r w:rsidR="0026582C">
        <w:fldChar w:fldCharType="begin"/>
      </w:r>
      <w:r w:rsidR="0026582C">
        <w:instrText xml:space="preserve"> XE "</w:instrText>
      </w:r>
      <w:r w:rsidR="0026582C" w:rsidRPr="005626F5">
        <w:instrText>pleopticko-ortoptická léčba</w:instrText>
      </w:r>
      <w:r w:rsidR="0026582C">
        <w:instrText xml:space="preserve">" </w:instrText>
      </w:r>
      <w:r w:rsidR="0026582C">
        <w:fldChar w:fldCharType="end"/>
      </w:r>
      <w:r>
        <w:t xml:space="preserve"> </w:t>
      </w:r>
      <w:r w:rsidR="004361FC">
        <w:t xml:space="preserve">tedy </w:t>
      </w:r>
      <w:r>
        <w:t xml:space="preserve">představuje </w:t>
      </w:r>
      <w:r w:rsidR="003C1561">
        <w:t>významný</w:t>
      </w:r>
      <w:r>
        <w:t xml:space="preserve"> prvek v procesu péče o tyto malé pacienty. Na ortoptických pracovištích, jakožto zdravotnických zařízeních specializujících se na oční</w:t>
      </w:r>
      <w:r w:rsidR="00B41048">
        <w:t xml:space="preserve"> vady dětských pacientů</w:t>
      </w:r>
      <w:r>
        <w:t>, je edukace rodičů nezbytná pro správné porozumění diagnóze jejich dítěte a pro osvojení dovedností potřebných pro domácí péči. Jak zdůrazňuj</w:t>
      </w:r>
      <w:r w:rsidR="004361FC">
        <w:t>í odborníci</w:t>
      </w:r>
      <w:r>
        <w:t xml:space="preserve">, pravidelná práce s dětmi doma je nezbytná pro úspěšný průběh léčby. Pouhé sporadické návštěvy ortoptických ambulancí nemohou dosáhnout očekávaných výsledků. </w:t>
      </w:r>
    </w:p>
    <w:p w14:paraId="00016E11" w14:textId="0E9B52C9" w:rsidR="00E856B4" w:rsidRDefault="00397FC1" w:rsidP="00E856B4">
      <w:pPr>
        <w:pStyle w:val="Dalodstavce"/>
      </w:pPr>
      <w:r>
        <w:t>Je tedy zásadní, aby edukační proces na ortoptických pracovištích reflektoval specifika zdravotnické péče a přizpůsobil se potřebám rodičů, aby mohl</w:t>
      </w:r>
      <w:r w:rsidR="00016E76">
        <w:t>i</w:t>
      </w:r>
      <w:r>
        <w:t xml:space="preserve"> efektivně podporovat léčbu a rehabilitaci </w:t>
      </w:r>
      <w:r w:rsidR="00016E76">
        <w:t>svých</w:t>
      </w:r>
      <w:r>
        <w:t xml:space="preserve"> dětí. </w:t>
      </w:r>
      <w:r w:rsidR="00572B31">
        <w:t>Praktické příklady</w:t>
      </w:r>
      <w:r w:rsidR="00546F58">
        <w:t xml:space="preserve"> aktivit vhodných pro domácí cvičení</w:t>
      </w:r>
      <w:r w:rsidR="002756EC">
        <w:fldChar w:fldCharType="begin"/>
      </w:r>
      <w:r w:rsidR="002756EC">
        <w:instrText xml:space="preserve"> XE "</w:instrText>
      </w:r>
      <w:r w:rsidR="002756EC" w:rsidRPr="00A95C5D">
        <w:instrText>domácí cvičení</w:instrText>
      </w:r>
      <w:r w:rsidR="002756EC">
        <w:instrText xml:space="preserve">" </w:instrText>
      </w:r>
      <w:r w:rsidR="002756EC">
        <w:fldChar w:fldCharType="end"/>
      </w:r>
      <w:r w:rsidR="00F61E8F">
        <w:t xml:space="preserve"> </w:t>
      </w:r>
      <w:r w:rsidR="00A469AF">
        <w:t>určené rodičům</w:t>
      </w:r>
      <w:r w:rsidR="00546F58">
        <w:t xml:space="preserve"> </w:t>
      </w:r>
      <w:r w:rsidR="006327B8">
        <w:t>jsou v příloze A.</w:t>
      </w:r>
    </w:p>
    <w:p w14:paraId="3F0CA3D2" w14:textId="77777777" w:rsidR="00E856B4" w:rsidRDefault="00E856B4" w:rsidP="00E856B4">
      <w:pPr>
        <w:pStyle w:val="Dalodstavce"/>
      </w:pPr>
    </w:p>
    <w:p w14:paraId="6941A702" w14:textId="481F0725" w:rsidR="00E856B4" w:rsidRDefault="007A3BCC" w:rsidP="00E856B4">
      <w:pPr>
        <w:pStyle w:val="Dalodstavce"/>
      </w:pPr>
      <w:r>
        <w:t>Dle Juřeníkové</w:t>
      </w:r>
      <w:r w:rsidR="00AF5A56">
        <w:fldChar w:fldCharType="begin"/>
      </w:r>
      <w:r w:rsidR="00BA0D5A">
        <w:instrText xml:space="preserve"> ADDIN ZOTERO_ITEM CSL_CITATION {"citationID":"c1N1cbD0","properties":{"formattedCitation":"\\super 27\\nosupersub{}","plainCitation":"27","noteIndex":0},"citationItems":[{"id":32,"uris":["http://zotero.org/users/local/z1aM31PI/items/BMYPCHGH"],"itemData":{"id":32,"type":"book","call-number":"37.0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AF5A56">
        <w:fldChar w:fldCharType="separate"/>
      </w:r>
      <w:r w:rsidR="00BA0D5A" w:rsidRPr="00BA0D5A">
        <w:rPr>
          <w:vertAlign w:val="superscript"/>
        </w:rPr>
        <w:t>27</w:t>
      </w:r>
      <w:r w:rsidR="00AF5A56">
        <w:fldChar w:fldCharType="end"/>
      </w:r>
      <w:r w:rsidR="00494757">
        <w:t xml:space="preserve"> e</w:t>
      </w:r>
      <w:r w:rsidR="00E856B4">
        <w:t>dukaci na těchto zdravotnických pracovištích lze rozfázovat</w:t>
      </w:r>
      <w:r w:rsidR="00C02DAD">
        <w:t xml:space="preserve"> do pěti kroků</w:t>
      </w:r>
      <w:r w:rsidR="00E856B4">
        <w:t>.</w:t>
      </w:r>
    </w:p>
    <w:p w14:paraId="6D978239" w14:textId="597F090D" w:rsidR="00E856B4" w:rsidRDefault="00E856B4" w:rsidP="002E58BA">
      <w:pPr>
        <w:pStyle w:val="Dalodstavce"/>
        <w:numPr>
          <w:ilvl w:val="6"/>
          <w:numId w:val="14"/>
        </w:numPr>
        <w:ind w:left="567"/>
      </w:pPr>
      <w:r w:rsidRPr="00E856B4">
        <w:t>Fáze pedagogické diagnostik</w:t>
      </w:r>
      <w:r w:rsidR="00944473">
        <w:fldChar w:fldCharType="begin"/>
      </w:r>
      <w:r w:rsidR="00944473">
        <w:instrText xml:space="preserve"> XE "</w:instrText>
      </w:r>
      <w:r w:rsidR="00944473" w:rsidRPr="00D446F5">
        <w:instrText>diagnostika</w:instrText>
      </w:r>
      <w:r w:rsidR="00944473">
        <w:instrText xml:space="preserve">" </w:instrText>
      </w:r>
      <w:r w:rsidR="00944473">
        <w:fldChar w:fldCharType="end"/>
      </w:r>
      <w:r w:rsidRPr="00E856B4">
        <w:t>y</w:t>
      </w:r>
    </w:p>
    <w:p w14:paraId="05837D75" w14:textId="217E33B3" w:rsidR="00E856B4" w:rsidRDefault="00E856B4" w:rsidP="002E58BA">
      <w:pPr>
        <w:pStyle w:val="Dalodstavce"/>
        <w:numPr>
          <w:ilvl w:val="6"/>
          <w:numId w:val="14"/>
        </w:numPr>
        <w:ind w:left="567"/>
      </w:pPr>
      <w:r w:rsidRPr="00E856B4">
        <w:t>Fáze projektování</w:t>
      </w:r>
      <w:r w:rsidR="00944473">
        <w:fldChar w:fldCharType="begin"/>
      </w:r>
      <w:r w:rsidR="00944473">
        <w:instrText xml:space="preserve"> XE "</w:instrText>
      </w:r>
      <w:r w:rsidR="00944473" w:rsidRPr="00880876">
        <w:instrText>projektování</w:instrText>
      </w:r>
      <w:r w:rsidR="00944473">
        <w:instrText xml:space="preserve">" </w:instrText>
      </w:r>
      <w:r w:rsidR="00944473">
        <w:fldChar w:fldCharType="end"/>
      </w:r>
      <w:r w:rsidR="00494757">
        <w:t xml:space="preserve"> edukace</w:t>
      </w:r>
      <w:r w:rsidR="00944473">
        <w:fldChar w:fldCharType="begin"/>
      </w:r>
      <w:r w:rsidR="00944473">
        <w:instrText xml:space="preserve"> XE "</w:instrText>
      </w:r>
      <w:r w:rsidR="00944473" w:rsidRPr="000D652E">
        <w:instrText>edukace</w:instrText>
      </w:r>
      <w:r w:rsidR="00944473">
        <w:instrText xml:space="preserve">" </w:instrText>
      </w:r>
      <w:r w:rsidR="00944473">
        <w:fldChar w:fldCharType="end"/>
      </w:r>
    </w:p>
    <w:p w14:paraId="62AE91B8" w14:textId="104AECF0" w:rsidR="00E856B4" w:rsidRDefault="00E856B4" w:rsidP="002E58BA">
      <w:pPr>
        <w:pStyle w:val="Dalodstavce"/>
        <w:numPr>
          <w:ilvl w:val="6"/>
          <w:numId w:val="14"/>
        </w:numPr>
        <w:ind w:left="567"/>
      </w:pPr>
      <w:r w:rsidRPr="00E856B4">
        <w:t>Fáze realizace</w:t>
      </w:r>
      <w:r w:rsidR="00944473">
        <w:fldChar w:fldCharType="begin"/>
      </w:r>
      <w:r w:rsidR="00944473">
        <w:instrText xml:space="preserve"> XE "</w:instrText>
      </w:r>
      <w:r w:rsidR="00944473" w:rsidRPr="00E77B82">
        <w:instrText>realizace</w:instrText>
      </w:r>
      <w:r w:rsidR="00944473">
        <w:instrText xml:space="preserve">" </w:instrText>
      </w:r>
      <w:r w:rsidR="00944473">
        <w:fldChar w:fldCharType="end"/>
      </w:r>
      <w:r w:rsidR="00590FCC">
        <w:t xml:space="preserve"> edukace</w:t>
      </w:r>
    </w:p>
    <w:p w14:paraId="2B79847A" w14:textId="32390389" w:rsidR="00E856B4" w:rsidRDefault="00E856B4" w:rsidP="002E58BA">
      <w:pPr>
        <w:pStyle w:val="Dalodstavce"/>
        <w:numPr>
          <w:ilvl w:val="6"/>
          <w:numId w:val="14"/>
        </w:numPr>
        <w:ind w:left="567"/>
      </w:pPr>
      <w:r w:rsidRPr="00E856B4">
        <w:t xml:space="preserve">Fáze </w:t>
      </w:r>
      <w:r w:rsidR="00590FCC" w:rsidRPr="00E856B4">
        <w:t xml:space="preserve">prohlubování a </w:t>
      </w:r>
      <w:r w:rsidRPr="00E856B4">
        <w:t>upevnění</w:t>
      </w:r>
      <w:r w:rsidR="00590FCC">
        <w:t xml:space="preserve"> obsahu edukace</w:t>
      </w:r>
    </w:p>
    <w:p w14:paraId="41FEE75A" w14:textId="7F315B34" w:rsidR="004942BB" w:rsidRDefault="00E856B4" w:rsidP="00BC1CAE">
      <w:pPr>
        <w:pStyle w:val="Dalodstavce"/>
        <w:numPr>
          <w:ilvl w:val="6"/>
          <w:numId w:val="14"/>
        </w:numPr>
        <w:ind w:left="567"/>
      </w:pPr>
      <w:r w:rsidRPr="00E856B4">
        <w:t>Fáze zpětné vazby</w:t>
      </w:r>
      <w:r w:rsidR="00995BE0">
        <w:t xml:space="preserve"> edukace</w:t>
      </w:r>
    </w:p>
    <w:p w14:paraId="2AC01020" w14:textId="77777777" w:rsidR="00BC1CAE" w:rsidRDefault="00BC1CAE" w:rsidP="00BC1CAE">
      <w:pPr>
        <w:pStyle w:val="Dalodstavce"/>
        <w:ind w:firstLine="0"/>
      </w:pPr>
    </w:p>
    <w:p w14:paraId="726971DE" w14:textId="4134A2B4" w:rsidR="00BC1CAE" w:rsidRPr="004942BB" w:rsidRDefault="00BC1CAE" w:rsidP="00BC1CAE">
      <w:pPr>
        <w:pStyle w:val="Odstavec1"/>
        <w:ind w:firstLine="360"/>
      </w:pPr>
      <w:r w:rsidRPr="00AB095B">
        <w:t>Zavedené fáze edukace je třeba upravit tak, aby co nejlépe odpovídaly nejběžnějším postupům</w:t>
      </w:r>
      <w:r>
        <w:t xml:space="preserve"> v ortoptických ambulancích</w:t>
      </w:r>
      <w:r w:rsidRPr="00AB095B">
        <w:t>.</w:t>
      </w:r>
    </w:p>
    <w:p w14:paraId="192E5670" w14:textId="3978660F" w:rsidR="00046D3C" w:rsidRDefault="00046D3C" w:rsidP="008E7694">
      <w:pPr>
        <w:pStyle w:val="Nadpis2"/>
        <w:numPr>
          <w:ilvl w:val="1"/>
          <w:numId w:val="27"/>
        </w:numPr>
      </w:pPr>
      <w:bookmarkStart w:id="36" w:name="_Toc164158250"/>
      <w:r>
        <w:t>Pedagogick</w:t>
      </w:r>
      <w:r w:rsidR="000A5ABA">
        <w:t xml:space="preserve">á diagnostika </w:t>
      </w:r>
      <w:r>
        <w:t>rodiče</w:t>
      </w:r>
      <w:bookmarkEnd w:id="36"/>
    </w:p>
    <w:p w14:paraId="6D2D08E0" w14:textId="4BCB12C4" w:rsidR="0089048D" w:rsidRPr="00A90B9A" w:rsidRDefault="009E0398" w:rsidP="00C416E8">
      <w:pPr>
        <w:pStyle w:val="Odstavec1"/>
        <w:rPr>
          <w:color w:val="FF0000"/>
        </w:rPr>
      </w:pPr>
      <w:r>
        <w:t>V p</w:t>
      </w:r>
      <w:r w:rsidR="00780F4B" w:rsidRPr="00FD1D0B">
        <w:t>rvní fáz</w:t>
      </w:r>
      <w:r>
        <w:t>i</w:t>
      </w:r>
      <w:r w:rsidR="00780F4B" w:rsidRPr="00FD1D0B">
        <w:t xml:space="preserve"> edukace</w:t>
      </w:r>
      <w:r w:rsidR="00A90B9A" w:rsidRPr="00FD1D0B">
        <w:t xml:space="preserve"> </w:t>
      </w:r>
      <w:r>
        <w:t>se ortoptista</w:t>
      </w:r>
      <w:r w:rsidR="002756EC">
        <w:fldChar w:fldCharType="begin"/>
      </w:r>
      <w:r w:rsidR="002756EC">
        <w:instrText xml:space="preserve"> XE "</w:instrText>
      </w:r>
      <w:r w:rsidR="002756EC" w:rsidRPr="000A0A03">
        <w:instrText>ortoptista</w:instrText>
      </w:r>
      <w:r w:rsidR="002756EC">
        <w:instrText xml:space="preserve">" </w:instrText>
      </w:r>
      <w:r w:rsidR="002756EC">
        <w:fldChar w:fldCharType="end"/>
      </w:r>
      <w:r w:rsidR="00780F4B" w:rsidRPr="00FD1D0B">
        <w:t xml:space="preserve"> </w:t>
      </w:r>
      <w:r>
        <w:t>zaměřuje</w:t>
      </w:r>
      <w:r w:rsidR="00780F4B" w:rsidRPr="00FD1D0B">
        <w:t xml:space="preserve"> na </w:t>
      </w:r>
      <w:r w:rsidR="006F3D56">
        <w:t>získání</w:t>
      </w:r>
      <w:r w:rsidR="006F3D56" w:rsidRPr="0089048D">
        <w:t xml:space="preserve"> co nejkomplexnějších informac</w:t>
      </w:r>
      <w:r w:rsidR="004C4234">
        <w:t>í</w:t>
      </w:r>
      <w:r w:rsidR="006F3D56" w:rsidRPr="0089048D">
        <w:t xml:space="preserve"> o rodiči</w:t>
      </w:r>
      <w:r w:rsidR="006F3D56" w:rsidRPr="00FD1D0B">
        <w:t xml:space="preserve"> </w:t>
      </w:r>
      <w:r w:rsidR="004C4234">
        <w:t>(</w:t>
      </w:r>
      <w:r w:rsidR="00780F4B" w:rsidRPr="00FD1D0B">
        <w:t>zjištění úrovně znalostí, dovedností, návyků</w:t>
      </w:r>
      <w:r w:rsidR="00D62D2E" w:rsidRPr="00FD1D0B">
        <w:t xml:space="preserve">, </w:t>
      </w:r>
      <w:r w:rsidR="00780F4B" w:rsidRPr="00FD1D0B">
        <w:t>postojů</w:t>
      </w:r>
      <w:r w:rsidR="00D62D2E" w:rsidRPr="00FD1D0B">
        <w:t xml:space="preserve"> a potřeb</w:t>
      </w:r>
      <w:r w:rsidR="00780F4B" w:rsidRPr="00FD1D0B">
        <w:t xml:space="preserve"> </w:t>
      </w:r>
      <w:r w:rsidR="00AF4254" w:rsidRPr="00FD1D0B">
        <w:t>rodiče</w:t>
      </w:r>
      <w:r w:rsidR="004C4234">
        <w:t>)</w:t>
      </w:r>
      <w:r w:rsidR="00780F4B" w:rsidRPr="00FD1D0B">
        <w:t>, a to skrze různé metody jako je pozorování nebo rozhovor. Tato fáze je zásadní pro určení cíl</w:t>
      </w:r>
      <w:r w:rsidR="00B32407">
        <w:t>e</w:t>
      </w:r>
      <w:r w:rsidR="00780F4B" w:rsidRPr="00FD1D0B">
        <w:t xml:space="preserve"> edukace</w:t>
      </w:r>
      <w:r w:rsidR="00A90B9A" w:rsidRPr="00FD1D0B">
        <w:t xml:space="preserve"> a </w:t>
      </w:r>
      <w:r w:rsidR="00EA1ADE">
        <w:t xml:space="preserve">zároveň ortoptistovi </w:t>
      </w:r>
      <w:r w:rsidR="0089048D" w:rsidRPr="0089048D">
        <w:t>umožní individuálně přizpůsobit edukační plán</w:t>
      </w:r>
      <w:r w:rsidR="002756EC">
        <w:fldChar w:fldCharType="begin"/>
      </w:r>
      <w:r w:rsidR="002756EC">
        <w:instrText xml:space="preserve"> XE "</w:instrText>
      </w:r>
      <w:r w:rsidR="002756EC" w:rsidRPr="004636D1">
        <w:instrText>edukační plán</w:instrText>
      </w:r>
      <w:r w:rsidR="002756EC">
        <w:instrText xml:space="preserve">" </w:instrText>
      </w:r>
      <w:r w:rsidR="002756EC">
        <w:fldChar w:fldCharType="end"/>
      </w:r>
      <w:r w:rsidR="0089048D" w:rsidRPr="0089048D">
        <w:t>.</w:t>
      </w:r>
    </w:p>
    <w:p w14:paraId="73BA5BE7" w14:textId="5DF23871" w:rsidR="0089048D" w:rsidRPr="0089048D" w:rsidRDefault="00E0555E" w:rsidP="00761502">
      <w:pPr>
        <w:pStyle w:val="Dalodstavce"/>
      </w:pPr>
      <w:r>
        <w:lastRenderedPageBreak/>
        <w:t>Sebrané</w:t>
      </w:r>
      <w:r w:rsidR="0089048D" w:rsidRPr="0089048D">
        <w:t xml:space="preserve"> informace můžeme rozdělit na subjektivní a objektivní. </w:t>
      </w:r>
      <w:r w:rsidR="00046D3C">
        <w:t>Ty</w:t>
      </w:r>
      <w:r w:rsidR="0089048D" w:rsidRPr="0089048D">
        <w:t xml:space="preserve">, které </w:t>
      </w:r>
      <w:r w:rsidR="00C75850">
        <w:t>ortoptistovi</w:t>
      </w:r>
      <w:r w:rsidR="0089048D" w:rsidRPr="0089048D">
        <w:t xml:space="preserve"> poskytuje samotný rodič a nelze je ověřit měřením</w:t>
      </w:r>
      <w:r w:rsidR="00F276FE">
        <w:t>,</w:t>
      </w:r>
      <w:r w:rsidR="0089048D" w:rsidRPr="0089048D">
        <w:t xml:space="preserve"> či testováním</w:t>
      </w:r>
      <w:r w:rsidR="00046D3C">
        <w:t xml:space="preserve"> nebo pozorováním jsou informace subjektivní</w:t>
      </w:r>
      <w:r w:rsidR="0089048D" w:rsidRPr="0089048D">
        <w:t xml:space="preserve">. Naopak objektivní informace jsou ty, které lze ověřit prostřednictvím měření, </w:t>
      </w:r>
      <w:r w:rsidR="00046D3C">
        <w:t>písemného či ústního testování</w:t>
      </w:r>
      <w:r w:rsidR="0089048D" w:rsidRPr="0089048D">
        <w:t xml:space="preserve"> nebo pozorování.</w:t>
      </w:r>
    </w:p>
    <w:p w14:paraId="4F64A7BA" w14:textId="11F2A154" w:rsidR="0089048D" w:rsidRPr="0089048D" w:rsidRDefault="0089048D" w:rsidP="00761502">
      <w:pPr>
        <w:pStyle w:val="Dalodstavce"/>
      </w:pPr>
      <w:r w:rsidRPr="0089048D">
        <w:t xml:space="preserve">Primárním zdrojem informací je samotný rodič, avšak důležité </w:t>
      </w:r>
      <w:r w:rsidR="00046D3C" w:rsidRPr="0089048D">
        <w:t xml:space="preserve">je </w:t>
      </w:r>
      <w:r w:rsidRPr="0089048D">
        <w:t>vzít v úvahu jeho psychický stav</w:t>
      </w:r>
      <w:r w:rsidR="00046D3C">
        <w:t>. Pokud je rodič velmi rozrušený či vykazuje jiné silné projevy vnitřní nepohody nelze považovat jeho výpovědi za validní</w:t>
      </w:r>
      <w:r w:rsidRPr="0089048D">
        <w:t xml:space="preserve">. Informace od primárního zdroje </w:t>
      </w:r>
      <w:r w:rsidR="00AE50EC">
        <w:t>mohou být</w:t>
      </w:r>
      <w:r w:rsidRPr="0089048D">
        <w:t xml:space="preserve"> dopln</w:t>
      </w:r>
      <w:r w:rsidR="00AE50EC">
        <w:t>ěny</w:t>
      </w:r>
      <w:r w:rsidRPr="0089048D">
        <w:t xml:space="preserve"> informacemi z různých sekundárních zdrojů, jako jsou rodina, dítě samo, doprovod dítěte či další odborníci, kteří jsou s</w:t>
      </w:r>
      <w:r w:rsidR="00D41CF8">
        <w:t> </w:t>
      </w:r>
      <w:r w:rsidRPr="0089048D">
        <w:t>rodičem</w:t>
      </w:r>
      <w:r w:rsidR="00D41CF8">
        <w:t xml:space="preserve"> dítěte</w:t>
      </w:r>
      <w:r w:rsidRPr="0089048D">
        <w:t xml:space="preserve"> v kontaktu.</w:t>
      </w:r>
    </w:p>
    <w:p w14:paraId="63835951" w14:textId="70FEBBC2" w:rsidR="0089048D" w:rsidRPr="0089048D" w:rsidRDefault="0089048D" w:rsidP="00761502">
      <w:pPr>
        <w:pStyle w:val="Dalodstavce"/>
      </w:pPr>
      <w:r w:rsidRPr="0089048D">
        <w:t>Pro sběr informací o rodiči se nejčastěji využívá rozhovor a pozorování. Při sběru informací je důležité ověřit jejich platnost, pravdivost, úplnost a zda jsou srozumitelné.</w:t>
      </w:r>
      <w:r w:rsidR="00046D3C">
        <w:fldChar w:fldCharType="begin"/>
      </w:r>
      <w:r w:rsidR="00BA0D5A">
        <w:instrText xml:space="preserve"> ADDIN ZOTERO_ITEM CSL_CITATION {"citationID":"v1SzcDPZ","properties":{"formattedCitation":"\\super 27\\nosupersub{}","plainCitation":"27","noteIndex":0},"citationItems":[{"id":32,"uris":["http://zotero.org/users/local/z1aM31PI/items/BMYPCHGH"],"itemData":{"id":32,"type":"book","call-number":"37.0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046D3C">
        <w:fldChar w:fldCharType="separate"/>
      </w:r>
      <w:r w:rsidR="00BA0D5A" w:rsidRPr="00BA0D5A">
        <w:rPr>
          <w:vertAlign w:val="superscript"/>
        </w:rPr>
        <w:t>27</w:t>
      </w:r>
      <w:r w:rsidR="00046D3C">
        <w:fldChar w:fldCharType="end"/>
      </w:r>
    </w:p>
    <w:p w14:paraId="431E322E" w14:textId="77777777" w:rsidR="00244DB3" w:rsidRDefault="00244DB3" w:rsidP="00046D3C">
      <w:pPr>
        <w:ind w:firstLine="482"/>
      </w:pPr>
    </w:p>
    <w:p w14:paraId="410674F5" w14:textId="62FCCFC6" w:rsidR="0089048D" w:rsidRPr="0089048D" w:rsidRDefault="0089048D" w:rsidP="00761502">
      <w:pPr>
        <w:ind w:firstLine="482"/>
        <w:jc w:val="both"/>
      </w:pPr>
      <w:r w:rsidRPr="0089048D">
        <w:t xml:space="preserve">Při posuzování rodiče </w:t>
      </w:r>
      <w:r w:rsidR="00AE50EC">
        <w:t>je třeba se</w:t>
      </w:r>
      <w:r w:rsidRPr="0089048D">
        <w:t xml:space="preserve"> zaměř</w:t>
      </w:r>
      <w:r w:rsidR="00AE50EC">
        <w:t>it</w:t>
      </w:r>
      <w:r w:rsidRPr="0089048D">
        <w:t xml:space="preserve"> na několik oblastí:</w:t>
      </w:r>
    </w:p>
    <w:p w14:paraId="2FC1B080" w14:textId="6A7C5405" w:rsidR="0089048D" w:rsidRPr="0089048D" w:rsidRDefault="0089048D" w:rsidP="00761502">
      <w:pPr>
        <w:pStyle w:val="Odstavecseseznamem"/>
        <w:numPr>
          <w:ilvl w:val="0"/>
          <w:numId w:val="20"/>
        </w:numPr>
        <w:ind w:left="851"/>
        <w:jc w:val="both"/>
      </w:pPr>
      <w:r w:rsidRPr="0089048D">
        <w:t>Úroveň dosavadních znalostí, dovedností a návyků souvisejících s léčbou dítěte.</w:t>
      </w:r>
    </w:p>
    <w:p w14:paraId="349CDBA4" w14:textId="5D2D33C5" w:rsidR="0089048D" w:rsidRPr="0089048D" w:rsidRDefault="0089048D" w:rsidP="00761502">
      <w:pPr>
        <w:pStyle w:val="Odstavecseseznamem"/>
        <w:numPr>
          <w:ilvl w:val="0"/>
          <w:numId w:val="20"/>
        </w:numPr>
        <w:ind w:left="851"/>
        <w:jc w:val="both"/>
      </w:pPr>
      <w:r w:rsidRPr="0089048D">
        <w:t>Motivaci</w:t>
      </w:r>
      <w:r w:rsidR="00F43B1D">
        <w:fldChar w:fldCharType="begin"/>
      </w:r>
      <w:r w:rsidR="00F43B1D">
        <w:instrText xml:space="preserve"> XE "</w:instrText>
      </w:r>
      <w:r w:rsidR="00F43B1D" w:rsidRPr="006E1EE3">
        <w:instrText>motivace</w:instrText>
      </w:r>
      <w:r w:rsidR="00F43B1D">
        <w:instrText xml:space="preserve">" </w:instrText>
      </w:r>
      <w:r w:rsidR="00F43B1D">
        <w:fldChar w:fldCharType="end"/>
      </w:r>
      <w:r w:rsidR="00F43B1D">
        <w:fldChar w:fldCharType="begin"/>
      </w:r>
      <w:r w:rsidR="00F43B1D">
        <w:instrText xml:space="preserve"> XE "</w:instrText>
      </w:r>
      <w:r w:rsidR="00F43B1D" w:rsidRPr="006E1EE3">
        <w:instrText>motivace</w:instrText>
      </w:r>
      <w:r w:rsidR="00F43B1D">
        <w:instrText xml:space="preserve">" </w:instrText>
      </w:r>
      <w:r w:rsidR="00F43B1D">
        <w:fldChar w:fldCharType="end"/>
      </w:r>
      <w:r w:rsidRPr="0089048D">
        <w:t xml:space="preserve"> rodiče k práci se svým dítětem a ke spolupráci s ortoptistou.</w:t>
      </w:r>
    </w:p>
    <w:p w14:paraId="00A304D0" w14:textId="77777777" w:rsidR="0089048D" w:rsidRPr="0089048D" w:rsidRDefault="0089048D" w:rsidP="00761502">
      <w:pPr>
        <w:pStyle w:val="Odstavecseseznamem"/>
        <w:numPr>
          <w:ilvl w:val="0"/>
          <w:numId w:val="20"/>
        </w:numPr>
        <w:ind w:left="851"/>
        <w:jc w:val="both"/>
      </w:pPr>
      <w:r w:rsidRPr="0089048D">
        <w:t>Postoje a hodnotové priority rodiče v péči o vlastní dítě.</w:t>
      </w:r>
    </w:p>
    <w:p w14:paraId="08FC5810" w14:textId="77777777" w:rsidR="0089048D" w:rsidRPr="0089048D" w:rsidRDefault="0089048D" w:rsidP="00761502">
      <w:pPr>
        <w:pStyle w:val="Odstavecseseznamem"/>
        <w:numPr>
          <w:ilvl w:val="0"/>
          <w:numId w:val="20"/>
        </w:numPr>
        <w:ind w:left="851"/>
        <w:jc w:val="both"/>
      </w:pPr>
      <w:r w:rsidRPr="0089048D">
        <w:t>Předpoklady pro učení, včetně mentálních, časových a sociálních faktorů.</w:t>
      </w:r>
    </w:p>
    <w:p w14:paraId="53CB0FA4" w14:textId="1C552547" w:rsidR="0089048D" w:rsidRPr="0089048D" w:rsidRDefault="0089048D" w:rsidP="00761502">
      <w:pPr>
        <w:pStyle w:val="Odstavecseseznamem"/>
        <w:numPr>
          <w:ilvl w:val="0"/>
          <w:numId w:val="20"/>
        </w:numPr>
        <w:ind w:left="851"/>
        <w:jc w:val="both"/>
      </w:pPr>
      <w:r w:rsidRPr="0089048D">
        <w:t>Psychický a zdravotní stav rodiče, včetně jeho kognitivních schopností a současné léčby.</w:t>
      </w:r>
      <w:r w:rsidR="00046D3C">
        <w:t xml:space="preserve"> (Sám může být v léčebném procesu, který ho omezuje v práci s dítětem apod.)</w:t>
      </w:r>
    </w:p>
    <w:p w14:paraId="3023E3E7" w14:textId="77777777" w:rsidR="0089048D" w:rsidRPr="0089048D" w:rsidRDefault="0089048D" w:rsidP="00761502">
      <w:pPr>
        <w:pStyle w:val="Odstavecseseznamem"/>
        <w:numPr>
          <w:ilvl w:val="0"/>
          <w:numId w:val="20"/>
        </w:numPr>
        <w:ind w:left="851"/>
        <w:jc w:val="both"/>
      </w:pPr>
      <w:r w:rsidRPr="0089048D">
        <w:t>Styly učení a sociálně-kulturní a ekonomické zázemí rodiče, které může ovlivnit dostupnost a schopnost dodržování léčby.</w:t>
      </w:r>
    </w:p>
    <w:p w14:paraId="60838156" w14:textId="77777777" w:rsidR="00244DB3" w:rsidRDefault="00244DB3" w:rsidP="00761502">
      <w:pPr>
        <w:pStyle w:val="Dalodstavce"/>
      </w:pPr>
    </w:p>
    <w:p w14:paraId="1411EC30" w14:textId="670A472B" w:rsidR="00D41CF8" w:rsidRDefault="00244DB3" w:rsidP="00761502">
      <w:pPr>
        <w:pStyle w:val="Dalodstavce"/>
      </w:pPr>
      <w:r>
        <w:t>Analýzou sebraných informací o rodiči lze identifikovat a stanovit edukační potřeby</w:t>
      </w:r>
      <w:r w:rsidR="00F43B1D">
        <w:fldChar w:fldCharType="begin"/>
      </w:r>
      <w:r w:rsidR="00F43B1D">
        <w:instrText xml:space="preserve"> XE "</w:instrText>
      </w:r>
      <w:r w:rsidR="00F43B1D" w:rsidRPr="00D754A9">
        <w:instrText>edukační potřeby</w:instrText>
      </w:r>
      <w:r w:rsidR="00F43B1D">
        <w:instrText xml:space="preserve">" </w:instrText>
      </w:r>
      <w:r w:rsidR="00F43B1D">
        <w:fldChar w:fldCharType="end"/>
      </w:r>
      <w:r>
        <w:t xml:space="preserve">, kterými </w:t>
      </w:r>
      <w:r w:rsidR="00D41CF8">
        <w:t xml:space="preserve">lze rozumět nedostatek v oblasti vědomostí, dovedností a pozitivních postojů rodiče v péči o zdraví a dobrý vývoj svého dítěte. Nedostatečné porozumění potřebám dítěte a jeho léčby může negativně ovlivnit vývoj a zdravotní stav dítěte </w:t>
      </w:r>
      <w:r w:rsidR="00B410B5">
        <w:br/>
      </w:r>
      <w:r w:rsidR="00D41CF8">
        <w:t xml:space="preserve">a v konečném důsledku také budoucnost nejen dítěte ale i rodiče. </w:t>
      </w:r>
    </w:p>
    <w:p w14:paraId="0770C1E2" w14:textId="77777777" w:rsidR="00244DB3" w:rsidRDefault="00244DB3" w:rsidP="00761502">
      <w:pPr>
        <w:pStyle w:val="Dalodstavce"/>
      </w:pPr>
    </w:p>
    <w:p w14:paraId="20B5F89F" w14:textId="58B4CB71" w:rsidR="00B963CA" w:rsidRPr="0089048D" w:rsidRDefault="0089048D" w:rsidP="00761502">
      <w:pPr>
        <w:pStyle w:val="Dalodstavce"/>
      </w:pPr>
      <w:r w:rsidRPr="0089048D">
        <w:t>Získané informace z první fáze edukačního procesu poskytnou</w:t>
      </w:r>
      <w:r w:rsidR="00A57849">
        <w:t xml:space="preserve"> ortoptistovi</w:t>
      </w:r>
      <w:r w:rsidRPr="0089048D">
        <w:t xml:space="preserve"> důležitý základ pro individuální plán léčby a rehabilitac</w:t>
      </w:r>
      <w:r w:rsidR="000958CE">
        <w:t>i</w:t>
      </w:r>
      <w:r w:rsidR="00F43B1D">
        <w:fldChar w:fldCharType="begin"/>
      </w:r>
      <w:r w:rsidR="00F43B1D">
        <w:instrText xml:space="preserve"> XE "</w:instrText>
      </w:r>
      <w:r w:rsidR="00F43B1D" w:rsidRPr="003A2C44">
        <w:instrText>rehabilitace</w:instrText>
      </w:r>
      <w:r w:rsidR="00F43B1D">
        <w:instrText xml:space="preserve">" </w:instrText>
      </w:r>
      <w:r w:rsidR="00F43B1D">
        <w:fldChar w:fldCharType="end"/>
      </w:r>
      <w:r w:rsidRPr="0089048D">
        <w:t xml:space="preserve"> dítěte, který je přizpůsoben </w:t>
      </w:r>
      <w:r w:rsidR="00C75850">
        <w:br/>
      </w:r>
      <w:r w:rsidR="00E44587">
        <w:t xml:space="preserve">i </w:t>
      </w:r>
      <w:r w:rsidRPr="0089048D">
        <w:t>specifickým potřebám a možnostem rodiče</w:t>
      </w:r>
      <w:r w:rsidR="00D41CF8">
        <w:t>, který je významnou součástí týmu</w:t>
      </w:r>
      <w:r w:rsidR="00F43B1D">
        <w:fldChar w:fldCharType="begin"/>
      </w:r>
      <w:r w:rsidR="00F43B1D">
        <w:instrText xml:space="preserve"> XE "</w:instrText>
      </w:r>
      <w:r w:rsidR="00F43B1D" w:rsidRPr="00905A21">
        <w:instrText>multidisciplinární tým</w:instrText>
      </w:r>
      <w:r w:rsidR="00F43B1D">
        <w:instrText xml:space="preserve">" </w:instrText>
      </w:r>
      <w:r w:rsidR="00F43B1D">
        <w:fldChar w:fldCharType="end"/>
      </w:r>
      <w:r w:rsidR="00D41CF8">
        <w:t xml:space="preserve"> odborníků, kteří pracují na zlepšení zrakových funkcí dítěte</w:t>
      </w:r>
      <w:r w:rsidRPr="0089048D">
        <w:t>.</w:t>
      </w:r>
    </w:p>
    <w:p w14:paraId="4F28CE1C" w14:textId="41C0F5D2" w:rsidR="004665F4" w:rsidRDefault="00D754E3" w:rsidP="00240298">
      <w:pPr>
        <w:pStyle w:val="Nadpis2"/>
      </w:pPr>
      <w:bookmarkStart w:id="37" w:name="_Toc164158251"/>
      <w:r>
        <w:t>Projektování</w:t>
      </w:r>
      <w:r w:rsidR="00E44587">
        <w:t xml:space="preserve"> edukace</w:t>
      </w:r>
      <w:bookmarkEnd w:id="37"/>
    </w:p>
    <w:p w14:paraId="5BCFBFCE" w14:textId="0DA4A751" w:rsidR="00D754E3" w:rsidRPr="007A35BE" w:rsidRDefault="00780F4B" w:rsidP="00761502">
      <w:pPr>
        <w:pStyle w:val="Odstavec1"/>
      </w:pPr>
      <w:r w:rsidRPr="007A35BE">
        <w:t>V této fázi se edukátor snaží naplánovat cíle, metody</w:t>
      </w:r>
      <w:r w:rsidR="00267A31">
        <w:fldChar w:fldCharType="begin"/>
      </w:r>
      <w:r w:rsidR="00267A31">
        <w:instrText xml:space="preserve"> XE "</w:instrText>
      </w:r>
      <w:r w:rsidR="00267A31" w:rsidRPr="003742E4">
        <w:instrText>metody</w:instrText>
      </w:r>
      <w:r w:rsidR="00267A31">
        <w:instrText xml:space="preserve">" </w:instrText>
      </w:r>
      <w:r w:rsidR="00267A31">
        <w:fldChar w:fldCharType="end"/>
      </w:r>
      <w:r w:rsidRPr="007A35BE">
        <w:t>, obsah, pomůcky a časový rámec edukace a zvolit vhodnou evaluační metodu.</w:t>
      </w:r>
    </w:p>
    <w:p w14:paraId="1DBDB777" w14:textId="328971E2" w:rsidR="00397FC1" w:rsidRDefault="00C05489" w:rsidP="009662E5">
      <w:pPr>
        <w:pStyle w:val="Dalodstavce"/>
      </w:pPr>
      <w:r>
        <w:lastRenderedPageBreak/>
        <w:t xml:space="preserve">Na základě počáteční </w:t>
      </w:r>
      <w:r w:rsidR="00A90D0C">
        <w:t xml:space="preserve">analýzy </w:t>
      </w:r>
      <w:r w:rsidR="00244DB3">
        <w:t>edukačních potřeb</w:t>
      </w:r>
      <w:r w:rsidR="00D41CF8">
        <w:t xml:space="preserve"> musí být ortoptista schopen správně stanovit edukační cíle, jež jsou charakterizovány jako jasné vyjádření toho, jaké dovednosti, znalosti nebo schopnosti budou rodiče mít po ukončení jejich edukace. </w:t>
      </w:r>
    </w:p>
    <w:p w14:paraId="2ACE7B48" w14:textId="0BB1BCB2" w:rsidR="003D281E" w:rsidRDefault="00D41CF8" w:rsidP="003D281E">
      <w:pPr>
        <w:pStyle w:val="Dalodstavce"/>
      </w:pPr>
      <w:r>
        <w:t>Edukační cíl tedy není o tom, co chce ortoptista dělat</w:t>
      </w:r>
      <w:r w:rsidR="003D281E" w:rsidRPr="003D281E">
        <w:t xml:space="preserve"> </w:t>
      </w:r>
      <w:r w:rsidR="003D281E">
        <w:t>nebo jak</w:t>
      </w:r>
      <w:r>
        <w:t>, ani o tom, co přesně bude při edukaci rodiče léčeného dítěte probíráno. Nejde o výčet pojmů a činností, které budou v rámci vzdělávání prezentovány. Učební cíl spíše reflektuje potřeby</w:t>
      </w:r>
      <w:r w:rsidR="00456DAF">
        <w:fldChar w:fldCharType="begin"/>
      </w:r>
      <w:r w:rsidR="00456DAF">
        <w:instrText xml:space="preserve"> XE "</w:instrText>
      </w:r>
      <w:r w:rsidR="00456DAF" w:rsidRPr="0010047B">
        <w:instrText>potřeby</w:instrText>
      </w:r>
      <w:r w:rsidR="00456DAF">
        <w:instrText xml:space="preserve">" </w:instrText>
      </w:r>
      <w:r w:rsidR="00456DAF">
        <w:fldChar w:fldCharType="end"/>
      </w:r>
      <w:r>
        <w:t xml:space="preserve"> samotných </w:t>
      </w:r>
      <w:r w:rsidR="00540A36">
        <w:t>rodičů</w:t>
      </w:r>
      <w:r w:rsidR="002F08BC">
        <w:t xml:space="preserve"> v</w:t>
      </w:r>
      <w:r>
        <w:t xml:space="preserve"> </w:t>
      </w:r>
      <w:r w:rsidR="002F08BC">
        <w:t>edukačním</w:t>
      </w:r>
      <w:r>
        <w:t xml:space="preserve"> procesu</w:t>
      </w:r>
      <w:r w:rsidR="003D281E">
        <w:t xml:space="preserve">. </w:t>
      </w:r>
      <w:r w:rsidR="004E46D2">
        <w:fldChar w:fldCharType="begin"/>
      </w:r>
      <w:r w:rsidR="00BA0D5A">
        <w:instrText xml:space="preserve"> ADDIN ZOTERO_ITEM CSL_CITATION {"citationID":"y6mjREpi","properties":{"formattedCitation":"\\super 33\\nosupersub{}","plainCitation":"33","noteIndex":0},"citationItems":[{"id":40,"uris":["http://zotero.org/users/local/z1aM31PI/items/YTDZYTQL"],"itemData":{"id":40,"type":"book","call-number":"37.013.83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rsidR="004E46D2">
        <w:fldChar w:fldCharType="separate"/>
      </w:r>
      <w:r w:rsidR="00BA0D5A" w:rsidRPr="00BA0D5A">
        <w:rPr>
          <w:vertAlign w:val="superscript"/>
        </w:rPr>
        <w:t>33</w:t>
      </w:r>
      <w:r w:rsidR="004E46D2">
        <w:fldChar w:fldCharType="end"/>
      </w:r>
    </w:p>
    <w:p w14:paraId="6C54BEF7" w14:textId="74F7ED14" w:rsidR="00E44587" w:rsidRDefault="003D281E" w:rsidP="003D281E">
      <w:pPr>
        <w:pStyle w:val="Dalodstavce"/>
      </w:pPr>
      <w:r>
        <w:t>Například</w:t>
      </w:r>
      <w:r w:rsidR="002F08BC">
        <w:t>:</w:t>
      </w:r>
      <w:r>
        <w:t xml:space="preserve"> záměrem bude seznámení rodiče se zrakovou vadou, která byla diagnostikována jeho dítěti. Cílem edukace bude, aby rodič dokázal </w:t>
      </w:r>
      <w:r w:rsidR="00294D6D">
        <w:t>vlastními slovy objasnit</w:t>
      </w:r>
      <w:r>
        <w:t xml:space="preserve">, </w:t>
      </w:r>
      <w:r w:rsidR="00294D6D">
        <w:t>jakou oční vadu má</w:t>
      </w:r>
      <w:r>
        <w:t xml:space="preserve"> jeho dítě</w:t>
      </w:r>
      <w:r w:rsidR="0055037F">
        <w:t xml:space="preserve">, </w:t>
      </w:r>
      <w:r>
        <w:t xml:space="preserve">jak se </w:t>
      </w:r>
      <w:r w:rsidR="00FA678E">
        <w:t xml:space="preserve">u něj </w:t>
      </w:r>
      <w:r>
        <w:t xml:space="preserve">vada projevuje, </w:t>
      </w:r>
      <w:r w:rsidR="00952785">
        <w:t>a jak se dá tato vada léčit</w:t>
      </w:r>
      <w:r w:rsidR="005F31AA">
        <w:t>. Aby</w:t>
      </w:r>
      <w:r w:rsidR="00952785">
        <w:t xml:space="preserve"> </w:t>
      </w:r>
      <w:r w:rsidR="00650FC9">
        <w:t xml:space="preserve">dokázal </w:t>
      </w:r>
      <w:r w:rsidR="00B25AC4">
        <w:t>posoudit</w:t>
      </w:r>
      <w:r w:rsidR="00A0705A">
        <w:t>,</w:t>
      </w:r>
      <w:r w:rsidR="00B25AC4">
        <w:t xml:space="preserve"> </w:t>
      </w:r>
      <w:r>
        <w:t>jak</w:t>
      </w:r>
      <w:r w:rsidR="000D5D77">
        <w:t xml:space="preserve"> a v čem vada</w:t>
      </w:r>
      <w:r>
        <w:t xml:space="preserve"> dítě omezuje</w:t>
      </w:r>
      <w:r w:rsidR="0021512C">
        <w:t xml:space="preserve"> a dokázal </w:t>
      </w:r>
      <w:r w:rsidR="00C928F1">
        <w:t>navrhnout</w:t>
      </w:r>
      <w:r w:rsidR="0021512C">
        <w:t xml:space="preserve"> možnosti</w:t>
      </w:r>
      <w:r w:rsidR="008D327C">
        <w:t>,</w:t>
      </w:r>
      <w:r>
        <w:t xml:space="preserve"> jak on sám může přispět k léčbě a rehabilitaci dítěte.</w:t>
      </w:r>
    </w:p>
    <w:p w14:paraId="3C14CF6B" w14:textId="77777777" w:rsidR="0064107A" w:rsidRDefault="0064107A" w:rsidP="003D281E">
      <w:pPr>
        <w:pStyle w:val="Dalodstavce"/>
      </w:pPr>
    </w:p>
    <w:p w14:paraId="53148512" w14:textId="4818E03B" w:rsidR="003D281E" w:rsidRDefault="003D281E" w:rsidP="00A668EF">
      <w:pPr>
        <w:pStyle w:val="Odstavec1"/>
      </w:pPr>
      <w:r>
        <w:t>Při vymezování edukačního cíle</w:t>
      </w:r>
      <w:r w:rsidR="00456DAF">
        <w:fldChar w:fldCharType="begin"/>
      </w:r>
      <w:r w:rsidR="00456DAF">
        <w:instrText xml:space="preserve"> XE "</w:instrText>
      </w:r>
      <w:r w:rsidR="00456DAF" w:rsidRPr="00855D6C">
        <w:instrText>edukační cíl</w:instrText>
      </w:r>
      <w:r w:rsidR="00456DAF">
        <w:instrText xml:space="preserve">" </w:instrText>
      </w:r>
      <w:r w:rsidR="00456DAF">
        <w:fldChar w:fldCharType="end"/>
      </w:r>
      <w:r>
        <w:t xml:space="preserve"> je důležité, aby si ortoptista promyslel následující aspekty:</w:t>
      </w:r>
    </w:p>
    <w:p w14:paraId="25054A4C" w14:textId="5E602394" w:rsidR="003D281E" w:rsidRDefault="003D281E" w:rsidP="002E58BA">
      <w:pPr>
        <w:pStyle w:val="Dalodstavce"/>
        <w:numPr>
          <w:ilvl w:val="0"/>
          <w:numId w:val="22"/>
        </w:numPr>
      </w:pPr>
      <w:r>
        <w:t>Jaké informace a dovednosti budou pro rodiče konkrétního edukačního pr</w:t>
      </w:r>
      <w:r w:rsidR="003C29EF">
        <w:t>ocesu</w:t>
      </w:r>
      <w:r>
        <w:t xml:space="preserve"> nezbytné?</w:t>
      </w:r>
    </w:p>
    <w:p w14:paraId="0D64C290" w14:textId="2FB89C76" w:rsidR="003D281E" w:rsidRDefault="003D281E" w:rsidP="002E58BA">
      <w:pPr>
        <w:pStyle w:val="Dalodstavce"/>
        <w:numPr>
          <w:ilvl w:val="0"/>
          <w:numId w:val="22"/>
        </w:numPr>
      </w:pPr>
      <w:r>
        <w:t>Které obsahy jsou pro ně podstatné?</w:t>
      </w:r>
    </w:p>
    <w:p w14:paraId="34C634E1" w14:textId="5DBFE7A0" w:rsidR="003D281E" w:rsidRDefault="003D281E" w:rsidP="002E58BA">
      <w:pPr>
        <w:pStyle w:val="Dalodstavce"/>
        <w:numPr>
          <w:ilvl w:val="0"/>
          <w:numId w:val="22"/>
        </w:numPr>
      </w:pPr>
      <w:r>
        <w:t>Jaké téma lze eventuálně vynechat (co není podstatné nebo motivující)?</w:t>
      </w:r>
    </w:p>
    <w:p w14:paraId="2DD403AF" w14:textId="041A97CA" w:rsidR="003D281E" w:rsidRDefault="003D281E" w:rsidP="002E58BA">
      <w:pPr>
        <w:pStyle w:val="Dalodstavce"/>
        <w:numPr>
          <w:ilvl w:val="0"/>
          <w:numId w:val="22"/>
        </w:numPr>
      </w:pPr>
      <w:r>
        <w:t>Jaké znalosti a dovednosti musí rodiče mít, aby mohli prakticky použít získané informace, aby dokázali cvičit a podporovat léčbu dítěte v domácím prostředí a sami vytvářet nové cvičební aktivity pro dítě.</w:t>
      </w:r>
    </w:p>
    <w:p w14:paraId="36EFC1F5" w14:textId="77777777" w:rsidR="0064107A" w:rsidRDefault="0064107A" w:rsidP="007C016A">
      <w:pPr>
        <w:pStyle w:val="Dalodstavce"/>
        <w:ind w:firstLine="0"/>
      </w:pPr>
    </w:p>
    <w:p w14:paraId="7272C1DF" w14:textId="582F4500" w:rsidR="004E46D2" w:rsidRDefault="004E46D2" w:rsidP="00A668EF">
      <w:pPr>
        <w:pStyle w:val="Odstavec1"/>
      </w:pPr>
      <w:r>
        <w:t>Rozlišujeme hlavní</w:t>
      </w:r>
      <w:r w:rsidR="00841EC3">
        <w:t xml:space="preserve"> –</w:t>
      </w:r>
      <w:r>
        <w:t xml:space="preserve"> směrné edukační cíle, které určují základní směřování edukačního procesu a dílčí</w:t>
      </w:r>
      <w:r w:rsidR="00841EC3">
        <w:t xml:space="preserve"> –</w:t>
      </w:r>
      <w:r>
        <w:t xml:space="preserve"> operační, které vycházejí z těchto hlavních. Dále se rozdělují na dlouhodobé s obecnější povahou a krátkodobé, které jsou konkrétnější</w:t>
      </w:r>
      <w:r w:rsidR="0064107A">
        <w:t xml:space="preserve"> a je vhodné je uspořádat podle obtížnosti a od konkrétních k abstraktním</w:t>
      </w:r>
      <w:r>
        <w:t>.</w:t>
      </w:r>
      <w:r w:rsidR="00373107">
        <w:fldChar w:fldCharType="begin"/>
      </w:r>
      <w:r w:rsidR="00BA0D5A">
        <w:instrText xml:space="preserve"> ADDIN ZOTERO_ITEM CSL_CITATION {"citationID":"cTTXtcXT","properties":{"formattedCitation":"\\super 31\\uc0\\u8211{}33,41\\nosupersub{}","plainCitation":"31–33,41","noteIndex":0},"citationItems":[{"id":63,"uris":["http://zotero.org/users/local/z1aM31PI/items/R7CISEKL"],"itemData":{"id":63,"type":"book","call-number":"374.7 |2 MRF","collection-title":"Pedagogika","edition":"Vydání 1","event-place":"Praha","ISBN":"978-80-247-3997-7","note":"OCLC: 1260123357","number-of-pages":"291","publisher":"Grada","publisher-place":"Praha","source":"aleph.knihovna-pardubice.cz Library Catalog","title":"Sociální andragogika: andragogika v procesu socializace člověka","title-short":"Sociální andragogika","author":[{"family":"Barták","given":"Jan"},{"family":"Demjanenko","given":"Milan"}],"issued":{"date-parts":[["2021"]]}}},{"id":42,"uris":["http://zotero.org/users/local/z1aM31PI/items/JC3N55X6"],"itemData":{"id":42,"type":"book","call-number":"374.7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2","author":[{"family":"Bednaříková","given":"Iveta"},{"family":"Univerzita","given":"Palackého"}],"issued":{"date-parts":[["2012"]]}}},{"id":66,"uris":["http://zotero.org/users/local/z1aM31PI/items/6RVGIL52"],"itemData":{"id":66,"type":"book","call-number":"374.7 |2 MRF","collection-title":"Management studium","edition":"1. vyd","event-place":"Praha","ISBN":"978-80-87197-12-7","number-of-pages":"197","publisher":"Alfa Nakladatelství","publisher-place":"Praha","source":"aleph.knihovna-pardubice.cz Library Catalog","title":"Jak vzdělávat dospělé","author":[{"family":"Barták","given":"Jan"}],"issued":{"date-parts":[["2008"]]}}}],"schema":"https://github.com/citation-style-language/schema/raw/master/csl-citation.json"} </w:instrText>
      </w:r>
      <w:r w:rsidR="00373107">
        <w:fldChar w:fldCharType="separate"/>
      </w:r>
      <w:r w:rsidR="00BA0D5A" w:rsidRPr="00BA0D5A">
        <w:rPr>
          <w:vertAlign w:val="superscript"/>
        </w:rPr>
        <w:t>31–33,41</w:t>
      </w:r>
      <w:r w:rsidR="00373107">
        <w:fldChar w:fldCharType="end"/>
      </w:r>
    </w:p>
    <w:p w14:paraId="23B9A2F2" w14:textId="77777777" w:rsidR="0064107A" w:rsidRDefault="0064107A" w:rsidP="004E46D2">
      <w:pPr>
        <w:pStyle w:val="Dalodstavce"/>
      </w:pPr>
    </w:p>
    <w:p w14:paraId="462B4E5B" w14:textId="442C0F95" w:rsidR="000C653C" w:rsidRDefault="000C653C" w:rsidP="00A668EF">
      <w:pPr>
        <w:pStyle w:val="Odstavec1"/>
      </w:pPr>
      <w:r>
        <w:t xml:space="preserve">Z pohledu praktické aplikace a s ohledem na individualitu každého rodiče, co by měl znát, jaké dovednosti získat a jaké postoje nebo chování zaujmout, </w:t>
      </w:r>
      <w:r w:rsidR="00EF13A8">
        <w:t xml:space="preserve">se </w:t>
      </w:r>
      <w:r>
        <w:t>rozdělují vzdělávací cíle na následující kategorie:</w:t>
      </w:r>
    </w:p>
    <w:p w14:paraId="0882FA9E" w14:textId="1DAC732B" w:rsidR="000C653C" w:rsidRDefault="000C653C" w:rsidP="000C653C">
      <w:pPr>
        <w:pStyle w:val="Dalodstavce"/>
      </w:pPr>
      <w:r w:rsidRPr="000C653C">
        <w:rPr>
          <w:b/>
          <w:bCs/>
        </w:rPr>
        <w:t>Poznávací (kognitivní) cíle</w:t>
      </w:r>
      <w:r w:rsidR="00B201AC">
        <w:rPr>
          <w:b/>
          <w:bCs/>
        </w:rPr>
        <w:fldChar w:fldCharType="begin"/>
      </w:r>
      <w:r w:rsidR="00B201AC">
        <w:instrText xml:space="preserve"> XE "</w:instrText>
      </w:r>
      <w:r w:rsidR="00B201AC" w:rsidRPr="00C1683F">
        <w:instrText>kognitivní cíle</w:instrText>
      </w:r>
      <w:r w:rsidR="00B201AC">
        <w:instrText xml:space="preserve">" </w:instrText>
      </w:r>
      <w:r w:rsidR="00B201AC">
        <w:rPr>
          <w:b/>
          <w:bCs/>
        </w:rPr>
        <w:fldChar w:fldCharType="end"/>
      </w:r>
      <w:r>
        <w:t xml:space="preserve"> se soustředí na získávání a rozšíření znalostí. Zaměřují se na schopnost definovat jevy, popisovat je porozumět jejich vzájemným vztahům, používat nabyté informace a kriticky je posuzovat. </w:t>
      </w:r>
    </w:p>
    <w:p w14:paraId="3BE836D8" w14:textId="6206A5F9" w:rsidR="000C653C" w:rsidRDefault="000C653C" w:rsidP="000C653C">
      <w:pPr>
        <w:pStyle w:val="Dalodstavce"/>
      </w:pPr>
      <w:r w:rsidRPr="000C653C">
        <w:rPr>
          <w:b/>
          <w:bCs/>
        </w:rPr>
        <w:t>Postojové (afektivní) cíle</w:t>
      </w:r>
      <w:r w:rsidR="00B201AC">
        <w:rPr>
          <w:b/>
          <w:bCs/>
        </w:rPr>
        <w:fldChar w:fldCharType="begin"/>
      </w:r>
      <w:r w:rsidR="00B201AC">
        <w:instrText xml:space="preserve"> XE "</w:instrText>
      </w:r>
      <w:r w:rsidR="00B201AC" w:rsidRPr="001F2BCA">
        <w:instrText>afektivní cíle</w:instrText>
      </w:r>
      <w:r w:rsidR="00B201AC">
        <w:instrText xml:space="preserve">" </w:instrText>
      </w:r>
      <w:r w:rsidR="00B201AC">
        <w:rPr>
          <w:b/>
          <w:bCs/>
        </w:rPr>
        <w:fldChar w:fldCharType="end"/>
      </w:r>
      <w:r>
        <w:t xml:space="preserve"> se zabývají ovlivněním postojů rodičů v edukačním procesu, jejich hodnotovou orientací a prostředím pro diskusi a sdílení názorů. Tyto cíle mohou zahrnovat posílení mezilidských vztahů, komunikační dovednosti, sebevědomí nebo empatie. </w:t>
      </w:r>
    </w:p>
    <w:p w14:paraId="659B0C40" w14:textId="01E95834" w:rsidR="001727A8" w:rsidRDefault="000C653C" w:rsidP="00F430FB">
      <w:pPr>
        <w:pStyle w:val="Dalodstavce"/>
      </w:pPr>
      <w:r w:rsidRPr="000C653C">
        <w:rPr>
          <w:b/>
          <w:bCs/>
        </w:rPr>
        <w:t>Výcvikové (psychomotorické)</w:t>
      </w:r>
      <w:r>
        <w:t xml:space="preserve"> </w:t>
      </w:r>
      <w:r w:rsidRPr="00B201AC">
        <w:rPr>
          <w:b/>
          <w:bCs/>
        </w:rPr>
        <w:t>cíle</w:t>
      </w:r>
      <w:r w:rsidR="00B201AC">
        <w:rPr>
          <w:b/>
          <w:bCs/>
        </w:rPr>
        <w:fldChar w:fldCharType="begin"/>
      </w:r>
      <w:r w:rsidR="00B201AC">
        <w:instrText xml:space="preserve"> XE "</w:instrText>
      </w:r>
      <w:r w:rsidR="00B201AC" w:rsidRPr="00D02CD6">
        <w:instrText>psychomotorické cíle</w:instrText>
      </w:r>
      <w:r w:rsidR="00B201AC">
        <w:instrText xml:space="preserve">" </w:instrText>
      </w:r>
      <w:r w:rsidR="00B201AC">
        <w:rPr>
          <w:b/>
          <w:bCs/>
        </w:rPr>
        <w:fldChar w:fldCharType="end"/>
      </w:r>
      <w:r>
        <w:t xml:space="preserve"> se týkají osvojení psychomotorických dovedností jako je manipulace s nástroji nebo předměty. </w:t>
      </w:r>
      <w:r>
        <w:fldChar w:fldCharType="begin"/>
      </w:r>
      <w:r w:rsidR="00BA0D5A">
        <w:instrText xml:space="preserve"> ADDIN ZOTERO_ITEM CSL_CITATION {"citationID":"HaWwsdML","properties":{"formattedCitation":"\\super 32,33\\nosupersub{}","plainCitation":"32,33","noteIndex":0},"citationItems":[{"id":42,"uris":["http://zotero.org/users/local/z1aM31PI/items/JC3N55X6"],"itemData":{"id":42,"type":"book","call-number":"374.7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dospělých","author":[{"family":"Zormanová","given":"Lucie"}],"issued":{"date-parts":[["2017"]]}}},{"id":40,"uris":["http://zotero.org/users/local/z1aM31PI/items/YTDZYTQL"],"itemData":{"id":40,"type":"book","call-number":"37.013.83 |2 MRF","collection-title":"Texty k distančnímu vzdělávání v rámci kombinovaného studia","edition":"3. vyd","event-place":"Olomouc","ISBN":"978-80-244-3249-6","number-of-pages":"80","publisher":"Univerzita Palackého v Olomouci","publisher-place":"Olomouc","source":"aleph.knihovna-pardubice.cz Library Catalog","title":"Kapitoly z andragogiky 2","author":[{"family":"Bednaříková","given":"Iveta"},{"family":"Univerzita","given":"Palackého"}],"issued":{"date-parts":[["2012"]]}}}],"schema":"https://github.com/citation-style-language/schema/raw/master/csl-citation.json"} </w:instrText>
      </w:r>
      <w:r>
        <w:fldChar w:fldCharType="separate"/>
      </w:r>
      <w:r w:rsidR="00BA0D5A" w:rsidRPr="00BA0D5A">
        <w:rPr>
          <w:vertAlign w:val="superscript"/>
        </w:rPr>
        <w:t>32,33</w:t>
      </w:r>
      <w:r>
        <w:fldChar w:fldCharType="end"/>
      </w:r>
    </w:p>
    <w:p w14:paraId="41669A26" w14:textId="1CA67A4C" w:rsidR="001C3DFD" w:rsidRDefault="007C016A" w:rsidP="00A668EF">
      <w:pPr>
        <w:pStyle w:val="Odstavec1"/>
      </w:pPr>
      <w:r>
        <w:lastRenderedPageBreak/>
        <w:t>Důležité je, zaměřit se na to, aby edukační cíl</w:t>
      </w:r>
      <w:r w:rsidR="004D481B">
        <w:fldChar w:fldCharType="begin"/>
      </w:r>
      <w:r w:rsidR="004D481B">
        <w:instrText xml:space="preserve"> XE "</w:instrText>
      </w:r>
      <w:r w:rsidR="004D481B" w:rsidRPr="0063286B">
        <w:instrText>edukační cíl</w:instrText>
      </w:r>
      <w:r w:rsidR="004D481B">
        <w:instrText xml:space="preserve">" </w:instrText>
      </w:r>
      <w:r w:rsidR="004D481B">
        <w:fldChar w:fldCharType="end"/>
      </w:r>
      <w:r>
        <w:t xml:space="preserve"> byl </w:t>
      </w:r>
      <w:r w:rsidR="001727A8">
        <w:t xml:space="preserve">pro rodiče </w:t>
      </w:r>
      <w:r>
        <w:t>relevantní a atraktivní, což znamená</w:t>
      </w:r>
      <w:r w:rsidR="00EF13A8">
        <w:t>,</w:t>
      </w:r>
      <w:r>
        <w:t xml:space="preserve"> že by měl být v souladu s jeho zájmy, potřebami a přáními, nikoliv jen </w:t>
      </w:r>
      <w:r w:rsidR="00C51E2F">
        <w:br/>
      </w:r>
      <w:r>
        <w:t xml:space="preserve">s tím, co považuje ortoptista za důležité. </w:t>
      </w:r>
      <w:r w:rsidR="009F50C3">
        <w:t xml:space="preserve">Jinými slovy </w:t>
      </w:r>
      <w:r>
        <w:t>by měl</w:t>
      </w:r>
      <w:r w:rsidR="00CD7828">
        <w:t xml:space="preserve"> být edukační cíl</w:t>
      </w:r>
      <w:r>
        <w:t xml:space="preserve"> pro rodiče </w:t>
      </w:r>
      <w:r w:rsidRPr="0099147E">
        <w:rPr>
          <w:b/>
          <w:bCs/>
        </w:rPr>
        <w:t>přiměřený</w:t>
      </w:r>
      <w:r>
        <w:t xml:space="preserve"> a dosažitelný</w:t>
      </w:r>
      <w:r w:rsidR="00581426">
        <w:t xml:space="preserve">, protože jeho </w:t>
      </w:r>
      <w:r w:rsidR="00284F5F">
        <w:t xml:space="preserve">náročnost má značný vliv na motivaci a sebevědomí rodiče při </w:t>
      </w:r>
      <w:r w:rsidR="003F7B8F">
        <w:t xml:space="preserve">jeho plnění. </w:t>
      </w:r>
      <w:r w:rsidR="00A4588E">
        <w:t>Př</w:t>
      </w:r>
      <w:r w:rsidR="00476BF9">
        <w:t xml:space="preserve">i nízké náročnosti motivace může </w:t>
      </w:r>
      <w:r w:rsidR="001C3DFD">
        <w:t>klesat,</w:t>
      </w:r>
      <w:r w:rsidR="00476BF9">
        <w:t xml:space="preserve"> a naopak </w:t>
      </w:r>
      <w:r w:rsidR="00C51E2F">
        <w:br/>
      </w:r>
      <w:r w:rsidR="00476BF9">
        <w:t>u</w:t>
      </w:r>
      <w:r w:rsidR="00A05B53">
        <w:t xml:space="preserve"> příliš vysoké náročnosti může dojít ke snížení sebevědomí rodiče a jeho demotivaci.</w:t>
      </w:r>
      <w:r w:rsidR="00476BF9">
        <w:t xml:space="preserve"> </w:t>
      </w:r>
      <w:r w:rsidR="008A329E">
        <w:t xml:space="preserve">Cíl edukace by také měl </w:t>
      </w:r>
      <w:r w:rsidR="00330932">
        <w:t>být</w:t>
      </w:r>
      <w:r w:rsidR="001A124D">
        <w:t xml:space="preserve"> </w:t>
      </w:r>
      <w:r w:rsidR="001A124D" w:rsidRPr="00785163">
        <w:rPr>
          <w:b/>
          <w:bCs/>
        </w:rPr>
        <w:t>komplexní</w:t>
      </w:r>
      <w:r w:rsidR="0038542B">
        <w:t xml:space="preserve">, </w:t>
      </w:r>
      <w:r w:rsidR="005F7B91">
        <w:t xml:space="preserve">tj. </w:t>
      </w:r>
      <w:r w:rsidR="0038542B">
        <w:t>aby zahrnoval</w:t>
      </w:r>
      <w:r w:rsidR="008A329E">
        <w:t xml:space="preserve"> všechny oblasti </w:t>
      </w:r>
      <w:r w:rsidR="00785163">
        <w:t>týkající se</w:t>
      </w:r>
      <w:r w:rsidR="008A206D">
        <w:t xml:space="preserve"> celé</w:t>
      </w:r>
      <w:r w:rsidR="00785163">
        <w:t xml:space="preserve"> osobnosti rodiče, </w:t>
      </w:r>
      <w:r w:rsidR="00914261">
        <w:t xml:space="preserve">ve kterých by mělo dojít </w:t>
      </w:r>
      <w:r w:rsidR="00A97021">
        <w:t xml:space="preserve">k pozitivním změnám, </w:t>
      </w:r>
      <w:r w:rsidR="00785163">
        <w:t xml:space="preserve">tedy </w:t>
      </w:r>
      <w:r w:rsidR="00974917">
        <w:t>oblast kognitivní, afektivní i psychomotorickou.</w:t>
      </w:r>
      <w:r w:rsidR="0007365C">
        <w:t xml:space="preserve"> </w:t>
      </w:r>
      <w:r w:rsidR="00A97021">
        <w:t xml:space="preserve">Dále </w:t>
      </w:r>
      <w:r w:rsidR="006E044C">
        <w:t xml:space="preserve">by měl být </w:t>
      </w:r>
      <w:r w:rsidR="00330932" w:rsidRPr="00330932">
        <w:rPr>
          <w:b/>
          <w:bCs/>
        </w:rPr>
        <w:t>konzistentní</w:t>
      </w:r>
      <w:r w:rsidR="00330932">
        <w:t>, což znamená, že musí být zachována logická spojitost mezi cíli na nižší a vyšší úrovni.</w:t>
      </w:r>
      <w:r w:rsidR="006E044C">
        <w:t xml:space="preserve"> </w:t>
      </w:r>
      <w:r w:rsidR="00DB50AB" w:rsidRPr="0012477D">
        <w:rPr>
          <w:b/>
          <w:bCs/>
        </w:rPr>
        <w:t>Kontrolovatelný</w:t>
      </w:r>
      <w:r w:rsidR="00DC1E71">
        <w:t>, aby</w:t>
      </w:r>
      <w:r w:rsidR="008E7BB9">
        <w:t xml:space="preserve"> bylo možné sledovat a ověřovat jeho dosažení. </w:t>
      </w:r>
      <w:r w:rsidR="00B63B58">
        <w:t xml:space="preserve">A v neposlední řadě </w:t>
      </w:r>
      <w:r w:rsidR="006C3E36">
        <w:t xml:space="preserve">musí být cíl </w:t>
      </w:r>
      <w:r w:rsidR="00B63B58" w:rsidRPr="004526DD">
        <w:rPr>
          <w:b/>
          <w:bCs/>
        </w:rPr>
        <w:t>jednoznačně formulovaný</w:t>
      </w:r>
      <w:r w:rsidR="00656501">
        <w:t xml:space="preserve">, aby </w:t>
      </w:r>
      <w:r w:rsidR="00364C3E">
        <w:t>bylo jasné</w:t>
      </w:r>
      <w:r w:rsidR="00244654">
        <w:t xml:space="preserve">, co se od edukovaných rodičů očekává </w:t>
      </w:r>
      <w:r w:rsidR="00C51E2F">
        <w:br/>
      </w:r>
      <w:r w:rsidR="00244654">
        <w:t>a jakých výstupů</w:t>
      </w:r>
      <w:r w:rsidR="004653FD">
        <w:t xml:space="preserve"> má být edukací dosaženo</w:t>
      </w:r>
      <w:r w:rsidR="002866DA">
        <w:t>.</w:t>
      </w:r>
    </w:p>
    <w:p w14:paraId="57CFFD50" w14:textId="37E3E1BD" w:rsidR="00BA23CA" w:rsidRPr="00BA23CA" w:rsidRDefault="00AA1F7A" w:rsidP="00280B76">
      <w:pPr>
        <w:pStyle w:val="Dalodstavce"/>
      </w:pPr>
      <w:r w:rsidRPr="00AA1F7A">
        <w:t xml:space="preserve">Při formulaci cílů je </w:t>
      </w:r>
      <w:r w:rsidR="002C32DE">
        <w:t>nutné</w:t>
      </w:r>
      <w:r w:rsidR="00CC7FD5">
        <w:t xml:space="preserve">, aby ortoptista pečlivě vybíral a používal </w:t>
      </w:r>
      <w:r w:rsidRPr="00AA1F7A">
        <w:t>různ</w:t>
      </w:r>
      <w:r w:rsidR="00CC7FD5">
        <w:t>á</w:t>
      </w:r>
      <w:r w:rsidRPr="00AA1F7A">
        <w:t xml:space="preserve"> </w:t>
      </w:r>
      <w:r w:rsidR="00A2145A">
        <w:t>aktivní slovesa</w:t>
      </w:r>
      <w:r w:rsidR="002C32DE" w:rsidRPr="002C32DE">
        <w:t xml:space="preserve"> </w:t>
      </w:r>
      <w:r w:rsidR="002C32DE" w:rsidRPr="00AA1F7A">
        <w:t>nebo slovesn</w:t>
      </w:r>
      <w:r w:rsidR="00CC7FD5">
        <w:t>é</w:t>
      </w:r>
      <w:r w:rsidR="002C32DE" w:rsidRPr="00AA1F7A">
        <w:t xml:space="preserve"> vaz</w:t>
      </w:r>
      <w:r w:rsidR="002C32DE">
        <w:t>b</w:t>
      </w:r>
      <w:r w:rsidR="00CC7FD5">
        <w:t>y</w:t>
      </w:r>
      <w:r w:rsidRPr="00AA1F7A">
        <w:t xml:space="preserve">, které popisují aktivitu, kterou by </w:t>
      </w:r>
      <w:r w:rsidR="004048EA">
        <w:t>rodiče</w:t>
      </w:r>
      <w:r w:rsidRPr="00AA1F7A">
        <w:t xml:space="preserve"> měli provádět, </w:t>
      </w:r>
      <w:r w:rsidR="00072753">
        <w:br/>
      </w:r>
      <w:r w:rsidRPr="00AA1F7A">
        <w:t xml:space="preserve">a to v souvislosti s tím, co by měli umět. </w:t>
      </w:r>
      <w:r w:rsidR="00BA23CA" w:rsidRPr="00BA23CA">
        <w:t>Pro lepší formulaci a stanovení cílů může</w:t>
      </w:r>
      <w:r w:rsidR="00280B76">
        <w:t xml:space="preserve"> ortoptista</w:t>
      </w:r>
      <w:r w:rsidR="00BA23CA" w:rsidRPr="00BA23CA">
        <w:t xml:space="preserve"> využít taxonomie cílů pro </w:t>
      </w:r>
      <w:r w:rsidR="00403076">
        <w:t xml:space="preserve">výše uvedené </w:t>
      </w:r>
      <w:r w:rsidR="00EE3E72">
        <w:t>kategorie</w:t>
      </w:r>
      <w:r w:rsidR="00403076">
        <w:t xml:space="preserve"> edukačních cílů</w:t>
      </w:r>
      <w:r w:rsidR="005C513C">
        <w:t>.</w:t>
      </w:r>
      <w:r w:rsidR="005C513C">
        <w:fldChar w:fldCharType="begin"/>
      </w:r>
      <w:r w:rsidR="00BA0D5A">
        <w:instrText xml:space="preserve"> ADDIN ZOTERO_ITEM CSL_CITATION {"citationID":"h6h79Gi6","properties":{"formattedCitation":"\\super 27,32\\nosupersub{}","plainCitation":"27,32","noteIndex":0},"citationItems":[{"id":32,"uris":["http://zotero.org/users/local/z1aM31PI/items/BMYPCHGH"],"itemData":{"id":32,"type":"book","call-number":"37.0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5C513C">
        <w:fldChar w:fldCharType="separate"/>
      </w:r>
      <w:r w:rsidR="00BA0D5A" w:rsidRPr="00BA0D5A">
        <w:rPr>
          <w:vertAlign w:val="superscript"/>
        </w:rPr>
        <w:t>27,32</w:t>
      </w:r>
      <w:r w:rsidR="005C513C">
        <w:fldChar w:fldCharType="end"/>
      </w:r>
    </w:p>
    <w:p w14:paraId="04B64EE8" w14:textId="77777777" w:rsidR="009759A6" w:rsidRDefault="009759A6" w:rsidP="00BA23CA">
      <w:pPr>
        <w:pStyle w:val="Dalodstavce"/>
      </w:pPr>
    </w:p>
    <w:p w14:paraId="6135CEF6" w14:textId="1A40FD65" w:rsidR="00BA23CA" w:rsidRPr="00BA23CA" w:rsidRDefault="00AE3904" w:rsidP="00A668EF">
      <w:pPr>
        <w:pStyle w:val="Odstavec1"/>
      </w:pPr>
      <w:r>
        <w:t>Pro</w:t>
      </w:r>
      <w:r w:rsidR="00D2222F">
        <w:t xml:space="preserve"> vyjádření</w:t>
      </w:r>
      <w:r w:rsidR="00BA23CA" w:rsidRPr="00BA23CA">
        <w:t xml:space="preserve"> kognitivních </w:t>
      </w:r>
      <w:r w:rsidR="00BA6A60">
        <w:t xml:space="preserve">(poznávacích) </w:t>
      </w:r>
      <w:r w:rsidR="00BA23CA" w:rsidRPr="00BA23CA">
        <w:t xml:space="preserve">cílů </w:t>
      </w:r>
      <w:r w:rsidR="009B5A5A">
        <w:t xml:space="preserve">je </w:t>
      </w:r>
      <w:r w:rsidR="000F1D77">
        <w:t>nejčastěji používána</w:t>
      </w:r>
      <w:r w:rsidR="009B5A5A">
        <w:t xml:space="preserve"> taxonomie </w:t>
      </w:r>
      <w:r w:rsidR="00BA23CA" w:rsidRPr="00BA23CA">
        <w:t>podle B. S. Blo</w:t>
      </w:r>
      <w:r w:rsidR="009B5A5A">
        <w:t>o</w:t>
      </w:r>
      <w:r w:rsidR="00BA23CA" w:rsidRPr="00BA23CA">
        <w:t>ma</w:t>
      </w:r>
      <w:r w:rsidR="009B2986">
        <w:t xml:space="preserve"> a jeho rozdělení cílů do šesti </w:t>
      </w:r>
      <w:r w:rsidR="00B524B3">
        <w:t>základních skupin:</w:t>
      </w:r>
    </w:p>
    <w:p w14:paraId="772283D9" w14:textId="2ED128E2" w:rsidR="00DB3CC3" w:rsidRDefault="00BA23CA" w:rsidP="008E7694">
      <w:pPr>
        <w:pStyle w:val="Dalodstavce"/>
        <w:numPr>
          <w:ilvl w:val="0"/>
          <w:numId w:val="24"/>
        </w:numPr>
        <w:ind w:left="851"/>
      </w:pPr>
      <w:r w:rsidRPr="00BA23CA">
        <w:rPr>
          <w:b/>
          <w:bCs/>
        </w:rPr>
        <w:t>Znalost</w:t>
      </w:r>
      <w:r w:rsidR="004D481B">
        <w:rPr>
          <w:b/>
          <w:bCs/>
        </w:rPr>
        <w:fldChar w:fldCharType="begin"/>
      </w:r>
      <w:r w:rsidR="004D481B">
        <w:instrText xml:space="preserve"> XE "</w:instrText>
      </w:r>
      <w:r w:rsidR="004D481B" w:rsidRPr="00D1638B">
        <w:instrText>znalost</w:instrText>
      </w:r>
      <w:r w:rsidR="004D481B">
        <w:instrText xml:space="preserve">" </w:instrText>
      </w:r>
      <w:r w:rsidR="004D481B">
        <w:rPr>
          <w:b/>
          <w:bCs/>
        </w:rPr>
        <w:fldChar w:fldCharType="end"/>
      </w:r>
      <w:r w:rsidRPr="00BA23CA">
        <w:rPr>
          <w:b/>
          <w:bCs/>
        </w:rPr>
        <w:t xml:space="preserve"> (zapamatování):</w:t>
      </w:r>
      <w:r w:rsidRPr="00BA23CA">
        <w:t xml:space="preserve"> </w:t>
      </w:r>
      <w:r w:rsidR="00925D48">
        <w:t>R</w:t>
      </w:r>
      <w:r w:rsidR="00B524B3">
        <w:t xml:space="preserve">odič </w:t>
      </w:r>
      <w:r w:rsidRPr="00BA23CA">
        <w:t>j</w:t>
      </w:r>
      <w:r w:rsidR="00103BF2">
        <w:t>e</w:t>
      </w:r>
      <w:r w:rsidRPr="00BA23CA">
        <w:t xml:space="preserve"> schop</w:t>
      </w:r>
      <w:r w:rsidR="00103BF2">
        <w:t xml:space="preserve">en </w:t>
      </w:r>
      <w:r w:rsidRPr="00BA23CA">
        <w:t>vybavit si</w:t>
      </w:r>
      <w:r w:rsidR="000D7F27">
        <w:t xml:space="preserve"> a reprodukovat</w:t>
      </w:r>
      <w:r w:rsidRPr="00BA23CA">
        <w:t xml:space="preserve"> termíny, pojmy a metody</w:t>
      </w:r>
      <w:r w:rsidR="004D481B">
        <w:fldChar w:fldCharType="begin"/>
      </w:r>
      <w:r w:rsidR="004D481B">
        <w:instrText xml:space="preserve"> XE "</w:instrText>
      </w:r>
      <w:r w:rsidR="004D481B" w:rsidRPr="00FE5C5E">
        <w:instrText>metody</w:instrText>
      </w:r>
      <w:r w:rsidR="004D481B">
        <w:instrText xml:space="preserve">" </w:instrText>
      </w:r>
      <w:r w:rsidR="004D481B">
        <w:fldChar w:fldCharType="end"/>
      </w:r>
      <w:r w:rsidRPr="00BA23CA">
        <w:t xml:space="preserve"> </w:t>
      </w:r>
      <w:r w:rsidR="00AD0F13">
        <w:t>a techniky</w:t>
      </w:r>
      <w:r w:rsidR="002E1198">
        <w:t xml:space="preserve"> v nové </w:t>
      </w:r>
      <w:r w:rsidR="00133AF9">
        <w:t>situaci</w:t>
      </w:r>
      <w:r w:rsidRPr="00BA23CA">
        <w:t xml:space="preserve">. </w:t>
      </w:r>
    </w:p>
    <w:p w14:paraId="68519898" w14:textId="722E593E" w:rsidR="00BA23CA" w:rsidRPr="00BA23CA" w:rsidRDefault="00BA23CA" w:rsidP="00DB3CC3">
      <w:pPr>
        <w:pStyle w:val="Dalodstavce"/>
        <w:ind w:left="851" w:firstLine="0"/>
      </w:pPr>
      <w:r w:rsidRPr="00BA23CA">
        <w:t>Cíle této kategorie lze definovat pomocí sloves</w:t>
      </w:r>
      <w:r w:rsidR="00133AF9">
        <w:t>:</w:t>
      </w:r>
      <w:r w:rsidRPr="00BA23CA">
        <w:t xml:space="preserve"> definovat, popsat, vysvětlit</w:t>
      </w:r>
      <w:r w:rsidR="00133AF9">
        <w:t>, vyjmenovat, opakova</w:t>
      </w:r>
      <w:r w:rsidR="00825468">
        <w:t>t, seřadit</w:t>
      </w:r>
      <w:r w:rsidRPr="00BA23CA">
        <w:t>.</w:t>
      </w:r>
    </w:p>
    <w:p w14:paraId="1D57E845" w14:textId="23ED60BD" w:rsidR="00BA23CA" w:rsidRPr="00BA23CA" w:rsidRDefault="00BA23CA" w:rsidP="008E7694">
      <w:pPr>
        <w:pStyle w:val="Dalodstavce"/>
        <w:numPr>
          <w:ilvl w:val="0"/>
          <w:numId w:val="24"/>
        </w:numPr>
        <w:ind w:left="851"/>
      </w:pPr>
      <w:r w:rsidRPr="00BA23CA">
        <w:rPr>
          <w:b/>
          <w:bCs/>
        </w:rPr>
        <w:t>Porozumění</w:t>
      </w:r>
      <w:r w:rsidR="004D481B">
        <w:rPr>
          <w:b/>
          <w:bCs/>
        </w:rPr>
        <w:fldChar w:fldCharType="begin"/>
      </w:r>
      <w:r w:rsidR="004D481B">
        <w:instrText xml:space="preserve"> XE "</w:instrText>
      </w:r>
      <w:r w:rsidR="004D481B" w:rsidRPr="007C1603">
        <w:instrText>porozumění</w:instrText>
      </w:r>
      <w:r w:rsidR="004D481B">
        <w:instrText xml:space="preserve">" </w:instrText>
      </w:r>
      <w:r w:rsidR="004D481B">
        <w:rPr>
          <w:b/>
          <w:bCs/>
        </w:rPr>
        <w:fldChar w:fldCharType="end"/>
      </w:r>
      <w:r w:rsidRPr="00BA23CA">
        <w:rPr>
          <w:b/>
          <w:bCs/>
        </w:rPr>
        <w:t>:</w:t>
      </w:r>
      <w:r w:rsidRPr="00BA23CA">
        <w:t xml:space="preserve"> </w:t>
      </w:r>
      <w:r w:rsidR="00925D48">
        <w:t>Rodič</w:t>
      </w:r>
      <w:r w:rsidRPr="00BA23CA">
        <w:t xml:space="preserve"> rozumí obsahu sdělení a dokáž</w:t>
      </w:r>
      <w:r w:rsidR="00103BF2">
        <w:t>e</w:t>
      </w:r>
      <w:r w:rsidR="00537203">
        <w:t xml:space="preserve"> ho</w:t>
      </w:r>
      <w:r w:rsidR="003B4192">
        <w:t xml:space="preserve"> vyjádřit </w:t>
      </w:r>
      <w:r w:rsidR="008B6FF4">
        <w:t>v</w:t>
      </w:r>
      <w:r w:rsidR="00976249">
        <w:t>lastními slovy</w:t>
      </w:r>
      <w:r w:rsidRPr="00BA23CA">
        <w:t>.</w:t>
      </w:r>
      <w:r w:rsidR="00976249">
        <w:t xml:space="preserve"> J</w:t>
      </w:r>
      <w:r w:rsidR="00103BF2">
        <w:t>e</w:t>
      </w:r>
      <w:r w:rsidR="00976249">
        <w:t xml:space="preserve"> schop</w:t>
      </w:r>
      <w:r w:rsidR="00103BF2">
        <w:t>e</w:t>
      </w:r>
      <w:r w:rsidR="00976249">
        <w:t xml:space="preserve">n vyvodit </w:t>
      </w:r>
      <w:r w:rsidR="006D69AF">
        <w:t>závěry</w:t>
      </w:r>
      <w:r w:rsidR="00537203">
        <w:t>,</w:t>
      </w:r>
      <w:r w:rsidR="006D69AF">
        <w:t xml:space="preserve"> shrnout </w:t>
      </w:r>
      <w:r w:rsidR="00537203">
        <w:t xml:space="preserve">a interpretovat </w:t>
      </w:r>
      <w:r w:rsidR="006D69AF">
        <w:t>získané informace</w:t>
      </w:r>
      <w:r w:rsidR="00AB3377">
        <w:t>.</w:t>
      </w:r>
      <w:r w:rsidRPr="00BA23CA">
        <w:t xml:space="preserve"> Zde se používají slovesa jako</w:t>
      </w:r>
      <w:r w:rsidR="00AB3377">
        <w:t>:</w:t>
      </w:r>
      <w:r w:rsidRPr="00BA23CA">
        <w:t xml:space="preserve"> formulovat, objasnit, vyjád</w:t>
      </w:r>
      <w:r w:rsidR="00650122">
        <w:t>řit vlastními slovy, ilustrovat</w:t>
      </w:r>
      <w:r w:rsidRPr="00BA23CA">
        <w:t>.</w:t>
      </w:r>
    </w:p>
    <w:p w14:paraId="0F693867" w14:textId="50023F42" w:rsidR="000D0D87" w:rsidRDefault="00BA23CA" w:rsidP="008E7694">
      <w:pPr>
        <w:pStyle w:val="Dalodstavce"/>
        <w:numPr>
          <w:ilvl w:val="0"/>
          <w:numId w:val="24"/>
        </w:numPr>
        <w:ind w:left="851"/>
      </w:pPr>
      <w:r w:rsidRPr="00BA23CA">
        <w:rPr>
          <w:b/>
          <w:bCs/>
        </w:rPr>
        <w:t>Aplikace</w:t>
      </w:r>
      <w:r w:rsidR="004D481B">
        <w:rPr>
          <w:b/>
          <w:bCs/>
        </w:rPr>
        <w:fldChar w:fldCharType="begin"/>
      </w:r>
      <w:r w:rsidR="004D481B">
        <w:instrText xml:space="preserve"> XE "</w:instrText>
      </w:r>
      <w:r w:rsidR="004D481B" w:rsidRPr="00043176">
        <w:instrText>aplikace</w:instrText>
      </w:r>
      <w:r w:rsidR="004D481B">
        <w:instrText xml:space="preserve">" </w:instrText>
      </w:r>
      <w:r w:rsidR="004D481B">
        <w:rPr>
          <w:b/>
          <w:bCs/>
        </w:rPr>
        <w:fldChar w:fldCharType="end"/>
      </w:r>
      <w:r w:rsidRPr="00BA23CA">
        <w:rPr>
          <w:b/>
          <w:bCs/>
        </w:rPr>
        <w:t>:</w:t>
      </w:r>
      <w:r w:rsidRPr="00BA23CA">
        <w:t xml:space="preserve"> </w:t>
      </w:r>
      <w:r w:rsidR="00925D48">
        <w:t>Rodič</w:t>
      </w:r>
      <w:r w:rsidRPr="00BA23CA">
        <w:t xml:space="preserve"> použív</w:t>
      </w:r>
      <w:r w:rsidR="00103BF2">
        <w:t>á</w:t>
      </w:r>
      <w:r w:rsidRPr="00BA23CA">
        <w:t xml:space="preserve"> </w:t>
      </w:r>
      <w:r w:rsidR="00FA5EB1">
        <w:t xml:space="preserve">naučené </w:t>
      </w:r>
      <w:r w:rsidR="00FA16DD">
        <w:t>v konkrétních</w:t>
      </w:r>
      <w:r w:rsidRPr="00BA23CA">
        <w:t xml:space="preserve"> situacích. </w:t>
      </w:r>
      <w:r w:rsidR="00EB2A15">
        <w:t xml:space="preserve">To zahrnuje aplikaci principů nebo metod v různých kontextech. </w:t>
      </w:r>
    </w:p>
    <w:p w14:paraId="50766BDE" w14:textId="5358C422" w:rsidR="00BA23CA" w:rsidRPr="00BA23CA" w:rsidRDefault="008A2CBD" w:rsidP="000D0D87">
      <w:pPr>
        <w:pStyle w:val="Dalodstavce"/>
        <w:ind w:left="851" w:firstLine="0"/>
      </w:pPr>
      <w:r>
        <w:t>Slovesa pro tuto úroveň</w:t>
      </w:r>
      <w:r w:rsidR="00C83D22">
        <w:t xml:space="preserve"> zní:</w:t>
      </w:r>
      <w:r w:rsidR="00BA23CA" w:rsidRPr="00BA23CA">
        <w:t xml:space="preserve"> aplikovat, navrhnout, plánovat</w:t>
      </w:r>
      <w:r w:rsidR="00C83D22">
        <w:t xml:space="preserve">, </w:t>
      </w:r>
      <w:r w:rsidR="002A03BB">
        <w:t>demonstrovat, řešit</w:t>
      </w:r>
      <w:r w:rsidR="00BA23CA" w:rsidRPr="00BA23CA">
        <w:t>.</w:t>
      </w:r>
    </w:p>
    <w:p w14:paraId="5D225F14" w14:textId="41283BE3" w:rsidR="000D0D87" w:rsidRDefault="00BA23CA" w:rsidP="008E7694">
      <w:pPr>
        <w:pStyle w:val="Dalodstavce"/>
        <w:numPr>
          <w:ilvl w:val="0"/>
          <w:numId w:val="24"/>
        </w:numPr>
        <w:ind w:left="851"/>
      </w:pPr>
      <w:r w:rsidRPr="00BA23CA">
        <w:rPr>
          <w:b/>
          <w:bCs/>
        </w:rPr>
        <w:t>Analýza:</w:t>
      </w:r>
      <w:r w:rsidRPr="00BA23CA">
        <w:t xml:space="preserve"> </w:t>
      </w:r>
      <w:r w:rsidR="00925D48">
        <w:t>Rodič</w:t>
      </w:r>
      <w:r w:rsidRPr="00BA23CA">
        <w:t xml:space="preserve"> j</w:t>
      </w:r>
      <w:r w:rsidR="00103BF2">
        <w:t>e</w:t>
      </w:r>
      <w:r w:rsidRPr="00BA23CA">
        <w:t xml:space="preserve"> schop</w:t>
      </w:r>
      <w:r w:rsidR="00103BF2">
        <w:t>en</w:t>
      </w:r>
      <w:r w:rsidRPr="00BA23CA">
        <w:t xml:space="preserve"> </w:t>
      </w:r>
      <w:r w:rsidR="00DA0191">
        <w:t xml:space="preserve">rozdělit naučené informace na jednotlivé části </w:t>
      </w:r>
      <w:r w:rsidR="00956FEA">
        <w:br/>
      </w:r>
      <w:r w:rsidR="00DA0191">
        <w:t xml:space="preserve">a porozumět </w:t>
      </w:r>
      <w:r w:rsidR="00D1783B">
        <w:t>vtahům mezi nimi</w:t>
      </w:r>
      <w:r w:rsidRPr="00BA23CA">
        <w:t xml:space="preserve">. </w:t>
      </w:r>
    </w:p>
    <w:p w14:paraId="6A150474" w14:textId="6FA92B47" w:rsidR="00BA23CA" w:rsidRPr="00BA23CA" w:rsidRDefault="00BA23CA" w:rsidP="000D0D87">
      <w:pPr>
        <w:pStyle w:val="Dalodstavce"/>
        <w:ind w:left="851" w:firstLine="0"/>
      </w:pPr>
      <w:r w:rsidRPr="00BA23CA">
        <w:t>Používají se slovesa jako</w:t>
      </w:r>
      <w:r w:rsidR="000D0D87">
        <w:t>:</w:t>
      </w:r>
      <w:r w:rsidRPr="00BA23CA">
        <w:t xml:space="preserve"> analyzovat</w:t>
      </w:r>
      <w:r w:rsidR="004D481B">
        <w:fldChar w:fldCharType="begin"/>
      </w:r>
      <w:r w:rsidR="004D481B">
        <w:instrText xml:space="preserve"> XE "</w:instrText>
      </w:r>
      <w:r w:rsidR="004D481B" w:rsidRPr="00901830">
        <w:instrText>analýza</w:instrText>
      </w:r>
      <w:r w:rsidR="004D481B">
        <w:instrText xml:space="preserve">" </w:instrText>
      </w:r>
      <w:r w:rsidR="004D481B">
        <w:fldChar w:fldCharType="end"/>
      </w:r>
      <w:r w:rsidRPr="00BA23CA">
        <w:t xml:space="preserve">, </w:t>
      </w:r>
      <w:r w:rsidR="00325B22">
        <w:t>provést rozbor</w:t>
      </w:r>
      <w:r w:rsidR="00CC52AC">
        <w:t>, rozdělit</w:t>
      </w:r>
      <w:r w:rsidR="00D7095F">
        <w:t>, ro</w:t>
      </w:r>
      <w:r w:rsidR="00906473">
        <w:t>zhodnout</w:t>
      </w:r>
      <w:r w:rsidR="00D7095F">
        <w:t>, specifikovat</w:t>
      </w:r>
      <w:r w:rsidRPr="00BA23CA">
        <w:t>.</w:t>
      </w:r>
    </w:p>
    <w:p w14:paraId="4358CA0E" w14:textId="6850EC87" w:rsidR="00BA23CA" w:rsidRPr="00BA23CA" w:rsidRDefault="00BA23CA" w:rsidP="008E7694">
      <w:pPr>
        <w:pStyle w:val="Dalodstavce"/>
        <w:numPr>
          <w:ilvl w:val="0"/>
          <w:numId w:val="24"/>
        </w:numPr>
        <w:ind w:left="851"/>
      </w:pPr>
      <w:r w:rsidRPr="00BA23CA">
        <w:rPr>
          <w:b/>
          <w:bCs/>
        </w:rPr>
        <w:t>Syntéza</w:t>
      </w:r>
      <w:r w:rsidR="004322F4">
        <w:rPr>
          <w:b/>
          <w:bCs/>
        </w:rPr>
        <w:fldChar w:fldCharType="begin"/>
      </w:r>
      <w:r w:rsidR="004322F4">
        <w:instrText xml:space="preserve"> XE "</w:instrText>
      </w:r>
      <w:r w:rsidR="004322F4" w:rsidRPr="00F94C35">
        <w:instrText>syntéza</w:instrText>
      </w:r>
      <w:r w:rsidR="004322F4">
        <w:instrText xml:space="preserve">" </w:instrText>
      </w:r>
      <w:r w:rsidR="004322F4">
        <w:rPr>
          <w:b/>
          <w:bCs/>
        </w:rPr>
        <w:fldChar w:fldCharType="end"/>
      </w:r>
      <w:r w:rsidRPr="00BA23CA">
        <w:rPr>
          <w:b/>
          <w:bCs/>
        </w:rPr>
        <w:t>:</w:t>
      </w:r>
      <w:r w:rsidRPr="00BA23CA">
        <w:t xml:space="preserve"> </w:t>
      </w:r>
      <w:r w:rsidR="00925D48">
        <w:t>Rodič</w:t>
      </w:r>
      <w:r w:rsidRPr="00BA23CA">
        <w:t xml:space="preserve"> </w:t>
      </w:r>
      <w:r w:rsidR="0058370E">
        <w:t>spojuj</w:t>
      </w:r>
      <w:r w:rsidR="00103BF2">
        <w:t xml:space="preserve">e </w:t>
      </w:r>
      <w:r w:rsidR="0058370E">
        <w:t xml:space="preserve">různé </w:t>
      </w:r>
      <w:r w:rsidRPr="00BA23CA">
        <w:t>prvky do nového celku</w:t>
      </w:r>
      <w:r w:rsidR="004579B1">
        <w:t xml:space="preserve"> na základě předchozích znalostí</w:t>
      </w:r>
      <w:r w:rsidRPr="00BA23CA">
        <w:t xml:space="preserve">. </w:t>
      </w:r>
      <w:r w:rsidR="004579B1">
        <w:br/>
      </w:r>
      <w:r w:rsidRPr="00BA23CA">
        <w:t>Zde se používají slovesa jako</w:t>
      </w:r>
      <w:r w:rsidR="004579B1">
        <w:t>:</w:t>
      </w:r>
      <w:r w:rsidRPr="00BA23CA">
        <w:t xml:space="preserve"> kombinovat, modifikovat, vyvodit</w:t>
      </w:r>
      <w:r w:rsidR="009A03E7">
        <w:t xml:space="preserve"> obecné závěry, shrnout, </w:t>
      </w:r>
      <w:r w:rsidR="00DC715E">
        <w:t>navrhnout</w:t>
      </w:r>
      <w:r w:rsidRPr="00BA23CA">
        <w:t>.</w:t>
      </w:r>
    </w:p>
    <w:p w14:paraId="404C54DA" w14:textId="33B2B437" w:rsidR="00BA23CA" w:rsidRPr="00BA23CA" w:rsidRDefault="00BA23CA" w:rsidP="008E7694">
      <w:pPr>
        <w:pStyle w:val="Dalodstavce"/>
        <w:numPr>
          <w:ilvl w:val="0"/>
          <w:numId w:val="24"/>
        </w:numPr>
        <w:ind w:left="851"/>
      </w:pPr>
      <w:r w:rsidRPr="00BA23CA">
        <w:rPr>
          <w:b/>
          <w:bCs/>
        </w:rPr>
        <w:lastRenderedPageBreak/>
        <w:t>Hodnotící posouzení:</w:t>
      </w:r>
      <w:r w:rsidRPr="00BA23CA">
        <w:t xml:space="preserve"> </w:t>
      </w:r>
      <w:r w:rsidR="00925D48">
        <w:t>Rodič</w:t>
      </w:r>
      <w:r w:rsidRPr="00BA23CA">
        <w:t xml:space="preserve"> </w:t>
      </w:r>
      <w:r w:rsidR="00FC2689">
        <w:t>hodnotí, posuzuj</w:t>
      </w:r>
      <w:r w:rsidR="00103BF2">
        <w:t>e</w:t>
      </w:r>
      <w:r w:rsidR="00FC2689">
        <w:t xml:space="preserve"> a vyjadřuj</w:t>
      </w:r>
      <w:r w:rsidR="00103BF2">
        <w:t>e</w:t>
      </w:r>
      <w:r w:rsidR="00FC2689">
        <w:t xml:space="preserve"> vlastní názor </w:t>
      </w:r>
      <w:r w:rsidR="00F14C03">
        <w:t>n</w:t>
      </w:r>
      <w:r w:rsidR="00BD479D">
        <w:t xml:space="preserve">a </w:t>
      </w:r>
      <w:r w:rsidR="00240802">
        <w:t xml:space="preserve">získané informace, použité metody </w:t>
      </w:r>
      <w:r w:rsidR="001645EE">
        <w:t>či techniky</w:t>
      </w:r>
      <w:r w:rsidRPr="00BA23CA">
        <w:t xml:space="preserve"> podle</w:t>
      </w:r>
      <w:r w:rsidR="00BE09C2">
        <w:t xml:space="preserve"> různých</w:t>
      </w:r>
      <w:r w:rsidRPr="00BA23CA">
        <w:t xml:space="preserve"> kritérií. </w:t>
      </w:r>
      <w:r w:rsidR="006206AA">
        <w:br/>
      </w:r>
      <w:r w:rsidRPr="00BA23CA">
        <w:t>P</w:t>
      </w:r>
      <w:r w:rsidR="006206AA">
        <w:t>r</w:t>
      </w:r>
      <w:r w:rsidRPr="00BA23CA">
        <w:t>o</w:t>
      </w:r>
      <w:r w:rsidR="006206AA">
        <w:t xml:space="preserve"> tyto cíle se </w:t>
      </w:r>
      <w:r w:rsidRPr="00BA23CA">
        <w:t>užívají slovesa</w:t>
      </w:r>
      <w:r w:rsidR="00DC7D6D">
        <w:t>:</w:t>
      </w:r>
      <w:r w:rsidRPr="00BA23CA">
        <w:t xml:space="preserve"> posoudit, ocenit, porovnat</w:t>
      </w:r>
      <w:r w:rsidR="00DC7D6D">
        <w:t>, argumentovat, obhájit</w:t>
      </w:r>
      <w:r w:rsidR="003D2492">
        <w:t>, podpořit, uvést klady a zápory</w:t>
      </w:r>
      <w:r w:rsidR="008F6CB4">
        <w:t>, zdůvodnit</w:t>
      </w:r>
      <w:r w:rsidRPr="00BA23CA">
        <w:t>.</w:t>
      </w:r>
      <w:r w:rsidR="00AE3904">
        <w:fldChar w:fldCharType="begin"/>
      </w:r>
      <w:r w:rsidR="00BA0D5A">
        <w:instrText xml:space="preserve"> ADDIN ZOTERO_ITEM CSL_CITATION {"citationID":"rR8DOvSo","properties":{"formattedCitation":"\\super 27,32\\nosupersub{}","plainCitation":"27,32","noteIndex":0},"citationItems":[{"id":32,"uris":["http://zotero.org/users/local/z1aM31PI/items/BMYPCHGH"],"itemData":{"id":32,"type":"book","call-number":"37.0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AE3904">
        <w:fldChar w:fldCharType="separate"/>
      </w:r>
      <w:r w:rsidR="00BA0D5A" w:rsidRPr="00BA0D5A">
        <w:rPr>
          <w:vertAlign w:val="superscript"/>
        </w:rPr>
        <w:t>27,32</w:t>
      </w:r>
      <w:r w:rsidR="00AE3904">
        <w:fldChar w:fldCharType="end"/>
      </w:r>
    </w:p>
    <w:p w14:paraId="4EA3B2CE" w14:textId="77777777" w:rsidR="00DC715E" w:rsidRDefault="00DC715E" w:rsidP="00BA23CA">
      <w:pPr>
        <w:pStyle w:val="Dalodstavce"/>
      </w:pPr>
    </w:p>
    <w:p w14:paraId="4B5FF9E6" w14:textId="45E66AC2" w:rsidR="00BA23CA" w:rsidRPr="00BA23CA" w:rsidRDefault="00282A3E" w:rsidP="00A668EF">
      <w:pPr>
        <w:pStyle w:val="Odstavec1"/>
      </w:pPr>
      <w:r>
        <w:t>U</w:t>
      </w:r>
      <w:r w:rsidR="00BA23CA" w:rsidRPr="00BA23CA">
        <w:t xml:space="preserve"> skupin</w:t>
      </w:r>
      <w:r>
        <w:t>y afektivních cílů je vhodné použití taxonomie</w:t>
      </w:r>
      <w:r w:rsidR="0078389E">
        <w:fldChar w:fldCharType="begin"/>
      </w:r>
      <w:r w:rsidR="0078389E">
        <w:instrText xml:space="preserve"> XE "</w:instrText>
      </w:r>
      <w:r w:rsidR="0078389E" w:rsidRPr="00505560">
        <w:instrText>taxonomie</w:instrText>
      </w:r>
      <w:r w:rsidR="0078389E">
        <w:instrText xml:space="preserve">" </w:instrText>
      </w:r>
      <w:r w:rsidR="0078389E">
        <w:fldChar w:fldCharType="end"/>
      </w:r>
      <w:r w:rsidR="00BA23CA" w:rsidRPr="00BA23CA">
        <w:t xml:space="preserve"> podle B. Krathwohla:</w:t>
      </w:r>
    </w:p>
    <w:p w14:paraId="3C02CA11" w14:textId="3ED0F83F" w:rsidR="00BA23CA" w:rsidRPr="00BA23CA" w:rsidRDefault="00BA23CA" w:rsidP="008E7694">
      <w:pPr>
        <w:pStyle w:val="Dalodstavce"/>
        <w:numPr>
          <w:ilvl w:val="0"/>
          <w:numId w:val="25"/>
        </w:numPr>
        <w:ind w:left="851"/>
      </w:pPr>
      <w:r w:rsidRPr="00BA23CA">
        <w:rPr>
          <w:b/>
          <w:bCs/>
        </w:rPr>
        <w:t>Přijímání</w:t>
      </w:r>
      <w:r w:rsidR="001F14D4">
        <w:rPr>
          <w:b/>
          <w:bCs/>
        </w:rPr>
        <w:t xml:space="preserve"> (vnímavost)</w:t>
      </w:r>
      <w:r w:rsidRPr="00BA23CA">
        <w:rPr>
          <w:b/>
          <w:bCs/>
        </w:rPr>
        <w:t>:</w:t>
      </w:r>
      <w:r w:rsidRPr="00BA23CA">
        <w:t xml:space="preserve"> </w:t>
      </w:r>
      <w:r w:rsidR="00E46B0F">
        <w:t>Rodič</w:t>
      </w:r>
      <w:r w:rsidR="00000392">
        <w:t xml:space="preserve"> přijím</w:t>
      </w:r>
      <w:r w:rsidR="00E66547">
        <w:t>á</w:t>
      </w:r>
      <w:r w:rsidR="00000392">
        <w:t xml:space="preserve"> nové podněty</w:t>
      </w:r>
      <w:r w:rsidR="001431E3">
        <w:t xml:space="preserve"> a věnuj</w:t>
      </w:r>
      <w:r w:rsidR="00E66547">
        <w:t>e</w:t>
      </w:r>
      <w:r w:rsidR="001431E3">
        <w:t xml:space="preserve"> jim vyšší pozornost.</w:t>
      </w:r>
    </w:p>
    <w:p w14:paraId="520EBC07" w14:textId="723A52AA" w:rsidR="00BA23CA" w:rsidRPr="00BA23CA" w:rsidRDefault="00BA23CA" w:rsidP="008E7694">
      <w:pPr>
        <w:pStyle w:val="Dalodstavce"/>
        <w:numPr>
          <w:ilvl w:val="0"/>
          <w:numId w:val="25"/>
        </w:numPr>
        <w:ind w:left="851"/>
      </w:pPr>
      <w:r w:rsidRPr="00BA23CA">
        <w:rPr>
          <w:b/>
          <w:bCs/>
        </w:rPr>
        <w:t>Reagování:</w:t>
      </w:r>
      <w:r w:rsidRPr="00BA23CA">
        <w:t xml:space="preserve"> </w:t>
      </w:r>
      <w:r w:rsidR="00E46B0F">
        <w:t>Rodič</w:t>
      </w:r>
      <w:r w:rsidR="00E46B0F" w:rsidRPr="00BA23CA">
        <w:t xml:space="preserve"> </w:t>
      </w:r>
      <w:r w:rsidRPr="00BA23CA">
        <w:t>projevuj</w:t>
      </w:r>
      <w:r w:rsidR="00E66547">
        <w:t>e</w:t>
      </w:r>
      <w:r w:rsidRPr="00BA23CA">
        <w:t xml:space="preserve"> zvýšený zájem a činnost</w:t>
      </w:r>
      <w:r w:rsidR="00B36047">
        <w:t xml:space="preserve">, kterou </w:t>
      </w:r>
      <w:r w:rsidR="00AB3892">
        <w:t>vykonáv</w:t>
      </w:r>
      <w:r w:rsidR="00E66547">
        <w:t>á</w:t>
      </w:r>
      <w:r w:rsidR="00AB3892">
        <w:t xml:space="preserve"> z vlastní vůle</w:t>
      </w:r>
      <w:r w:rsidR="001F14D4">
        <w:t xml:space="preserve"> a která</w:t>
      </w:r>
      <w:r w:rsidRPr="00BA23CA">
        <w:t xml:space="preserve"> </w:t>
      </w:r>
      <w:r w:rsidR="00E66547">
        <w:t>mu</w:t>
      </w:r>
      <w:r w:rsidRPr="00BA23CA">
        <w:t xml:space="preserve"> přináší uspokojení.</w:t>
      </w:r>
    </w:p>
    <w:p w14:paraId="1A5027D2" w14:textId="7B72809C" w:rsidR="00BA23CA" w:rsidRPr="00BA23CA" w:rsidRDefault="00BA23CA" w:rsidP="008E7694">
      <w:pPr>
        <w:pStyle w:val="Dalodstavce"/>
        <w:numPr>
          <w:ilvl w:val="0"/>
          <w:numId w:val="25"/>
        </w:numPr>
        <w:ind w:left="851"/>
      </w:pPr>
      <w:r w:rsidRPr="00BA23CA">
        <w:rPr>
          <w:b/>
          <w:bCs/>
        </w:rPr>
        <w:t>Oceňování hodnoty:</w:t>
      </w:r>
      <w:r w:rsidRPr="00BA23CA">
        <w:t xml:space="preserve"> </w:t>
      </w:r>
      <w:r w:rsidR="00E46B0F">
        <w:t>Rodič</w:t>
      </w:r>
      <w:r w:rsidR="00E46B0F" w:rsidRPr="00BA23CA">
        <w:t xml:space="preserve"> </w:t>
      </w:r>
      <w:r w:rsidR="001F14D4">
        <w:t xml:space="preserve">se </w:t>
      </w:r>
      <w:r w:rsidR="00BC14EB">
        <w:t>ztotožňuj</w:t>
      </w:r>
      <w:r w:rsidR="00E66547">
        <w:t>e</w:t>
      </w:r>
      <w:r w:rsidR="001F14D4">
        <w:t xml:space="preserve"> </w:t>
      </w:r>
      <w:r w:rsidR="00BC14EB">
        <w:t>s hodnotami, které ovlivňují je</w:t>
      </w:r>
      <w:r w:rsidR="00E66547">
        <w:t>ho</w:t>
      </w:r>
      <w:r w:rsidR="00BC14EB">
        <w:t xml:space="preserve"> chování</w:t>
      </w:r>
      <w:r w:rsidRPr="00BA23CA">
        <w:t>.</w:t>
      </w:r>
      <w:r w:rsidR="00B74931">
        <w:t xml:space="preserve"> </w:t>
      </w:r>
      <w:r w:rsidR="009106B3">
        <w:t>O</w:t>
      </w:r>
      <w:r w:rsidR="00B74931">
        <w:t>ceňuj</w:t>
      </w:r>
      <w:r w:rsidR="00E66547">
        <w:t>e</w:t>
      </w:r>
      <w:r w:rsidR="00B74931">
        <w:t xml:space="preserve"> a vyhledáv</w:t>
      </w:r>
      <w:r w:rsidR="009F1A7F">
        <w:t>á</w:t>
      </w:r>
      <w:r w:rsidR="00750A9A">
        <w:t xml:space="preserve"> </w:t>
      </w:r>
      <w:r w:rsidR="009F1A7F">
        <w:t xml:space="preserve">je </w:t>
      </w:r>
      <w:r w:rsidR="00750A9A">
        <w:t>a jedn</w:t>
      </w:r>
      <w:r w:rsidR="009F1A7F">
        <w:t>á</w:t>
      </w:r>
      <w:r w:rsidR="00750A9A">
        <w:t xml:space="preserve"> </w:t>
      </w:r>
      <w:r w:rsidR="001E2EC4">
        <w:t>v</w:t>
      </w:r>
      <w:r w:rsidR="009106B3">
        <w:t> souladu s těmito hodnotami.</w:t>
      </w:r>
    </w:p>
    <w:p w14:paraId="10145D83" w14:textId="559FE19C" w:rsidR="00BA23CA" w:rsidRPr="00BA23CA" w:rsidRDefault="00BA23CA" w:rsidP="008E7694">
      <w:pPr>
        <w:pStyle w:val="Dalodstavce"/>
        <w:numPr>
          <w:ilvl w:val="0"/>
          <w:numId w:val="25"/>
        </w:numPr>
        <w:ind w:left="851"/>
      </w:pPr>
      <w:r w:rsidRPr="00BA23CA">
        <w:rPr>
          <w:b/>
          <w:bCs/>
        </w:rPr>
        <w:t>Integrování hodnot</w:t>
      </w:r>
      <w:r w:rsidR="00AF1666">
        <w:rPr>
          <w:b/>
          <w:bCs/>
        </w:rPr>
        <w:t xml:space="preserve"> (organizace)</w:t>
      </w:r>
      <w:r w:rsidRPr="00BA23CA">
        <w:rPr>
          <w:b/>
          <w:bCs/>
        </w:rPr>
        <w:t>:</w:t>
      </w:r>
      <w:r w:rsidR="00E46B0F" w:rsidRPr="00E46B0F">
        <w:t xml:space="preserve"> </w:t>
      </w:r>
      <w:r w:rsidR="00E46B0F">
        <w:t>Rodič</w:t>
      </w:r>
      <w:r w:rsidR="00E46B0F" w:rsidRPr="00BA23CA">
        <w:t xml:space="preserve"> </w:t>
      </w:r>
      <w:r w:rsidRPr="00BA23CA">
        <w:t>začleňuj</w:t>
      </w:r>
      <w:r w:rsidR="009F1A7F">
        <w:t>e</w:t>
      </w:r>
      <w:r w:rsidRPr="00BA23CA">
        <w:t xml:space="preserve"> hodnoty do struktury</w:t>
      </w:r>
      <w:r w:rsidR="000250B7">
        <w:t xml:space="preserve"> svého hodnotového žebříčku</w:t>
      </w:r>
      <w:r w:rsidRPr="00BA23CA">
        <w:t>.</w:t>
      </w:r>
    </w:p>
    <w:p w14:paraId="7854233C" w14:textId="62B598A6" w:rsidR="00BA23CA" w:rsidRPr="00BA23CA" w:rsidRDefault="00BA23CA" w:rsidP="008E7694">
      <w:pPr>
        <w:pStyle w:val="Dalodstavce"/>
        <w:numPr>
          <w:ilvl w:val="0"/>
          <w:numId w:val="25"/>
        </w:numPr>
        <w:ind w:left="851"/>
      </w:pPr>
      <w:r w:rsidRPr="00BA23CA">
        <w:rPr>
          <w:b/>
          <w:bCs/>
        </w:rPr>
        <w:t>Začlenění do charakteru:</w:t>
      </w:r>
      <w:r w:rsidRPr="00BA23CA">
        <w:t xml:space="preserve"> Hodnoty </w:t>
      </w:r>
      <w:r w:rsidR="005477E1">
        <w:t xml:space="preserve">jsou plně integrovány a </w:t>
      </w:r>
      <w:r w:rsidRPr="00BA23CA">
        <w:t xml:space="preserve">stávají </w:t>
      </w:r>
      <w:r w:rsidR="005477E1" w:rsidRPr="00BA23CA">
        <w:t xml:space="preserve">se </w:t>
      </w:r>
      <w:r w:rsidRPr="00BA23CA">
        <w:t>součástí charakteru</w:t>
      </w:r>
      <w:r w:rsidR="005477E1">
        <w:t xml:space="preserve"> rodič</w:t>
      </w:r>
      <w:r w:rsidR="009F1A7F">
        <w:t>e</w:t>
      </w:r>
      <w:r w:rsidRPr="00BA23CA">
        <w:t>.</w:t>
      </w:r>
      <w:r w:rsidR="00953A3B" w:rsidRPr="00953A3B">
        <w:t xml:space="preserve"> </w:t>
      </w:r>
      <w:r w:rsidR="00953A3B">
        <w:fldChar w:fldCharType="begin"/>
      </w:r>
      <w:r w:rsidR="00BA0D5A">
        <w:instrText xml:space="preserve"> ADDIN ZOTERO_ITEM CSL_CITATION {"citationID":"5IWEtubd","properties":{"formattedCitation":"\\super 27,32\\nosupersub{}","plainCitation":"27,32","noteIndex":0},"citationItems":[{"id":32,"uris":["http://zotero.org/users/local/z1aM31PI/items/BMYPCHGH"],"itemData":{"id":32,"type":"book","call-number":"37.0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953A3B">
        <w:fldChar w:fldCharType="separate"/>
      </w:r>
      <w:r w:rsidR="00BA0D5A" w:rsidRPr="00BA0D5A">
        <w:rPr>
          <w:vertAlign w:val="superscript"/>
        </w:rPr>
        <w:t>27,32</w:t>
      </w:r>
      <w:r w:rsidR="00953A3B">
        <w:fldChar w:fldCharType="end"/>
      </w:r>
    </w:p>
    <w:p w14:paraId="3A8B7F82" w14:textId="77777777" w:rsidR="009759A6" w:rsidRDefault="009759A6" w:rsidP="00BA23CA">
      <w:pPr>
        <w:pStyle w:val="Dalodstavce"/>
      </w:pPr>
    </w:p>
    <w:p w14:paraId="4ED89AEC" w14:textId="7D3AF433" w:rsidR="00BA23CA" w:rsidRPr="00BA23CA" w:rsidRDefault="00BA23CA" w:rsidP="00A668EF">
      <w:pPr>
        <w:pStyle w:val="Odstavec1"/>
      </w:pPr>
      <w:r w:rsidRPr="00BA23CA">
        <w:t>Poslední skupin</w:t>
      </w:r>
      <w:r w:rsidR="00F513CB">
        <w:t>ou jsou</w:t>
      </w:r>
      <w:r w:rsidRPr="00BA23CA">
        <w:t xml:space="preserve"> </w:t>
      </w:r>
      <w:r w:rsidR="00C84B04">
        <w:t>cíl</w:t>
      </w:r>
      <w:r w:rsidR="00F513CB">
        <w:t>e</w:t>
      </w:r>
      <w:r w:rsidRPr="00BA23CA">
        <w:t xml:space="preserve"> psychomotorick</w:t>
      </w:r>
      <w:r w:rsidR="00F513CB">
        <w:t xml:space="preserve">é pro, pro které je vhodná taxonomie </w:t>
      </w:r>
      <w:r w:rsidR="00960FD5">
        <w:t>dle</w:t>
      </w:r>
      <w:r w:rsidRPr="00BA23CA">
        <w:t xml:space="preserve"> R. H. Davea:</w:t>
      </w:r>
    </w:p>
    <w:p w14:paraId="66BC3FC0" w14:textId="239A7124" w:rsidR="00BA23CA" w:rsidRPr="00BA23CA" w:rsidRDefault="00BA23CA" w:rsidP="008E7694">
      <w:pPr>
        <w:pStyle w:val="Dalodstavce"/>
        <w:numPr>
          <w:ilvl w:val="0"/>
          <w:numId w:val="26"/>
        </w:numPr>
        <w:ind w:left="851"/>
      </w:pPr>
      <w:r w:rsidRPr="00BA23CA">
        <w:rPr>
          <w:b/>
          <w:bCs/>
        </w:rPr>
        <w:t>Imitace</w:t>
      </w:r>
      <w:r w:rsidR="00960FD5">
        <w:rPr>
          <w:b/>
          <w:bCs/>
        </w:rPr>
        <w:t xml:space="preserve"> (nápodoba)</w:t>
      </w:r>
      <w:r w:rsidRPr="00BA23CA">
        <w:rPr>
          <w:b/>
          <w:bCs/>
        </w:rPr>
        <w:t>:</w:t>
      </w:r>
      <w:r w:rsidRPr="00BA23CA">
        <w:t xml:space="preserve"> </w:t>
      </w:r>
      <w:r w:rsidR="00960FD5">
        <w:t>Rodič</w:t>
      </w:r>
      <w:r w:rsidRPr="00BA23CA">
        <w:t xml:space="preserve"> </w:t>
      </w:r>
      <w:r w:rsidR="00EB02DC">
        <w:t xml:space="preserve">impulzivně </w:t>
      </w:r>
      <w:r w:rsidRPr="00BA23CA">
        <w:t>napodobuj</w:t>
      </w:r>
      <w:r w:rsidR="009F1A7F">
        <w:t xml:space="preserve">e </w:t>
      </w:r>
      <w:r w:rsidR="008F7AD2">
        <w:t xml:space="preserve">a </w:t>
      </w:r>
      <w:r w:rsidR="009F1A7F">
        <w:t xml:space="preserve">vědomě </w:t>
      </w:r>
      <w:r w:rsidR="008F7AD2">
        <w:t>opakuj</w:t>
      </w:r>
      <w:r w:rsidR="009F1A7F">
        <w:t xml:space="preserve">e </w:t>
      </w:r>
      <w:r w:rsidR="008F7AD2">
        <w:t>určitou</w:t>
      </w:r>
      <w:r w:rsidRPr="00BA23CA">
        <w:t xml:space="preserve"> činnost.</w:t>
      </w:r>
    </w:p>
    <w:p w14:paraId="5EE697CB" w14:textId="2F3526D0" w:rsidR="00BA23CA" w:rsidRPr="00BA23CA" w:rsidRDefault="00C06C69" w:rsidP="008E7694">
      <w:pPr>
        <w:pStyle w:val="Dalodstavce"/>
        <w:numPr>
          <w:ilvl w:val="0"/>
          <w:numId w:val="26"/>
        </w:numPr>
        <w:ind w:left="851"/>
      </w:pPr>
      <w:r>
        <w:rPr>
          <w:b/>
          <w:bCs/>
        </w:rPr>
        <w:t>Manipulace (p</w:t>
      </w:r>
      <w:r w:rsidR="00BA23CA" w:rsidRPr="00BA23CA">
        <w:rPr>
          <w:b/>
          <w:bCs/>
        </w:rPr>
        <w:t>raktické cvičení</w:t>
      </w:r>
      <w:r>
        <w:rPr>
          <w:b/>
          <w:bCs/>
        </w:rPr>
        <w:t>)</w:t>
      </w:r>
      <w:r w:rsidR="00BA23CA" w:rsidRPr="00BA23CA">
        <w:rPr>
          <w:b/>
          <w:bCs/>
        </w:rPr>
        <w:t>:</w:t>
      </w:r>
      <w:r w:rsidR="00BA23CA" w:rsidRPr="00BA23CA">
        <w:t xml:space="preserve"> </w:t>
      </w:r>
      <w:r w:rsidR="00960FD5">
        <w:t>Rodič</w:t>
      </w:r>
      <w:r w:rsidR="00960FD5" w:rsidRPr="00BA23CA">
        <w:t xml:space="preserve"> </w:t>
      </w:r>
      <w:r w:rsidR="005E16C2">
        <w:t>manipuluje</w:t>
      </w:r>
      <w:r w:rsidR="00660854">
        <w:t>,</w:t>
      </w:r>
      <w:r w:rsidR="005D4AB3">
        <w:t xml:space="preserve"> </w:t>
      </w:r>
      <w:r w:rsidR="00E95F42">
        <w:t>tedy p</w:t>
      </w:r>
      <w:r w:rsidR="002F7943">
        <w:t>r</w:t>
      </w:r>
      <w:r w:rsidR="00E95F42">
        <w:t xml:space="preserve">ovádí aktivitu </w:t>
      </w:r>
      <w:r w:rsidR="005D4AB3">
        <w:t>dle</w:t>
      </w:r>
      <w:r w:rsidR="00BA23CA" w:rsidRPr="00BA23CA">
        <w:t xml:space="preserve"> instrukcí</w:t>
      </w:r>
      <w:r w:rsidR="005D4AB3">
        <w:t xml:space="preserve"> se záměrem upevnění </w:t>
      </w:r>
      <w:r w:rsidR="000571D1">
        <w:t>prováděné činnosti</w:t>
      </w:r>
      <w:r w:rsidR="00BA23CA" w:rsidRPr="00BA23CA">
        <w:t>.</w:t>
      </w:r>
    </w:p>
    <w:p w14:paraId="4F5A27ED" w14:textId="5313A424" w:rsidR="00BA23CA" w:rsidRPr="00BA23CA" w:rsidRDefault="00BA23CA" w:rsidP="008E7694">
      <w:pPr>
        <w:pStyle w:val="Dalodstavce"/>
        <w:numPr>
          <w:ilvl w:val="0"/>
          <w:numId w:val="26"/>
        </w:numPr>
        <w:ind w:left="851"/>
      </w:pPr>
      <w:r w:rsidRPr="00BA23CA">
        <w:rPr>
          <w:b/>
          <w:bCs/>
        </w:rPr>
        <w:t>Zpřesňování:</w:t>
      </w:r>
      <w:r w:rsidRPr="00BA23CA">
        <w:t xml:space="preserve"> </w:t>
      </w:r>
      <w:r w:rsidR="00960FD5">
        <w:t>Rodič</w:t>
      </w:r>
      <w:r w:rsidRPr="00BA23CA">
        <w:t xml:space="preserve"> zdokonaluj</w:t>
      </w:r>
      <w:r w:rsidR="000D29DF">
        <w:t xml:space="preserve">e </w:t>
      </w:r>
      <w:r w:rsidRPr="00BA23CA">
        <w:t>přesnost a koordinaci činnosti.</w:t>
      </w:r>
    </w:p>
    <w:p w14:paraId="50BA9F7D" w14:textId="02A06A50" w:rsidR="00BA23CA" w:rsidRPr="00BA23CA" w:rsidRDefault="00BA23CA" w:rsidP="008E7694">
      <w:pPr>
        <w:pStyle w:val="Dalodstavce"/>
        <w:numPr>
          <w:ilvl w:val="0"/>
          <w:numId w:val="26"/>
        </w:numPr>
        <w:ind w:left="851"/>
      </w:pPr>
      <w:r w:rsidRPr="00BA23CA">
        <w:rPr>
          <w:b/>
          <w:bCs/>
        </w:rPr>
        <w:t>Koordinace:</w:t>
      </w:r>
      <w:r w:rsidRPr="00BA23CA">
        <w:t xml:space="preserve"> </w:t>
      </w:r>
      <w:r w:rsidR="00960FD5">
        <w:t>Rodič</w:t>
      </w:r>
      <w:r w:rsidRPr="00BA23CA">
        <w:t xml:space="preserve"> </w:t>
      </w:r>
      <w:r w:rsidR="00F9191E">
        <w:t>provádí</w:t>
      </w:r>
      <w:r w:rsidR="002D3F54">
        <w:t xml:space="preserve"> danou</w:t>
      </w:r>
      <w:r w:rsidRPr="00BA23CA">
        <w:t xml:space="preserve"> činnost samostatně a koordinovaně.</w:t>
      </w:r>
    </w:p>
    <w:p w14:paraId="228569EF" w14:textId="34AB9ECE" w:rsidR="00BA23CA" w:rsidRDefault="00BA23CA" w:rsidP="008E7694">
      <w:pPr>
        <w:pStyle w:val="Dalodstavce"/>
        <w:numPr>
          <w:ilvl w:val="0"/>
          <w:numId w:val="26"/>
        </w:numPr>
        <w:ind w:left="851"/>
      </w:pPr>
      <w:r w:rsidRPr="00BA23CA">
        <w:rPr>
          <w:b/>
          <w:bCs/>
        </w:rPr>
        <w:t>Automatizace:</w:t>
      </w:r>
      <w:r w:rsidRPr="00BA23CA">
        <w:t xml:space="preserve"> Činnost se stává</w:t>
      </w:r>
      <w:r w:rsidR="001A0690">
        <w:t xml:space="preserve"> plně</w:t>
      </w:r>
      <w:r w:rsidRPr="00BA23CA">
        <w:t xml:space="preserve"> automatickou s</w:t>
      </w:r>
      <w:r w:rsidR="003539C5">
        <w:t> </w:t>
      </w:r>
      <w:r w:rsidRPr="00BA23CA">
        <w:t>minimální</w:t>
      </w:r>
      <w:r w:rsidR="003539C5">
        <w:t>m vynaložením</w:t>
      </w:r>
      <w:r w:rsidRPr="00BA23CA">
        <w:t xml:space="preserve"> energi</w:t>
      </w:r>
      <w:r w:rsidR="003539C5">
        <w:t>e</w:t>
      </w:r>
      <w:r w:rsidRPr="00BA23CA">
        <w:t>.</w:t>
      </w:r>
      <w:r w:rsidR="00953A3B" w:rsidRPr="00953A3B">
        <w:t xml:space="preserve"> </w:t>
      </w:r>
      <w:r w:rsidR="00953A3B">
        <w:fldChar w:fldCharType="begin"/>
      </w:r>
      <w:r w:rsidR="00BA0D5A">
        <w:instrText xml:space="preserve"> ADDIN ZOTERO_ITEM CSL_CITATION {"citationID":"8CoB6ZuH","properties":{"formattedCitation":"\\super 27,32\\nosupersub{}","plainCitation":"27,32","noteIndex":0},"citationItems":[{"id":32,"uris":["http://zotero.org/users/local/z1aM31PI/items/BMYPCHGH"],"itemData":{"id":32,"type":"book","call-number":"37.0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953A3B">
        <w:fldChar w:fldCharType="separate"/>
      </w:r>
      <w:r w:rsidR="00BA0D5A" w:rsidRPr="00BA0D5A">
        <w:rPr>
          <w:vertAlign w:val="superscript"/>
        </w:rPr>
        <w:t>27,32</w:t>
      </w:r>
      <w:r w:rsidR="00953A3B">
        <w:fldChar w:fldCharType="end"/>
      </w:r>
    </w:p>
    <w:p w14:paraId="49D68197" w14:textId="77777777" w:rsidR="001A0690" w:rsidRDefault="001A0690" w:rsidP="001A0690">
      <w:pPr>
        <w:pStyle w:val="Dalodstavce"/>
      </w:pPr>
    </w:p>
    <w:p w14:paraId="6E1B41AE" w14:textId="773B4DF3" w:rsidR="00C85893" w:rsidRDefault="00810667" w:rsidP="00A668EF">
      <w:pPr>
        <w:pStyle w:val="Odstavec1"/>
      </w:pPr>
      <w:r>
        <w:t xml:space="preserve">Přesné definování cílů představuje klíčovou součást přípravy edukačního procesu, protože poskytuje jasný rámec pro očekávané výstupy. Tato explicitní formulace cílů usnadňuje rodičům orientaci a připravuje je na to, čeho mají dosáhnout. Cíle tak hrají v procesu učení významnou úlohu, neboť poskytují směr a motivaci, proto je třeba, aby s nimi </w:t>
      </w:r>
      <w:r w:rsidR="00462DFA">
        <w:t xml:space="preserve">ortoptista </w:t>
      </w:r>
      <w:r>
        <w:t>rodiče seznámil.</w:t>
      </w:r>
      <w:r w:rsidRPr="0064107A">
        <w:t xml:space="preserve"> </w:t>
      </w:r>
    </w:p>
    <w:p w14:paraId="662F2F5A" w14:textId="46E8A753" w:rsidR="00C85893" w:rsidRDefault="00C85893" w:rsidP="00C85893">
      <w:pPr>
        <w:pStyle w:val="Dalodstavce"/>
      </w:pPr>
    </w:p>
    <w:p w14:paraId="3ADC43C7" w14:textId="0289E64D" w:rsidR="00DE120A" w:rsidRDefault="00694E75" w:rsidP="00A668EF">
      <w:pPr>
        <w:pStyle w:val="Odstavec1"/>
      </w:pPr>
      <w:r>
        <w:t>Po</w:t>
      </w:r>
      <w:r w:rsidR="00036E7A">
        <w:t xml:space="preserve"> </w:t>
      </w:r>
      <w:r w:rsidR="001547AF">
        <w:t xml:space="preserve">analýze </w:t>
      </w:r>
      <w:r w:rsidR="00161322">
        <w:t>edukačních po</w:t>
      </w:r>
      <w:r w:rsidR="008E52AE">
        <w:t>třeb rodičů</w:t>
      </w:r>
      <w:r w:rsidR="004A3530">
        <w:t xml:space="preserve"> a</w:t>
      </w:r>
      <w:r w:rsidR="00276BF6">
        <w:t xml:space="preserve"> </w:t>
      </w:r>
      <w:r w:rsidR="00200598">
        <w:t>stanovení</w:t>
      </w:r>
      <w:r w:rsidR="00276BF6">
        <w:t xml:space="preserve"> </w:t>
      </w:r>
      <w:r w:rsidR="00CB748B">
        <w:t>cílů,</w:t>
      </w:r>
      <w:r w:rsidR="003F0329">
        <w:t xml:space="preserve"> ortoptista </w:t>
      </w:r>
      <w:r w:rsidR="003D7A7A">
        <w:t>postupně přechází</w:t>
      </w:r>
      <w:r w:rsidR="003F0329">
        <w:t xml:space="preserve"> do </w:t>
      </w:r>
      <w:r w:rsidR="00036445">
        <w:t>fáze struktury a organizace výuky</w:t>
      </w:r>
      <w:r w:rsidR="00B80D13">
        <w:t xml:space="preserve">, kdy </w:t>
      </w:r>
      <w:r w:rsidR="007C3ABF" w:rsidRPr="007C3ABF">
        <w:t>detailně upřesňuje formy</w:t>
      </w:r>
      <w:r w:rsidR="00E300D0">
        <w:t xml:space="preserve"> a</w:t>
      </w:r>
      <w:r w:rsidR="007C3ABF" w:rsidRPr="007C3ABF">
        <w:t xml:space="preserve"> metody </w:t>
      </w:r>
      <w:r w:rsidR="001100BB">
        <w:t xml:space="preserve">výuky </w:t>
      </w:r>
      <w:r w:rsidR="007C3ABF" w:rsidRPr="007C3ABF">
        <w:t>a didaktické materiály</w:t>
      </w:r>
      <w:r w:rsidR="00C90547">
        <w:fldChar w:fldCharType="begin"/>
      </w:r>
      <w:r w:rsidR="00C90547">
        <w:instrText xml:space="preserve"> XE "</w:instrText>
      </w:r>
      <w:r w:rsidR="00C90547" w:rsidRPr="00BA6446">
        <w:instrText>didaktické materiály</w:instrText>
      </w:r>
      <w:r w:rsidR="00C90547">
        <w:instrText xml:space="preserve">" </w:instrText>
      </w:r>
      <w:r w:rsidR="00C90547">
        <w:fldChar w:fldCharType="end"/>
      </w:r>
      <w:r w:rsidR="007C3ABF" w:rsidRPr="007C3ABF">
        <w:t xml:space="preserve">, které použije k dosažení výukového cíle. Během této fáze </w:t>
      </w:r>
      <w:r w:rsidR="00C477FC">
        <w:t xml:space="preserve">ortoptista </w:t>
      </w:r>
      <w:r w:rsidR="007C3ABF" w:rsidRPr="007C3ABF">
        <w:t xml:space="preserve">připravuje vzdělávací plán, </w:t>
      </w:r>
      <w:r w:rsidR="00785762">
        <w:t>popisující</w:t>
      </w:r>
      <w:r w:rsidR="007C3ABF" w:rsidRPr="007C3ABF">
        <w:t xml:space="preserve"> způsob předávání učiva.</w:t>
      </w:r>
    </w:p>
    <w:p w14:paraId="41E188F2" w14:textId="10093D1D" w:rsidR="005A4E0F" w:rsidRDefault="00A36F1E" w:rsidP="00A651B4">
      <w:pPr>
        <w:pStyle w:val="Dalodstavce"/>
      </w:pPr>
      <w:r>
        <w:t>V</w:t>
      </w:r>
      <w:r w:rsidR="008F471C" w:rsidRPr="008F471C">
        <w:t xml:space="preserve">ýznamný vliv na jeho přístup k celé vzdělávací </w:t>
      </w:r>
      <w:r w:rsidR="002F7928">
        <w:t>činnosti</w:t>
      </w:r>
      <w:r w:rsidR="008F471C" w:rsidRPr="008F471C">
        <w:t xml:space="preserve"> a na výběr vhodných </w:t>
      </w:r>
      <w:r w:rsidR="00B10EEA">
        <w:t>nástrojů pro edukaci rodičů,</w:t>
      </w:r>
      <w:r w:rsidR="00C477FC" w:rsidRPr="00C477FC">
        <w:t xml:space="preserve"> </w:t>
      </w:r>
      <w:r w:rsidR="006A5C2A">
        <w:t>může mít</w:t>
      </w:r>
      <w:r w:rsidR="00C477FC">
        <w:t xml:space="preserve"> i ujasnění </w:t>
      </w:r>
      <w:r w:rsidR="00C477FC" w:rsidRPr="008F471C">
        <w:t>očekávání vůči své roli.</w:t>
      </w:r>
      <w:r w:rsidR="00BD23DD">
        <w:t xml:space="preserve"> </w:t>
      </w:r>
      <w:r w:rsidR="00A651B4">
        <w:t>R</w:t>
      </w:r>
      <w:r w:rsidR="005C5F24">
        <w:t xml:space="preserve">odiče často očekávají </w:t>
      </w:r>
      <w:r w:rsidR="008F471C" w:rsidRPr="008F471C">
        <w:t>poskytnutí strukturovaných informací, rozvoj určitých dovedností</w:t>
      </w:r>
      <w:r w:rsidR="00FD4128">
        <w:t xml:space="preserve"> </w:t>
      </w:r>
      <w:r w:rsidR="00E604DD">
        <w:br/>
      </w:r>
      <w:r w:rsidR="00FD4128">
        <w:lastRenderedPageBreak/>
        <w:t>a</w:t>
      </w:r>
      <w:r w:rsidR="008F471C" w:rsidRPr="008F471C">
        <w:t xml:space="preserve"> schopností</w:t>
      </w:r>
      <w:r w:rsidR="00E6249E">
        <w:t xml:space="preserve"> pro </w:t>
      </w:r>
      <w:r w:rsidR="00FD4128">
        <w:t>samostatnou práci s dítětem v domácím prostředí</w:t>
      </w:r>
      <w:r w:rsidR="000A62D3">
        <w:t>, aby mohli přispět ke zlepšení zdravotního stavu dítěte</w:t>
      </w:r>
      <w:r w:rsidR="00FA67A1">
        <w:t>.</w:t>
      </w:r>
      <w:r w:rsidR="000A62D3">
        <w:t xml:space="preserve"> </w:t>
      </w:r>
    </w:p>
    <w:p w14:paraId="7754BB3D" w14:textId="0E977F57" w:rsidR="002C032C" w:rsidRPr="008F471C" w:rsidRDefault="00E713AE" w:rsidP="006315CB">
      <w:pPr>
        <w:pStyle w:val="Dalodstavce"/>
      </w:pPr>
      <w:r>
        <w:t>N</w:t>
      </w:r>
      <w:r w:rsidR="004266F5">
        <w:t xml:space="preserve">ehmotnými nástroji usměrňujícími </w:t>
      </w:r>
      <w:r w:rsidR="00ED7C2D">
        <w:t>edukační proces jsou</w:t>
      </w:r>
      <w:r w:rsidR="00FD1D9C">
        <w:t xml:space="preserve"> </w:t>
      </w:r>
      <w:r w:rsidR="00860F88">
        <w:t>didaktické zásady</w:t>
      </w:r>
      <w:r w:rsidR="00BA769C">
        <w:t xml:space="preserve"> </w:t>
      </w:r>
      <w:r w:rsidR="00A42287">
        <w:br/>
      </w:r>
      <w:r w:rsidR="00D365C0">
        <w:t>a metody výuky</w:t>
      </w:r>
      <w:r w:rsidR="005A4E0F">
        <w:t xml:space="preserve">, formy jsou vyjádřením organizace výuky a </w:t>
      </w:r>
      <w:r w:rsidR="00D365C0">
        <w:t xml:space="preserve">edukační </w:t>
      </w:r>
      <w:r w:rsidR="00FA1E8E">
        <w:t>materiál</w:t>
      </w:r>
      <w:r w:rsidR="002B6523">
        <w:t>y jsou hmotn</w:t>
      </w:r>
      <w:r w:rsidR="00B05AAB">
        <w:t>ými nástroji edukace</w:t>
      </w:r>
      <w:r w:rsidR="004B61EB">
        <w:t>.</w:t>
      </w:r>
      <w:r w:rsidR="0019228A">
        <w:t xml:space="preserve"> </w:t>
      </w:r>
      <w:r w:rsidR="00A651B4">
        <w:fldChar w:fldCharType="begin"/>
      </w:r>
      <w:r w:rsidR="00BA0D5A">
        <w:instrText xml:space="preserve"> ADDIN ZOTERO_ITEM CSL_CITATION {"citationID":"VYxN2Xh8","properties":{"formattedCitation":"\\super 31,32\\nosupersub{}","plainCitation":"31,32","noteIndex":0},"citationItems":[{"id":63,"uris":["http://zotero.org/users/local/z1aM31PI/items/R7CISEKL"],"itemData":{"id":63,"type":"book","call-number":"374.7 |2 MRF","collection-title":"Pedagogika","edition":"Vydání 1","event-place":"Praha","ISBN":"978-80-247-3997-7","note":"OCLC: 1260123357","number-of-pages":"291","publisher":"Grada","publisher-place":"Praha","source":"aleph.knihovna-pardubice.cz Library Catalog","title":"Sociální andragogika: andragogika v procesu socializace člověka","title-short":"Sociální andragogika","author":[{"family":"Barták","given":"Jan"},{"family":"Demjanenko","given":"Milan"}],"issued":{"date-parts":[["2021"]]}}},{"id":42,"uris":["http://zotero.org/users/local/z1aM31PI/items/JC3N55X6"],"itemData":{"id":42,"type":"book","call-number":"374.7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A651B4">
        <w:fldChar w:fldCharType="separate"/>
      </w:r>
      <w:r w:rsidR="00BA0D5A" w:rsidRPr="00BA0D5A">
        <w:rPr>
          <w:vertAlign w:val="superscript"/>
        </w:rPr>
        <w:t>31,32</w:t>
      </w:r>
      <w:r w:rsidR="00A651B4">
        <w:fldChar w:fldCharType="end"/>
      </w:r>
    </w:p>
    <w:p w14:paraId="6784C6C0" w14:textId="06EE5EF8" w:rsidR="009D61F8" w:rsidRDefault="003B116A" w:rsidP="006161B6">
      <w:pPr>
        <w:pStyle w:val="Nadpis3"/>
      </w:pPr>
      <w:r>
        <w:t>Edukační</w:t>
      </w:r>
      <w:r w:rsidR="00E73FF2">
        <w:t xml:space="preserve"> </w:t>
      </w:r>
      <w:r w:rsidR="00354E2D">
        <w:t>principy</w:t>
      </w:r>
      <w:r w:rsidR="00787619">
        <w:fldChar w:fldCharType="begin"/>
      </w:r>
      <w:r w:rsidR="00787619">
        <w:instrText xml:space="preserve"> XE "</w:instrText>
      </w:r>
      <w:r w:rsidR="00787619" w:rsidRPr="0008467F">
        <w:instrText>edukační principy</w:instrText>
      </w:r>
      <w:r w:rsidR="00787619">
        <w:instrText xml:space="preserve">" </w:instrText>
      </w:r>
      <w:r w:rsidR="00787619">
        <w:fldChar w:fldCharType="end"/>
      </w:r>
    </w:p>
    <w:p w14:paraId="39B7AA05" w14:textId="3A25C76C" w:rsidR="00455A49" w:rsidRDefault="009D61F8" w:rsidP="0092759C">
      <w:pPr>
        <w:pStyle w:val="Odstavec1"/>
      </w:pPr>
      <w:r w:rsidRPr="009D61F8">
        <w:t>Didaktické zásady</w:t>
      </w:r>
      <w:r w:rsidR="000C1851">
        <w:t xml:space="preserve"> –</w:t>
      </w:r>
      <w:r w:rsidRPr="009D61F8">
        <w:t xml:space="preserve"> principy, </w:t>
      </w:r>
      <w:r w:rsidR="00965446">
        <w:t>představují</w:t>
      </w:r>
      <w:r w:rsidRPr="009D61F8">
        <w:t xml:space="preserve"> obecn</w:t>
      </w:r>
      <w:r w:rsidR="00965446">
        <w:t>é</w:t>
      </w:r>
      <w:r w:rsidRPr="009D61F8">
        <w:t xml:space="preserve"> požadavky na </w:t>
      </w:r>
      <w:r w:rsidR="001A6999">
        <w:t>edukační proces</w:t>
      </w:r>
      <w:r w:rsidRPr="009D61F8">
        <w:t xml:space="preserve">, které </w:t>
      </w:r>
      <w:r w:rsidR="008E07E0">
        <w:t xml:space="preserve">respektují </w:t>
      </w:r>
      <w:r w:rsidR="006C6B1F">
        <w:t>cíle a obsah edukace</w:t>
      </w:r>
      <w:r w:rsidRPr="009D61F8">
        <w:t xml:space="preserve">. </w:t>
      </w:r>
      <w:r w:rsidR="00A27C7D">
        <w:t xml:space="preserve">Jejich dodržováním </w:t>
      </w:r>
      <w:r w:rsidR="00FE75FF">
        <w:t>může ortoptista</w:t>
      </w:r>
      <w:r w:rsidR="005D3361">
        <w:t xml:space="preserve"> dosahovat </w:t>
      </w:r>
      <w:r w:rsidR="00E17FAA">
        <w:t>významných výsledků</w:t>
      </w:r>
      <w:r w:rsidR="00CF6DB7">
        <w:t xml:space="preserve"> ve své edukační intervenci</w:t>
      </w:r>
      <w:r w:rsidRPr="009D61F8">
        <w:t>.</w:t>
      </w:r>
      <w:r w:rsidR="00DC400B">
        <w:t xml:space="preserve"> </w:t>
      </w:r>
      <w:r w:rsidR="0079297D">
        <w:t>Ve vzdělávání dospělých se lze setkat s</w:t>
      </w:r>
      <w:r w:rsidR="003809EF">
        <w:t> různými přístupy k</w:t>
      </w:r>
      <w:r w:rsidR="00BF298F">
        <w:t> didaktickým zásadám jako je např</w:t>
      </w:r>
      <w:r w:rsidR="00290E92">
        <w:t>.</w:t>
      </w:r>
      <w:r w:rsidR="00BF298F">
        <w:t xml:space="preserve"> </w:t>
      </w:r>
      <w:r w:rsidR="00FC0560">
        <w:t>pohled H</w:t>
      </w:r>
      <w:r w:rsidR="00FE4B03">
        <w:t>o</w:t>
      </w:r>
      <w:r w:rsidR="00FC0560">
        <w:t>rsta Sieberta</w:t>
      </w:r>
      <w:r w:rsidR="00BE0385">
        <w:t xml:space="preserve">, který formuluje dva didaktické principy </w:t>
      </w:r>
      <w:r w:rsidR="00551442">
        <w:t>pro edukaci dospělých</w:t>
      </w:r>
      <w:r w:rsidR="00CA410E">
        <w:t>, a to:</w:t>
      </w:r>
    </w:p>
    <w:p w14:paraId="1D49D40D" w14:textId="51DABC03" w:rsidR="00326BD7" w:rsidRDefault="00326BD7" w:rsidP="009D61F8">
      <w:pPr>
        <w:pStyle w:val="Dalodstavce"/>
      </w:pPr>
      <w:r w:rsidRPr="0078291A">
        <w:rPr>
          <w:b/>
          <w:bCs/>
        </w:rPr>
        <w:t>Didaktickou redukci</w:t>
      </w:r>
      <w:r>
        <w:t xml:space="preserve">, </w:t>
      </w:r>
      <w:r w:rsidR="007143DF">
        <w:t xml:space="preserve">při níž </w:t>
      </w:r>
      <w:r w:rsidR="004E3DAF">
        <w:t xml:space="preserve">se ortoptista při edukaci koncentruje na </w:t>
      </w:r>
      <w:r w:rsidR="00B90F7B">
        <w:t>veškeré prvky, pojmy a postupy v daném tématu</w:t>
      </w:r>
      <w:r w:rsidR="008D2804">
        <w:t>, které potřebuje rodiči předat</w:t>
      </w:r>
      <w:r w:rsidR="00E97977" w:rsidRPr="00E97977">
        <w:t>.</w:t>
      </w:r>
      <w:r w:rsidR="008D2804">
        <w:t xml:space="preserve"> </w:t>
      </w:r>
      <w:r w:rsidR="007F6B25">
        <w:t xml:space="preserve">Tuto zásadu </w:t>
      </w:r>
      <w:r w:rsidR="00833852">
        <w:t xml:space="preserve">lze ilustrovat v situaci, kdy ortoptista edukuje rodiče pomocí konkrétních příkladů </w:t>
      </w:r>
      <w:r w:rsidR="00A42287">
        <w:br/>
      </w:r>
      <w:r w:rsidR="00833852">
        <w:t>a demonstrací s využitím modelů a teorií.</w:t>
      </w:r>
    </w:p>
    <w:p w14:paraId="2350F694" w14:textId="70FBEF52" w:rsidR="00152E49" w:rsidRDefault="0078291A" w:rsidP="009D61F8">
      <w:pPr>
        <w:pStyle w:val="Dalodstavce"/>
      </w:pPr>
      <w:r w:rsidRPr="00C55405">
        <w:rPr>
          <w:b/>
          <w:bCs/>
        </w:rPr>
        <w:t xml:space="preserve">Didaktickou </w:t>
      </w:r>
      <w:r w:rsidR="006F7E64" w:rsidRPr="00C55405">
        <w:rPr>
          <w:b/>
          <w:bCs/>
        </w:rPr>
        <w:t>rekonstrukci</w:t>
      </w:r>
      <w:r w:rsidR="00282721">
        <w:t xml:space="preserve">, </w:t>
      </w:r>
      <w:r w:rsidR="00AF08BE" w:rsidRPr="00AF08BE">
        <w:t>při které ortop</w:t>
      </w:r>
      <w:r w:rsidR="00291808">
        <w:t>t</w:t>
      </w:r>
      <w:r w:rsidR="00AF08BE" w:rsidRPr="00AF08BE">
        <w:t>ista vhodně a srozumitelně vysvětluje</w:t>
      </w:r>
      <w:r w:rsidR="0039311C" w:rsidRPr="0039311C">
        <w:t xml:space="preserve"> rodičům, </w:t>
      </w:r>
      <w:r w:rsidR="004D292A">
        <w:t xml:space="preserve">aby </w:t>
      </w:r>
      <w:r w:rsidR="0012278B">
        <w:t>rozuměli</w:t>
      </w:r>
      <w:r w:rsidR="003B0E33" w:rsidRPr="003B0E33">
        <w:t xml:space="preserve"> </w:t>
      </w:r>
      <w:r w:rsidR="00F020D3">
        <w:t>edukačnímu obsahu</w:t>
      </w:r>
      <w:r w:rsidR="0039311C" w:rsidRPr="0039311C">
        <w:t>, tedy respektuje jejich zájmy</w:t>
      </w:r>
      <w:r w:rsidR="00291808">
        <w:t>,</w:t>
      </w:r>
      <w:r w:rsidR="0039311C" w:rsidRPr="0039311C">
        <w:t xml:space="preserve"> znalos</w:t>
      </w:r>
      <w:r w:rsidR="00291808">
        <w:t>ti</w:t>
      </w:r>
      <w:r w:rsidR="00291808" w:rsidRPr="00291808">
        <w:t xml:space="preserve"> a preferovaný způsob učení</w:t>
      </w:r>
      <w:r w:rsidR="00CB53B1">
        <w:t xml:space="preserve"> a dle toho adaptuje </w:t>
      </w:r>
      <w:r w:rsidR="00D543D1">
        <w:t>učební látku</w:t>
      </w:r>
      <w:r w:rsidR="00291808" w:rsidRPr="00291808">
        <w:t>.</w:t>
      </w:r>
      <w:r w:rsidR="00EB34F9">
        <w:fldChar w:fldCharType="begin"/>
      </w:r>
      <w:r w:rsidR="00BA0D5A">
        <w:instrText xml:space="preserve"> ADDIN ZOTERO_ITEM CSL_CITATION {"citationID":"x9Xp1kKJ","properties":{"formattedCitation":"\\super 32,35\\nosupersub{}","plainCitation":"32,35","noteIndex":0},"citationItems":[{"id":42,"uris":["http://zotero.org/users/local/z1aM31PI/items/JC3N55X6"],"itemData":{"id":42,"type":"book","call-number":"374.7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dospělých","author":[{"family":"Zormanová","given":"Lucie"}],"issued":{"date-parts":[["2017"]]}}},{"id":46,"uris":["http://zotero.org/users/local/z1aM31PI/items/N5G2S3EI"],"itemData":{"id":46,"type":"book","call-number":"(048.8) |2 MRF","edition":"Vyd. 2. přeprac","event-place":"Praha","ISBN":"978-80-7357-045-3","number-of-pages":"146","publisher":"ASPI","publisher-place":"Praha","source":"aleph.muni.cz Library Catalog","title":"Androdidaktika","author":[{"family":"Mužík","given":"Jaroslav"}],"issued":{"date-parts":[["2004"]]}}}],"schema":"https://github.com/citation-style-language/schema/raw/master/csl-citation.json"} </w:instrText>
      </w:r>
      <w:r w:rsidR="00EB34F9">
        <w:fldChar w:fldCharType="separate"/>
      </w:r>
      <w:r w:rsidR="00BA0D5A" w:rsidRPr="00BA0D5A">
        <w:rPr>
          <w:vertAlign w:val="superscript"/>
        </w:rPr>
        <w:t>32,35</w:t>
      </w:r>
      <w:r w:rsidR="00EB34F9">
        <w:fldChar w:fldCharType="end"/>
      </w:r>
    </w:p>
    <w:p w14:paraId="62FCD8D0" w14:textId="77777777" w:rsidR="00EB34F9" w:rsidRDefault="00EB34F9" w:rsidP="009D61F8">
      <w:pPr>
        <w:pStyle w:val="Dalodstavce"/>
      </w:pPr>
    </w:p>
    <w:p w14:paraId="1A1D9D8A" w14:textId="77777777" w:rsidR="00166281" w:rsidRDefault="00F028E6" w:rsidP="00A668EF">
      <w:pPr>
        <w:pStyle w:val="Odstavec1"/>
      </w:pPr>
      <w:r>
        <w:t>Z</w:t>
      </w:r>
      <w:r w:rsidR="008C4659">
        <w:t>ásad</w:t>
      </w:r>
      <w:r w:rsidR="00630BCB">
        <w:t xml:space="preserve">y v edukaci dospělých </w:t>
      </w:r>
      <w:r w:rsidR="002C4C9E">
        <w:t xml:space="preserve">lze rozdělit do čtyř </w:t>
      </w:r>
      <w:r w:rsidR="00B6725E">
        <w:t>oblastí</w:t>
      </w:r>
      <w:r w:rsidR="007F2086">
        <w:t xml:space="preserve">. </w:t>
      </w:r>
    </w:p>
    <w:p w14:paraId="34D21A7B" w14:textId="65737A09" w:rsidR="00021856" w:rsidRDefault="007F2086" w:rsidP="00B97179">
      <w:pPr>
        <w:pStyle w:val="Dalodstavce"/>
      </w:pPr>
      <w:r>
        <w:t>První</w:t>
      </w:r>
      <w:r w:rsidR="000A6642">
        <w:t xml:space="preserve"> oblast</w:t>
      </w:r>
      <w:r w:rsidR="00B8216D">
        <w:t xml:space="preserve"> představuje </w:t>
      </w:r>
      <w:r w:rsidR="00B8216D" w:rsidRPr="00B8216D">
        <w:rPr>
          <w:b/>
          <w:bCs/>
        </w:rPr>
        <w:t>motivace dospělého k</w:t>
      </w:r>
      <w:r w:rsidR="007E2EF9">
        <w:rPr>
          <w:b/>
          <w:bCs/>
        </w:rPr>
        <w:t> </w:t>
      </w:r>
      <w:r w:rsidR="00B8216D" w:rsidRPr="00B8216D">
        <w:rPr>
          <w:b/>
          <w:bCs/>
        </w:rPr>
        <w:t>učení</w:t>
      </w:r>
      <w:r w:rsidR="007E2EF9">
        <w:t>. Motivace</w:t>
      </w:r>
      <w:r w:rsidR="00793B3A">
        <w:t xml:space="preserve"> </w:t>
      </w:r>
      <w:r w:rsidR="005D35F8">
        <w:t xml:space="preserve">ortoptista </w:t>
      </w:r>
      <w:r w:rsidR="004E763E">
        <w:t>dosahuje např.</w:t>
      </w:r>
      <w:r w:rsidR="00E75409">
        <w:t xml:space="preserve"> </w:t>
      </w:r>
      <w:r w:rsidR="00034AD6">
        <w:t xml:space="preserve">citlivým </w:t>
      </w:r>
      <w:r w:rsidR="004E763E">
        <w:t xml:space="preserve">přístupem k rodiči, seznámením </w:t>
      </w:r>
      <w:r w:rsidR="009D08B0">
        <w:t>s cílem edukace</w:t>
      </w:r>
      <w:r w:rsidR="00842DA9">
        <w:t>,</w:t>
      </w:r>
      <w:r w:rsidR="008E2960">
        <w:t xml:space="preserve"> </w:t>
      </w:r>
      <w:r w:rsidR="004E763E">
        <w:t>navozením</w:t>
      </w:r>
      <w:r w:rsidR="008E2960">
        <w:t xml:space="preserve"> příjemn</w:t>
      </w:r>
      <w:r w:rsidR="004E763E">
        <w:t>é</w:t>
      </w:r>
      <w:r w:rsidR="008E2960">
        <w:t xml:space="preserve"> a přátel</w:t>
      </w:r>
      <w:r w:rsidR="003C3127">
        <w:t>sk</w:t>
      </w:r>
      <w:r w:rsidR="004E763E">
        <w:t xml:space="preserve">é </w:t>
      </w:r>
      <w:r w:rsidR="003C3127">
        <w:t>atmosfér</w:t>
      </w:r>
      <w:r w:rsidR="004E763E">
        <w:t>y</w:t>
      </w:r>
      <w:r w:rsidR="00842DA9">
        <w:t xml:space="preserve"> atp</w:t>
      </w:r>
      <w:r w:rsidR="003C3127">
        <w:t xml:space="preserve">. </w:t>
      </w:r>
    </w:p>
    <w:p w14:paraId="4B70BBF9" w14:textId="77777777" w:rsidR="00166281" w:rsidRDefault="00531680" w:rsidP="008A5564">
      <w:pPr>
        <w:pStyle w:val="Dalodstavce"/>
      </w:pPr>
      <w:r>
        <w:t>Druhou oblastí jsou</w:t>
      </w:r>
      <w:r w:rsidR="00627AA0">
        <w:t xml:space="preserve"> </w:t>
      </w:r>
      <w:r w:rsidR="004223A2" w:rsidRPr="00E968C8">
        <w:rPr>
          <w:b/>
          <w:bCs/>
        </w:rPr>
        <w:t>principy interakce dospělého s</w:t>
      </w:r>
      <w:r w:rsidR="00251553" w:rsidRPr="00E968C8">
        <w:rPr>
          <w:b/>
          <w:bCs/>
        </w:rPr>
        <w:t>tudenta a lektora</w:t>
      </w:r>
      <w:r w:rsidR="00114B95">
        <w:t xml:space="preserve">. </w:t>
      </w:r>
      <w:r w:rsidR="002C6FBD">
        <w:t xml:space="preserve">To znamená, že interakce ortoptisty a </w:t>
      </w:r>
      <w:r w:rsidR="00C30D8C">
        <w:t>rodiče se podobá pracovnímu procesu</w:t>
      </w:r>
      <w:r w:rsidR="006933F7">
        <w:t xml:space="preserve">, </w:t>
      </w:r>
      <w:r w:rsidR="00CF3E01">
        <w:t>řešení problémů</w:t>
      </w:r>
      <w:r w:rsidR="00166281">
        <w:t>, vzájemnému ovlivňování a hodnocení.</w:t>
      </w:r>
    </w:p>
    <w:p w14:paraId="4063CF9D" w14:textId="6644B550" w:rsidR="00114B95" w:rsidRDefault="00166281" w:rsidP="008A5564">
      <w:pPr>
        <w:pStyle w:val="Dalodstavce"/>
      </w:pPr>
      <w:r>
        <w:t xml:space="preserve">Třetí oblastí </w:t>
      </w:r>
      <w:r w:rsidR="00BD6FB3">
        <w:t xml:space="preserve">je </w:t>
      </w:r>
      <w:r w:rsidR="00BD6FB3" w:rsidRPr="00BD6FB3">
        <w:rPr>
          <w:b/>
          <w:bCs/>
        </w:rPr>
        <w:t>princip výběru a organizace vzdělávacího obsahu</w:t>
      </w:r>
      <w:r w:rsidR="00BD6FB3">
        <w:t>.</w:t>
      </w:r>
      <w:r w:rsidR="001655F4">
        <w:t xml:space="preserve"> </w:t>
      </w:r>
      <w:r w:rsidR="00131A3A">
        <w:t>Tento princip uplatňuje ortoptista</w:t>
      </w:r>
      <w:r w:rsidR="00C04DC1">
        <w:t xml:space="preserve"> tím, že p</w:t>
      </w:r>
      <w:r w:rsidR="001655F4">
        <w:t xml:space="preserve">ři edukaci operuje </w:t>
      </w:r>
      <w:r w:rsidR="00844E99">
        <w:t xml:space="preserve">s edukačními potřebami </w:t>
      </w:r>
      <w:r w:rsidR="00131A3A">
        <w:t>rodiče.</w:t>
      </w:r>
      <w:r w:rsidR="00272678">
        <w:t xml:space="preserve"> Optimalizuje </w:t>
      </w:r>
      <w:r w:rsidR="00682564">
        <w:t>obsah</w:t>
      </w:r>
      <w:r w:rsidR="006905FF">
        <w:t xml:space="preserve">, metody i </w:t>
      </w:r>
      <w:r w:rsidR="00C84E4A">
        <w:t>pomůcky své edukační intervence.</w:t>
      </w:r>
      <w:r w:rsidR="00131A3A">
        <w:t xml:space="preserve"> </w:t>
      </w:r>
    </w:p>
    <w:p w14:paraId="6E2A0D3B" w14:textId="64B6AA75" w:rsidR="00C1235D" w:rsidRDefault="00C1235D" w:rsidP="008A5564">
      <w:pPr>
        <w:pStyle w:val="Dalodstavce"/>
      </w:pPr>
      <w:r>
        <w:t xml:space="preserve">Poslední čtvrtou oblastí je </w:t>
      </w:r>
      <w:r w:rsidRPr="00C1235D">
        <w:rPr>
          <w:b/>
          <w:bCs/>
        </w:rPr>
        <w:t>princip řízení procesu učení</w:t>
      </w:r>
      <w:r>
        <w:t xml:space="preserve">. </w:t>
      </w:r>
      <w:r w:rsidR="003D1EDF">
        <w:t xml:space="preserve">Ortoptista při edukaci </w:t>
      </w:r>
      <w:r w:rsidR="003058CC">
        <w:t xml:space="preserve">rodičů </w:t>
      </w:r>
      <w:r w:rsidR="002D2AC3">
        <w:t xml:space="preserve">ctí psychologické </w:t>
      </w:r>
      <w:r w:rsidR="00B86582">
        <w:t xml:space="preserve">charakteristiky učení a specifika dospělých </w:t>
      </w:r>
      <w:r w:rsidR="003058CC">
        <w:t>při edukaci.</w:t>
      </w:r>
      <w:r w:rsidR="00FA2F12">
        <w:fldChar w:fldCharType="begin"/>
      </w:r>
      <w:r w:rsidR="00BA0D5A">
        <w:instrText xml:space="preserve"> ADDIN ZOTERO_ITEM CSL_CITATION {"citationID":"r40YD2pJ","properties":{"formattedCitation":"\\super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FA2F12">
        <w:fldChar w:fldCharType="separate"/>
      </w:r>
      <w:r w:rsidR="00BA0D5A" w:rsidRPr="00BA0D5A">
        <w:rPr>
          <w:vertAlign w:val="superscript"/>
        </w:rPr>
        <w:t>32</w:t>
      </w:r>
      <w:r w:rsidR="00FA2F12">
        <w:fldChar w:fldCharType="end"/>
      </w:r>
    </w:p>
    <w:p w14:paraId="2AA9EDA4" w14:textId="77777777" w:rsidR="00FA2F12" w:rsidRDefault="00FA2F12" w:rsidP="008A5564">
      <w:pPr>
        <w:pStyle w:val="Dalodstavce"/>
      </w:pPr>
    </w:p>
    <w:p w14:paraId="2B2A28D3" w14:textId="683399DD" w:rsidR="0080717C" w:rsidRDefault="00753883" w:rsidP="00A668EF">
      <w:pPr>
        <w:pStyle w:val="Odstavec1"/>
      </w:pPr>
      <w:r w:rsidRPr="00753883">
        <w:t>Ortop</w:t>
      </w:r>
      <w:r w:rsidR="00C17464">
        <w:t>t</w:t>
      </w:r>
      <w:r w:rsidRPr="00753883">
        <w:t>ista</w:t>
      </w:r>
      <w:r w:rsidR="00C17464" w:rsidRPr="00C17464">
        <w:t xml:space="preserve"> může při edukaci </w:t>
      </w:r>
      <w:r w:rsidR="007F0631">
        <w:t xml:space="preserve">rodičů </w:t>
      </w:r>
      <w:r w:rsidR="00C17464" w:rsidRPr="00C17464">
        <w:t>použít také některé zásady z obecné didaktiky.</w:t>
      </w:r>
      <w:r w:rsidR="007714F0">
        <w:t xml:space="preserve"> </w:t>
      </w:r>
      <w:r w:rsidR="009330B6">
        <w:t xml:space="preserve">Jak již bylo zmíněno v předchozí kapitole, je zřejmé, že nejvyužívanějším principem ve vzdělávání dospělých </w:t>
      </w:r>
      <w:r w:rsidR="009330B6" w:rsidRPr="0080717C">
        <w:t>je názornost.</w:t>
      </w:r>
      <w:r w:rsidR="009330B6">
        <w:t xml:space="preserve"> Proto i v ortoptických ambulancích tomu nebude jinak a nejvíce se bude uplatňovat právě tato zásada.</w:t>
      </w:r>
      <w:r w:rsidR="007714F0">
        <w:t xml:space="preserve"> </w:t>
      </w:r>
    </w:p>
    <w:p w14:paraId="6EADD4A8" w14:textId="30E92764" w:rsidR="00114B95" w:rsidRDefault="006658B2" w:rsidP="008A5564">
      <w:pPr>
        <w:pStyle w:val="Dalodstavce"/>
      </w:pPr>
      <w:r>
        <w:t>P</w:t>
      </w:r>
      <w:r w:rsidR="00ED5688">
        <w:t xml:space="preserve">ři </w:t>
      </w:r>
      <w:r w:rsidR="00ED5688" w:rsidRPr="00254A95">
        <w:rPr>
          <w:b/>
          <w:bCs/>
        </w:rPr>
        <w:t>principu</w:t>
      </w:r>
      <w:r w:rsidR="00AE2AE2" w:rsidRPr="00254A95">
        <w:rPr>
          <w:b/>
          <w:bCs/>
        </w:rPr>
        <w:t xml:space="preserve"> názornost</w:t>
      </w:r>
      <w:r w:rsidR="00FC76A6">
        <w:rPr>
          <w:b/>
          <w:bCs/>
        </w:rPr>
        <w:fldChar w:fldCharType="begin"/>
      </w:r>
      <w:r w:rsidR="00FC76A6">
        <w:instrText xml:space="preserve"> XE "</w:instrText>
      </w:r>
      <w:r w:rsidR="00FC76A6" w:rsidRPr="00AB5AE7">
        <w:instrText>názornost</w:instrText>
      </w:r>
      <w:r w:rsidR="00FC76A6">
        <w:instrText xml:space="preserve">" </w:instrText>
      </w:r>
      <w:r w:rsidR="00FC76A6">
        <w:rPr>
          <w:b/>
          <w:bCs/>
        </w:rPr>
        <w:fldChar w:fldCharType="end"/>
      </w:r>
      <w:r w:rsidR="00AE2AE2" w:rsidRPr="00254A95">
        <w:rPr>
          <w:b/>
          <w:bCs/>
        </w:rPr>
        <w:t>i</w:t>
      </w:r>
      <w:r w:rsidR="009B64DC" w:rsidRPr="009B64DC">
        <w:t xml:space="preserve"> </w:t>
      </w:r>
      <w:r w:rsidR="00ED5688">
        <w:t xml:space="preserve">ortoptista </w:t>
      </w:r>
      <w:r w:rsidR="00EC22E7" w:rsidRPr="00EC22E7">
        <w:t xml:space="preserve">využívá konkrétních předmětů, modelů a zobrazení k umožnění přímého kontaktu </w:t>
      </w:r>
      <w:r w:rsidR="00ED5688">
        <w:t>rodičů</w:t>
      </w:r>
      <w:r w:rsidR="00EC22E7" w:rsidRPr="00EC22E7">
        <w:t xml:space="preserve"> s učivem</w:t>
      </w:r>
      <w:r w:rsidR="002D2DCF" w:rsidRPr="002D2DCF">
        <w:t xml:space="preserve">. Tímto způsobem si mohou lépe utvářet představy a porozumění dané látky. Dodržování této zásady </w:t>
      </w:r>
      <w:r w:rsidR="00945FE1">
        <w:t xml:space="preserve">při edukaci </w:t>
      </w:r>
      <w:r w:rsidR="002D2DCF" w:rsidRPr="002D2DCF">
        <w:lastRenderedPageBreak/>
        <w:t>zvyšuje zájem o učivo aktivní zapojení do výuky a pomáhá při efektivním osvojení poznatků</w:t>
      </w:r>
      <w:r w:rsidR="00ED5688" w:rsidRPr="00ED5688">
        <w:t>.</w:t>
      </w:r>
      <w:r w:rsidR="00C83553">
        <w:t xml:space="preserve"> </w:t>
      </w:r>
    </w:p>
    <w:p w14:paraId="6A791A7F" w14:textId="6B5E5801" w:rsidR="00254A95" w:rsidRDefault="007B7E9A" w:rsidP="008A5564">
      <w:pPr>
        <w:pStyle w:val="Dalodstavce"/>
      </w:pPr>
      <w:r w:rsidRPr="007B7E9A">
        <w:t xml:space="preserve">Další zásadou bude </w:t>
      </w:r>
      <w:r w:rsidRPr="00FC5A96">
        <w:rPr>
          <w:b/>
          <w:bCs/>
        </w:rPr>
        <w:t>princip spojení teorie s</w:t>
      </w:r>
      <w:r w:rsidR="00A369E0">
        <w:rPr>
          <w:b/>
          <w:bCs/>
        </w:rPr>
        <w:t> </w:t>
      </w:r>
      <w:r w:rsidRPr="00FC5A96">
        <w:rPr>
          <w:b/>
          <w:bCs/>
        </w:rPr>
        <w:t>praxí</w:t>
      </w:r>
      <w:r w:rsidR="00A369E0">
        <w:t>.</w:t>
      </w:r>
      <w:r w:rsidRPr="007B7E9A">
        <w:t xml:space="preserve"> </w:t>
      </w:r>
      <w:r w:rsidR="00A369E0">
        <w:t>Z</w:t>
      </w:r>
      <w:r w:rsidRPr="007B7E9A">
        <w:t>de jde o to</w:t>
      </w:r>
      <w:r w:rsidR="00BE73EB" w:rsidRPr="00BE73EB">
        <w:t>, aby teor</w:t>
      </w:r>
      <w:r w:rsidR="004B2FA2">
        <w:t>etické vědomosti</w:t>
      </w:r>
      <w:r w:rsidR="00BE73EB" w:rsidRPr="00BE73EB">
        <w:t xml:space="preserve"> byl</w:t>
      </w:r>
      <w:r w:rsidR="004B2FA2">
        <w:t xml:space="preserve">y s jejich </w:t>
      </w:r>
      <w:r w:rsidR="00BE73EB" w:rsidRPr="00BE73EB">
        <w:t>pr</w:t>
      </w:r>
      <w:r w:rsidR="004B2FA2">
        <w:t xml:space="preserve">aktickým použitím </w:t>
      </w:r>
      <w:r w:rsidR="00BE73EB" w:rsidRPr="00BE73EB">
        <w:t>v</w:t>
      </w:r>
      <w:r w:rsidR="004B2FA2">
        <w:t> </w:t>
      </w:r>
      <w:r w:rsidR="00BE73EB" w:rsidRPr="00BE73EB">
        <w:t>rovnováze</w:t>
      </w:r>
      <w:r w:rsidR="004B2FA2">
        <w:t>.</w:t>
      </w:r>
      <w:r w:rsidR="00200821">
        <w:t xml:space="preserve"> </w:t>
      </w:r>
      <w:r w:rsidR="00200821" w:rsidRPr="00200821">
        <w:t>Např</w:t>
      </w:r>
      <w:r w:rsidR="003D2685">
        <w:t>.</w:t>
      </w:r>
      <w:r w:rsidR="00FC5A96">
        <w:t>,</w:t>
      </w:r>
      <w:r w:rsidR="00200821" w:rsidRPr="00200821">
        <w:t xml:space="preserve"> když ortop</w:t>
      </w:r>
      <w:r w:rsidR="00FC5A96">
        <w:t>t</w:t>
      </w:r>
      <w:r w:rsidR="00200821" w:rsidRPr="00200821">
        <w:t>ista vysvětlí a ukáže</w:t>
      </w:r>
      <w:r w:rsidR="00920AD0" w:rsidRPr="00920AD0">
        <w:t xml:space="preserve"> rodiči nějakou léčebnou metodu, kterou lze provádět </w:t>
      </w:r>
      <w:r w:rsidR="00FC5A96">
        <w:t>i v</w:t>
      </w:r>
      <w:r w:rsidR="00920AD0" w:rsidRPr="00920AD0">
        <w:t xml:space="preserve"> domácím prostředí</w:t>
      </w:r>
      <w:r w:rsidR="00FC5A96">
        <w:t>,</w:t>
      </w:r>
      <w:r w:rsidR="00920AD0" w:rsidRPr="00920AD0">
        <w:t xml:space="preserve"> nechá ho</w:t>
      </w:r>
      <w:r w:rsidR="00FC5A96" w:rsidRPr="00FC5A96">
        <w:t>, aby si metodu prakticky vyzkoušel a ortopti</w:t>
      </w:r>
      <w:r w:rsidR="00FC5A96">
        <w:t>s</w:t>
      </w:r>
      <w:r w:rsidR="00FC5A96" w:rsidRPr="00FC5A96">
        <w:t>tovi předvedl.</w:t>
      </w:r>
    </w:p>
    <w:p w14:paraId="06C55B01" w14:textId="1E9E9BF1" w:rsidR="00F872C9" w:rsidRDefault="003C127D" w:rsidP="008A5564">
      <w:pPr>
        <w:pStyle w:val="Dalodstavce"/>
      </w:pPr>
      <w:r w:rsidRPr="001722F5">
        <w:rPr>
          <w:b/>
          <w:bCs/>
        </w:rPr>
        <w:t>Principem vědeckosti</w:t>
      </w:r>
      <w:r w:rsidR="00CC3F8C" w:rsidRPr="00CC3F8C">
        <w:t xml:space="preserve"> </w:t>
      </w:r>
      <w:r w:rsidR="00BA4FDA">
        <w:t>musí ortoptista dodržet předání</w:t>
      </w:r>
      <w:r w:rsidR="000A1104">
        <w:t xml:space="preserve"> aktuálních, pravdivých </w:t>
      </w:r>
      <w:r w:rsidR="003D2685">
        <w:br/>
      </w:r>
      <w:r w:rsidR="000A1104">
        <w:t xml:space="preserve">a vědecky ověřených </w:t>
      </w:r>
      <w:r w:rsidR="003D17ED">
        <w:t>poznatků či technik</w:t>
      </w:r>
      <w:r w:rsidR="00DF6D32" w:rsidRPr="00DF6D32">
        <w:t xml:space="preserve">. </w:t>
      </w:r>
      <w:r w:rsidR="00FA6EDC">
        <w:t>Také m</w:t>
      </w:r>
      <w:r w:rsidR="00DF6D32" w:rsidRPr="00DF6D32">
        <w:t>usí umět</w:t>
      </w:r>
      <w:r w:rsidR="00FA6EDC">
        <w:t xml:space="preserve"> sdělovaný</w:t>
      </w:r>
      <w:r w:rsidR="00DF6D32" w:rsidRPr="00DF6D32">
        <w:t xml:space="preserve"> edukační obsah</w:t>
      </w:r>
      <w:r w:rsidR="00130A88" w:rsidRPr="00130A88">
        <w:t xml:space="preserve"> </w:t>
      </w:r>
      <w:r w:rsidR="00FA6EDC">
        <w:t>přizpůsobit</w:t>
      </w:r>
      <w:r w:rsidR="001722F5">
        <w:t xml:space="preserve"> tak</w:t>
      </w:r>
      <w:r w:rsidR="00130A88" w:rsidRPr="00130A88">
        <w:t xml:space="preserve">, aby </w:t>
      </w:r>
      <w:r w:rsidR="001722F5">
        <w:t>mu</w:t>
      </w:r>
      <w:r w:rsidR="00130A88" w:rsidRPr="00130A88">
        <w:t xml:space="preserve"> rodiče jako laici rozuměli</w:t>
      </w:r>
      <w:r w:rsidR="001722F5">
        <w:t>.</w:t>
      </w:r>
    </w:p>
    <w:p w14:paraId="4B24E71A" w14:textId="49288FC4" w:rsidR="001722F5" w:rsidRDefault="002C0FA3" w:rsidP="008A5564">
      <w:pPr>
        <w:pStyle w:val="Dalodstavce"/>
      </w:pPr>
      <w:r w:rsidRPr="00DD270E">
        <w:rPr>
          <w:b/>
          <w:bCs/>
        </w:rPr>
        <w:t>Princip uvědomělosti a aktivity</w:t>
      </w:r>
      <w:r w:rsidR="004C1D5B" w:rsidRPr="004C1D5B">
        <w:t xml:space="preserve"> </w:t>
      </w:r>
      <w:r w:rsidR="005B4AE0" w:rsidRPr="005B4AE0">
        <w:t xml:space="preserve">vyjadřuje požadavek, aby rodič vnímal potřebu osobního zapojení do </w:t>
      </w:r>
      <w:r w:rsidR="00DD270E">
        <w:t>procesu edukace</w:t>
      </w:r>
      <w:r w:rsidR="005B4AE0" w:rsidRPr="005B4AE0">
        <w:t>. K respektování tohoto principu ortop</w:t>
      </w:r>
      <w:r w:rsidR="00DD270E">
        <w:t>t</w:t>
      </w:r>
      <w:r w:rsidR="005B4AE0" w:rsidRPr="005B4AE0">
        <w:t xml:space="preserve">ista </w:t>
      </w:r>
      <w:r w:rsidR="00DE6F60">
        <w:t>stimuluje</w:t>
      </w:r>
      <w:r w:rsidR="005B4AE0" w:rsidRPr="005B4AE0">
        <w:t xml:space="preserve"> jak vnitřní</w:t>
      </w:r>
      <w:r w:rsidR="005E4744">
        <w:t>,</w:t>
      </w:r>
      <w:r w:rsidR="005B4AE0" w:rsidRPr="005B4AE0">
        <w:t xml:space="preserve"> tak vnější motivaci rodiče a </w:t>
      </w:r>
      <w:r w:rsidR="00A00867">
        <w:t xml:space="preserve">aktivně ho zapojuje </w:t>
      </w:r>
      <w:r w:rsidR="00856380">
        <w:t>do edukace</w:t>
      </w:r>
      <w:r w:rsidR="00E50A19" w:rsidRPr="00E50A19">
        <w:t>.</w:t>
      </w:r>
    </w:p>
    <w:p w14:paraId="3F38154E" w14:textId="0CDCA900" w:rsidR="00E67E87" w:rsidRDefault="0091722A" w:rsidP="008A5564">
      <w:pPr>
        <w:pStyle w:val="Dalodstavce"/>
      </w:pPr>
      <w:r w:rsidRPr="000E4082">
        <w:rPr>
          <w:b/>
          <w:bCs/>
        </w:rPr>
        <w:t>Principem přiměřenost</w:t>
      </w:r>
      <w:r w:rsidR="00FC76A6">
        <w:rPr>
          <w:b/>
          <w:bCs/>
        </w:rPr>
        <w:fldChar w:fldCharType="begin"/>
      </w:r>
      <w:r w:rsidR="00FC76A6">
        <w:instrText xml:space="preserve"> XE "</w:instrText>
      </w:r>
      <w:r w:rsidR="00FC76A6" w:rsidRPr="007F0947">
        <w:instrText>přiměřenost</w:instrText>
      </w:r>
      <w:r w:rsidR="00FC76A6">
        <w:instrText xml:space="preserve">" </w:instrText>
      </w:r>
      <w:r w:rsidR="00FC76A6">
        <w:rPr>
          <w:b/>
          <w:bCs/>
        </w:rPr>
        <w:fldChar w:fldCharType="end"/>
      </w:r>
      <w:r w:rsidRPr="000E4082">
        <w:rPr>
          <w:b/>
          <w:bCs/>
        </w:rPr>
        <w:t>i</w:t>
      </w:r>
      <w:r w:rsidR="00221528" w:rsidRPr="00221528">
        <w:t xml:space="preserve"> je </w:t>
      </w:r>
      <w:r w:rsidR="00BF755A">
        <w:t>myšleno</w:t>
      </w:r>
      <w:r w:rsidR="00221528" w:rsidRPr="00221528">
        <w:t>,</w:t>
      </w:r>
      <w:r w:rsidR="008F5ED6" w:rsidRPr="008F5ED6">
        <w:t xml:space="preserve"> aby</w:t>
      </w:r>
      <w:r w:rsidR="00721D91" w:rsidRPr="00721D91">
        <w:t xml:space="preserve"> </w:t>
      </w:r>
      <w:r w:rsidR="00BF755A">
        <w:t>c</w:t>
      </w:r>
      <w:r w:rsidR="00721D91" w:rsidRPr="00721D91">
        <w:t>elý proces edukace byl přiměřený</w:t>
      </w:r>
      <w:r w:rsidR="001665D9" w:rsidRPr="001665D9">
        <w:t xml:space="preserve"> schopnostem</w:t>
      </w:r>
      <w:r w:rsidR="00BF755A">
        <w:t>,</w:t>
      </w:r>
      <w:r w:rsidR="001665D9" w:rsidRPr="001665D9">
        <w:t xml:space="preserve"> vědomostem, dovednostem rodič</w:t>
      </w:r>
      <w:r w:rsidR="008848DF">
        <w:t>e</w:t>
      </w:r>
      <w:r w:rsidR="001665D9" w:rsidRPr="001665D9">
        <w:t xml:space="preserve">. Proto je počáteční </w:t>
      </w:r>
      <w:r w:rsidR="00D21339">
        <w:t>pedagogická diagnostika</w:t>
      </w:r>
      <w:r w:rsidR="00D378B3">
        <w:fldChar w:fldCharType="begin"/>
      </w:r>
      <w:r w:rsidR="00D378B3">
        <w:instrText xml:space="preserve"> XE "</w:instrText>
      </w:r>
      <w:r w:rsidR="00D378B3" w:rsidRPr="00787734">
        <w:instrText>diagnostika</w:instrText>
      </w:r>
      <w:r w:rsidR="00D378B3">
        <w:instrText xml:space="preserve">" </w:instrText>
      </w:r>
      <w:r w:rsidR="00D378B3">
        <w:fldChar w:fldCharType="end"/>
      </w:r>
      <w:r w:rsidR="009B6487">
        <w:t xml:space="preserve"> rodiče </w:t>
      </w:r>
      <w:r w:rsidR="00071AA3">
        <w:t xml:space="preserve">důležitá, aby </w:t>
      </w:r>
      <w:r w:rsidR="005C29E2">
        <w:t>byl schopen dodržet tuto zásadu</w:t>
      </w:r>
      <w:r w:rsidR="00CD6626">
        <w:t>, protože přiměřenost může působit motivačně.</w:t>
      </w:r>
    </w:p>
    <w:p w14:paraId="703E7B9C" w14:textId="6AF1DAD0" w:rsidR="00EA21A5" w:rsidRDefault="00083C31" w:rsidP="008A5564">
      <w:pPr>
        <w:pStyle w:val="Dalodstavce"/>
      </w:pPr>
      <w:r>
        <w:t xml:space="preserve">U </w:t>
      </w:r>
      <w:r w:rsidRPr="00083C31">
        <w:rPr>
          <w:b/>
          <w:bCs/>
        </w:rPr>
        <w:t>p</w:t>
      </w:r>
      <w:r w:rsidR="00E939A1" w:rsidRPr="00083C31">
        <w:rPr>
          <w:b/>
          <w:bCs/>
        </w:rPr>
        <w:t>rincipu trvalosti</w:t>
      </w:r>
      <w:r w:rsidR="00E939A1" w:rsidRPr="00E939A1">
        <w:t xml:space="preserve"> jde o</w:t>
      </w:r>
      <w:r w:rsidR="00F73759">
        <w:t xml:space="preserve"> to, </w:t>
      </w:r>
      <w:r w:rsidR="00A52A87">
        <w:t xml:space="preserve">aby si rodiče dokázali zapamatovat a vybavit </w:t>
      </w:r>
      <w:r w:rsidR="00A37C90">
        <w:t xml:space="preserve">osvojené učivo </w:t>
      </w:r>
      <w:r w:rsidR="00C40492">
        <w:t xml:space="preserve">i s odstupem času. </w:t>
      </w:r>
      <w:r w:rsidR="000844CA">
        <w:t>Jde tedy o to, aby byly získané vědomosti a dovednosti pevné a trvalé</w:t>
      </w:r>
      <w:r w:rsidR="00FA148B" w:rsidRPr="00FA148B">
        <w:t>.</w:t>
      </w:r>
      <w:r w:rsidR="00D35B03">
        <w:t xml:space="preserve"> </w:t>
      </w:r>
      <w:r w:rsidR="006E0D0C" w:rsidRPr="006E0D0C">
        <w:t>Trvalosti</w:t>
      </w:r>
      <w:r w:rsidR="003B5BEB" w:rsidRPr="003B5BEB">
        <w:t xml:space="preserve"> u získaných vědomostí a dovedností lze dosáhnout dobrým porozuměním danému </w:t>
      </w:r>
      <w:r w:rsidR="002C65B9">
        <w:t>problému,</w:t>
      </w:r>
      <w:r w:rsidR="00353D13">
        <w:t xml:space="preserve"> a</w:t>
      </w:r>
      <w:r w:rsidR="009A7DCA" w:rsidRPr="009A7DCA">
        <w:t xml:space="preserve"> to díky názornému a srozumitelnému vysvětlení</w:t>
      </w:r>
      <w:r w:rsidR="00353D13">
        <w:t>.</w:t>
      </w:r>
      <w:r w:rsidR="007E092C" w:rsidRPr="007E092C">
        <w:t xml:space="preserve"> </w:t>
      </w:r>
    </w:p>
    <w:p w14:paraId="67BD1B45" w14:textId="146F4C83" w:rsidR="00837490" w:rsidRPr="00837490" w:rsidRDefault="00E62DE1" w:rsidP="00837490">
      <w:pPr>
        <w:pStyle w:val="Dalodstavce"/>
      </w:pPr>
      <w:r w:rsidRPr="00837490">
        <w:rPr>
          <w:b/>
          <w:bCs/>
        </w:rPr>
        <w:t>Princip soustavnosti</w:t>
      </w:r>
      <w:r w:rsidRPr="00E62DE1">
        <w:t xml:space="preserve"> </w:t>
      </w:r>
      <w:r w:rsidR="00837490" w:rsidRPr="00837490">
        <w:t xml:space="preserve">vyžaduje logické a postupné uspořádání učiva od jednoduššího k složitějšímu, přičemž </w:t>
      </w:r>
      <w:r w:rsidR="00A056A9">
        <w:t>si rodič</w:t>
      </w:r>
      <w:r w:rsidR="00837490" w:rsidRPr="00837490">
        <w:t xml:space="preserve"> postupně osvojuje klíčové pojmy a principy, což vytváří ucelený systém poznatků.</w:t>
      </w:r>
    </w:p>
    <w:p w14:paraId="6F04531C" w14:textId="05DF94E0" w:rsidR="00FC5A96" w:rsidRDefault="00A056A9" w:rsidP="006315CB">
      <w:pPr>
        <w:pStyle w:val="Dalodstavce"/>
      </w:pPr>
      <w:r>
        <w:rPr>
          <w:b/>
          <w:bCs/>
        </w:rPr>
        <w:t>Princip</w:t>
      </w:r>
      <w:r w:rsidR="00837490" w:rsidRPr="00837490">
        <w:rPr>
          <w:b/>
          <w:bCs/>
        </w:rPr>
        <w:t xml:space="preserve"> zpětné vazby</w:t>
      </w:r>
      <w:r w:rsidR="00837490" w:rsidRPr="00837490">
        <w:t xml:space="preserve"> zahrnuje získávání informací o pokroku v dosahování výukových cílů. </w:t>
      </w:r>
      <w:r>
        <w:t>Ortoptista</w:t>
      </w:r>
      <w:r w:rsidR="00837490" w:rsidRPr="00837490">
        <w:t xml:space="preserve"> pomocí otázek diagnostikuje chyby v porozumění</w:t>
      </w:r>
      <w:r w:rsidR="00D378B3">
        <w:fldChar w:fldCharType="begin"/>
      </w:r>
      <w:r w:rsidR="00D378B3">
        <w:instrText xml:space="preserve"> XE "</w:instrText>
      </w:r>
      <w:r w:rsidR="00D378B3" w:rsidRPr="003D0A75">
        <w:instrText>porozumění</w:instrText>
      </w:r>
      <w:r w:rsidR="00D378B3">
        <w:instrText xml:space="preserve">" </w:instrText>
      </w:r>
      <w:r w:rsidR="00D378B3">
        <w:fldChar w:fldCharType="end"/>
      </w:r>
      <w:r w:rsidR="00837490" w:rsidRPr="00837490">
        <w:t xml:space="preserve"> učivu a přizpůsobuje </w:t>
      </w:r>
      <w:r>
        <w:t>edukaci</w:t>
      </w:r>
      <w:r w:rsidR="00837490" w:rsidRPr="00837490">
        <w:t xml:space="preserve"> podle této zpětné vazby, což může zahrnovat úpravu tempa výkladu, výběr výukových metod nebo opakování obtížné látky.</w:t>
      </w:r>
      <w:r w:rsidR="001E1AF3">
        <w:fldChar w:fldCharType="begin"/>
      </w:r>
      <w:r w:rsidR="00BA0D5A">
        <w:instrText xml:space="preserve"> ADDIN ZOTERO_ITEM CSL_CITATION {"citationID":"nWoiPaJq","properties":{"formattedCitation":"\\super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1E1AF3">
        <w:fldChar w:fldCharType="separate"/>
      </w:r>
      <w:r w:rsidR="00BA0D5A" w:rsidRPr="00BA0D5A">
        <w:rPr>
          <w:vertAlign w:val="superscript"/>
        </w:rPr>
        <w:t>32</w:t>
      </w:r>
      <w:r w:rsidR="001E1AF3">
        <w:fldChar w:fldCharType="end"/>
      </w:r>
    </w:p>
    <w:p w14:paraId="0F6B0AC7" w14:textId="5BE15605" w:rsidR="006D7647" w:rsidRDefault="00FF038D" w:rsidP="00114B95">
      <w:pPr>
        <w:pStyle w:val="Nadpis3"/>
      </w:pPr>
      <w:r>
        <w:t>Edukační formy</w:t>
      </w:r>
    </w:p>
    <w:p w14:paraId="2C1ACEFB" w14:textId="597DCA89" w:rsidR="00A25A86" w:rsidRDefault="00B024FE" w:rsidP="00BD6EDC">
      <w:pPr>
        <w:pStyle w:val="Odstavec1"/>
      </w:pPr>
      <w:r w:rsidRPr="00B024FE">
        <w:t xml:space="preserve">Forma </w:t>
      </w:r>
      <w:r w:rsidR="00273C73">
        <w:t>edukace</w:t>
      </w:r>
      <w:r w:rsidR="003E29D8">
        <w:fldChar w:fldCharType="begin"/>
      </w:r>
      <w:r w:rsidR="003E29D8">
        <w:instrText xml:space="preserve"> XE "</w:instrText>
      </w:r>
      <w:r w:rsidR="003E29D8" w:rsidRPr="00B07393">
        <w:instrText>edukace</w:instrText>
      </w:r>
      <w:r w:rsidR="003E29D8">
        <w:instrText xml:space="preserve">" </w:instrText>
      </w:r>
      <w:r w:rsidR="003E29D8">
        <w:fldChar w:fldCharType="end"/>
      </w:r>
      <w:r w:rsidR="00534F30">
        <w:t xml:space="preserve"> nebo také organizační forma </w:t>
      </w:r>
      <w:r w:rsidR="00E35FDD">
        <w:t>výuky</w:t>
      </w:r>
      <w:r w:rsidRPr="00B024FE">
        <w:t xml:space="preserve"> je celkové uspořádání vyučovacího procesu včetně jeho složek a vzájemných vazeb v čase a prostoru, což ovlivňuje vnitřní strukturu řízení výuky a mnoho faktorů.</w:t>
      </w:r>
      <w:r w:rsidR="00B35A0E">
        <w:t xml:space="preserve"> </w:t>
      </w:r>
      <w:r w:rsidR="006148F9">
        <w:t>Formy edukace</w:t>
      </w:r>
      <w:r w:rsidR="003E29D8">
        <w:fldChar w:fldCharType="begin"/>
      </w:r>
      <w:r w:rsidR="003E29D8">
        <w:instrText xml:space="preserve"> XE "</w:instrText>
      </w:r>
      <w:r w:rsidR="003E29D8" w:rsidRPr="003615DB">
        <w:instrText>formy edukace</w:instrText>
      </w:r>
      <w:r w:rsidR="003E29D8">
        <w:instrText xml:space="preserve">" </w:instrText>
      </w:r>
      <w:r w:rsidR="003E29D8">
        <w:fldChar w:fldCharType="end"/>
      </w:r>
      <w:r w:rsidR="006148F9">
        <w:t xml:space="preserve"> </w:t>
      </w:r>
      <w:r w:rsidR="00CD1C44">
        <w:t xml:space="preserve">lze </w:t>
      </w:r>
      <w:r w:rsidR="00985944">
        <w:t>různě klasifikovat</w:t>
      </w:r>
      <w:r w:rsidR="002A71AA">
        <w:t xml:space="preserve">, </w:t>
      </w:r>
      <w:r w:rsidR="0014167C">
        <w:t>rozdělení</w:t>
      </w:r>
      <w:r w:rsidR="00657ABD">
        <w:t xml:space="preserve"> je </w:t>
      </w:r>
      <w:r w:rsidR="00DE4FB7">
        <w:t>hned několik</w:t>
      </w:r>
      <w:r w:rsidR="00825FBA">
        <w:t>, například</w:t>
      </w:r>
      <w:r w:rsidR="00D73CAF">
        <w:t xml:space="preserve"> na</w:t>
      </w:r>
      <w:r w:rsidR="00214B0D">
        <w:t xml:space="preserve"> formy</w:t>
      </w:r>
      <w:r w:rsidR="00442F5B">
        <w:t xml:space="preserve">: </w:t>
      </w:r>
      <w:r w:rsidR="006C1F97">
        <w:t>individuální</w:t>
      </w:r>
      <w:r w:rsidR="00442F5B">
        <w:t xml:space="preserve">, </w:t>
      </w:r>
      <w:r w:rsidR="006C1F97">
        <w:t>skupinové</w:t>
      </w:r>
      <w:r w:rsidR="00442F5B">
        <w:t xml:space="preserve">, </w:t>
      </w:r>
      <w:r w:rsidR="00C1300E">
        <w:t>frontální</w:t>
      </w:r>
      <w:r w:rsidR="00442F5B">
        <w:t xml:space="preserve">, </w:t>
      </w:r>
      <w:r w:rsidR="00A25A86">
        <w:t>smíšené</w:t>
      </w:r>
      <w:r w:rsidR="00214B0D">
        <w:t>,</w:t>
      </w:r>
      <w:r w:rsidR="0008017E">
        <w:t xml:space="preserve"> </w:t>
      </w:r>
      <w:r w:rsidR="00214B0D">
        <w:t>n</w:t>
      </w:r>
      <w:r w:rsidR="0008017E">
        <w:t>ebo také formy jednorázové a cyklické</w:t>
      </w:r>
      <w:r w:rsidR="002A71AA">
        <w:t xml:space="preserve"> aj</w:t>
      </w:r>
      <w:r w:rsidR="0008017E">
        <w:t xml:space="preserve">. </w:t>
      </w:r>
      <w:r w:rsidR="002249C4">
        <w:fldChar w:fldCharType="begin"/>
      </w:r>
      <w:r w:rsidR="00BA0D5A">
        <w:instrText xml:space="preserve"> ADDIN ZOTERO_ITEM CSL_CITATION {"citationID":"RENEZMJV","properties":{"formattedCitation":"\\super 34\\nosupersub{}","plainCitation":"34","noteIndex":0},"citationItems":[{"id":44,"uris":["http://zotero.org/users/local/z1aM31PI/items/V3984HYS"],"itemData":{"id":44,"type":"book","call-number":"374.7 |2 MRF","edition":"Vyd. 1","event-place":"Praha","ISBN":"978-80-7367-551-6","number-of-pages":"207","publisher":"Portál","publisher-place":"Praha","source":"aleph.knihovna-pardubice.cz Library Catalog","title":"Zájmové vzdělávání dospělých","author":[{"family":"Šerák","given":"Michal"}],"issued":{"date-parts":[["2009"]]}}}],"schema":"https://github.com/citation-style-language/schema/raw/master/csl-citation.json"} </w:instrText>
      </w:r>
      <w:r w:rsidR="002249C4">
        <w:fldChar w:fldCharType="separate"/>
      </w:r>
      <w:r w:rsidR="00BA0D5A" w:rsidRPr="00BA0D5A">
        <w:rPr>
          <w:vertAlign w:val="superscript"/>
        </w:rPr>
        <w:t>34</w:t>
      </w:r>
      <w:r w:rsidR="002249C4">
        <w:fldChar w:fldCharType="end"/>
      </w:r>
    </w:p>
    <w:p w14:paraId="5F61F30E" w14:textId="3280B622" w:rsidR="003B0B50" w:rsidRDefault="0026555C" w:rsidP="00880628">
      <w:pPr>
        <w:pStyle w:val="Dalodstavce"/>
      </w:pPr>
      <w:r>
        <w:t xml:space="preserve">V prostředí </w:t>
      </w:r>
      <w:r w:rsidR="00706B38">
        <w:t>ortoptických ambulancí</w:t>
      </w:r>
      <w:r w:rsidR="00B92A4D">
        <w:t>ch</w:t>
      </w:r>
      <w:r w:rsidR="00706B38">
        <w:t xml:space="preserve"> </w:t>
      </w:r>
      <w:r w:rsidR="00B92A4D">
        <w:t>je</w:t>
      </w:r>
      <w:r w:rsidR="00706B38">
        <w:t xml:space="preserve"> nejčastěji </w:t>
      </w:r>
      <w:r w:rsidR="00E6642C">
        <w:t>využ</w:t>
      </w:r>
      <w:r w:rsidR="002257E2">
        <w:t>ívaná</w:t>
      </w:r>
      <w:r w:rsidR="00E6642C">
        <w:t xml:space="preserve"> </w:t>
      </w:r>
      <w:r w:rsidR="00E6642C" w:rsidRPr="00CF13B6">
        <w:rPr>
          <w:b/>
          <w:bCs/>
        </w:rPr>
        <w:t>individuální forma</w:t>
      </w:r>
      <w:r w:rsidR="0014167C" w:rsidRPr="00CF13B6">
        <w:rPr>
          <w:b/>
          <w:bCs/>
        </w:rPr>
        <w:t xml:space="preserve"> edukace</w:t>
      </w:r>
      <w:r w:rsidR="00D57A66">
        <w:t xml:space="preserve">. </w:t>
      </w:r>
      <w:r w:rsidR="002257E2">
        <w:t>Kdy je</w:t>
      </w:r>
      <w:r w:rsidR="00E23268">
        <w:t xml:space="preserve"> ortoptista</w:t>
      </w:r>
      <w:r w:rsidR="003E29D8">
        <w:fldChar w:fldCharType="begin"/>
      </w:r>
      <w:r w:rsidR="003E29D8">
        <w:instrText xml:space="preserve"> XE "</w:instrText>
      </w:r>
      <w:r w:rsidR="003E29D8" w:rsidRPr="001B0DDA">
        <w:instrText>ortoptista</w:instrText>
      </w:r>
      <w:r w:rsidR="003E29D8">
        <w:instrText xml:space="preserve">" </w:instrText>
      </w:r>
      <w:r w:rsidR="003E29D8">
        <w:fldChar w:fldCharType="end"/>
      </w:r>
      <w:r w:rsidR="00E23268">
        <w:t xml:space="preserve"> v</w:t>
      </w:r>
      <w:r w:rsidR="002A7310">
        <w:t xml:space="preserve"> přímém kontaktu </w:t>
      </w:r>
      <w:r w:rsidR="00C33DC6">
        <w:t>s</w:t>
      </w:r>
      <w:r w:rsidR="002A7310">
        <w:t xml:space="preserve"> rodičem</w:t>
      </w:r>
      <w:r w:rsidR="00460283">
        <w:t>, kterému se může plně věnovat</w:t>
      </w:r>
      <w:r w:rsidR="0040140C">
        <w:t>.</w:t>
      </w:r>
      <w:r w:rsidR="00460283">
        <w:t xml:space="preserve"> </w:t>
      </w:r>
      <w:r w:rsidR="006E42DB">
        <w:t>Edukaci tak ortoptista staví rodiči na míru</w:t>
      </w:r>
      <w:r w:rsidR="00290AD9">
        <w:t xml:space="preserve"> dle jeho individuálních potřeb</w:t>
      </w:r>
      <w:r w:rsidR="006E42DB">
        <w:t>.</w:t>
      </w:r>
      <w:r w:rsidR="00F50431">
        <w:t xml:space="preserve"> </w:t>
      </w:r>
      <w:r w:rsidR="00670926">
        <w:t xml:space="preserve">Výhodou této edukační formy </w:t>
      </w:r>
      <w:r w:rsidR="00627F8F">
        <w:t>je</w:t>
      </w:r>
      <w:r w:rsidR="00741C5D">
        <w:t xml:space="preserve"> možnost plné</w:t>
      </w:r>
      <w:r w:rsidR="008B2267">
        <w:t>ho</w:t>
      </w:r>
      <w:r w:rsidR="00741C5D">
        <w:t xml:space="preserve"> přizpůsobení učebního tempa</w:t>
      </w:r>
      <w:r w:rsidR="0045342F">
        <w:t xml:space="preserve">, obsahu a </w:t>
      </w:r>
      <w:r w:rsidR="007F2938">
        <w:t>rozsahu</w:t>
      </w:r>
      <w:r w:rsidR="00F9322E">
        <w:t xml:space="preserve"> edukace, vysoká efektivita</w:t>
      </w:r>
      <w:r w:rsidR="00464517">
        <w:t xml:space="preserve"> edukačního procesu a zpětná vazba mezi </w:t>
      </w:r>
      <w:r w:rsidR="00912A15">
        <w:t xml:space="preserve">ortoptistou </w:t>
      </w:r>
      <w:r w:rsidR="00912A15">
        <w:lastRenderedPageBreak/>
        <w:t xml:space="preserve">a rodičem. </w:t>
      </w:r>
      <w:r w:rsidR="007F668D">
        <w:t>V</w:t>
      </w:r>
      <w:r w:rsidR="00B5379A">
        <w:t> </w:t>
      </w:r>
      <w:r w:rsidR="007F668D">
        <w:t>individu</w:t>
      </w:r>
      <w:r w:rsidR="00B5379A">
        <w:t xml:space="preserve">ální formě edukace ortoptista nejčastěji </w:t>
      </w:r>
      <w:r w:rsidR="009B6526">
        <w:t xml:space="preserve">používá </w:t>
      </w:r>
      <w:r w:rsidR="00AA36C8">
        <w:t xml:space="preserve">edukační metody jako: vysvětlování, rozhovor, </w:t>
      </w:r>
      <w:r w:rsidR="00A63EE2">
        <w:t>instruktáž a praktické cvičení</w:t>
      </w:r>
      <w:r w:rsidR="00BB49EE">
        <w:t xml:space="preserve"> aj.</w:t>
      </w:r>
      <w:r w:rsidR="00BB49EE">
        <w:fldChar w:fldCharType="begin"/>
      </w:r>
      <w:r w:rsidR="00BA0D5A">
        <w:instrText xml:space="preserve"> ADDIN ZOTERO_ITEM CSL_CITATION {"citationID":"SvJshArg","properties":{"formattedCitation":"\\super 27\\nosupersub{}","plainCitation":"27","noteIndex":0},"citationItems":[{"id":32,"uris":["http://zotero.org/users/local/z1aM31PI/items/BMYPCHGH"],"itemData":{"id":32,"type":"book","call-number":"37.0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BB49EE">
        <w:fldChar w:fldCharType="separate"/>
      </w:r>
      <w:r w:rsidR="00BA0D5A" w:rsidRPr="00BA0D5A">
        <w:rPr>
          <w:vertAlign w:val="superscript"/>
        </w:rPr>
        <w:t>27</w:t>
      </w:r>
      <w:r w:rsidR="00BB49EE">
        <w:fldChar w:fldCharType="end"/>
      </w:r>
    </w:p>
    <w:p w14:paraId="10DB92A8" w14:textId="0640DC34" w:rsidR="00FF038D" w:rsidRDefault="00FF038D" w:rsidP="00201CA3">
      <w:pPr>
        <w:pStyle w:val="Nadpis3"/>
      </w:pPr>
      <w:r>
        <w:t>Edukační metody</w:t>
      </w:r>
    </w:p>
    <w:p w14:paraId="041CED34" w14:textId="676F68E5" w:rsidR="002B7086" w:rsidRDefault="0080576E" w:rsidP="00EA5680">
      <w:pPr>
        <w:pStyle w:val="Odstavec1"/>
      </w:pPr>
      <w:r w:rsidRPr="0080576E">
        <w:t>Edukační metoda je systematickým přístupem ortoptisty k podpoře učení rodiče, který aktivuje rodiče tak, aby dosáhl stanovených cílů vzdělávání. Při výběru vhodných metod</w:t>
      </w:r>
      <w:r w:rsidR="005A6AB8">
        <w:fldChar w:fldCharType="begin"/>
      </w:r>
      <w:r w:rsidR="005A6AB8">
        <w:instrText xml:space="preserve"> XE "</w:instrText>
      </w:r>
      <w:r w:rsidR="005A6AB8" w:rsidRPr="00354396">
        <w:instrText>metody</w:instrText>
      </w:r>
      <w:r w:rsidR="005A6AB8">
        <w:instrText xml:space="preserve">" </w:instrText>
      </w:r>
      <w:r w:rsidR="005A6AB8">
        <w:fldChar w:fldCharType="end"/>
      </w:r>
      <w:r w:rsidRPr="0080576E">
        <w:t xml:space="preserve"> je zapotřebí brát v úvahu osobnost rodiče, jeho předchozí znalosti a zkušenosti, stejně jako cíle, obsah a formu vzdělávání. Je nutné zohlednit také zdravotní a psychický stav</w:t>
      </w:r>
      <w:r w:rsidR="003E29D8">
        <w:fldChar w:fldCharType="begin"/>
      </w:r>
      <w:r w:rsidR="003E29D8">
        <w:instrText xml:space="preserve"> XE "</w:instrText>
      </w:r>
      <w:r w:rsidR="003E29D8" w:rsidRPr="00813784">
        <w:instrText>psychický stav</w:instrText>
      </w:r>
      <w:r w:rsidR="003E29D8">
        <w:instrText xml:space="preserve">" </w:instrText>
      </w:r>
      <w:r w:rsidR="003E29D8">
        <w:fldChar w:fldCharType="end"/>
      </w:r>
      <w:r w:rsidRPr="0080576E">
        <w:t xml:space="preserve"> rodiče a prostředí, ve kterém se vzdělávání odehrává. Metoda by měla být </w:t>
      </w:r>
      <w:r w:rsidR="00395F57">
        <w:t xml:space="preserve">praktická, </w:t>
      </w:r>
      <w:r w:rsidRPr="0080576E">
        <w:t>přirozená</w:t>
      </w:r>
      <w:r w:rsidR="00395F57">
        <w:t xml:space="preserve"> a</w:t>
      </w:r>
      <w:r w:rsidRPr="0080576E">
        <w:t xml:space="preserve"> </w:t>
      </w:r>
      <w:r w:rsidR="00923208">
        <w:t>atraktivní</w:t>
      </w:r>
      <w:r w:rsidRPr="0080576E">
        <w:t xml:space="preserve"> jak pro ortoptistu, tak pro rodiče, a </w:t>
      </w:r>
      <w:r w:rsidR="00DA0521">
        <w:t xml:space="preserve">jejím použitím by ortoptista měl </w:t>
      </w:r>
      <w:r w:rsidR="00A97F2D">
        <w:t>předávat jen</w:t>
      </w:r>
      <w:r w:rsidRPr="0080576E">
        <w:t xml:space="preserve"> plnohodnotné vědomosti a dovednosti bez zkreslení. </w:t>
      </w:r>
      <w:r w:rsidR="00C251C1">
        <w:fldChar w:fldCharType="begin"/>
      </w:r>
      <w:r w:rsidR="00BA0D5A">
        <w:instrText xml:space="preserve"> ADDIN ZOTERO_ITEM CSL_CITATION {"citationID":"TYU0r7uY","properties":{"formattedCitation":"\\super 27\\nosupersub{}","plainCitation":"27","noteIndex":0},"citationItems":[{"id":32,"uris":["http://zotero.org/users/local/z1aM31PI/items/BMYPCHGH"],"itemData":{"id":32,"type":"book","call-number":"37.0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C251C1">
        <w:fldChar w:fldCharType="separate"/>
      </w:r>
      <w:r w:rsidR="00BA0D5A" w:rsidRPr="00BA0D5A">
        <w:rPr>
          <w:vertAlign w:val="superscript"/>
        </w:rPr>
        <w:t>27</w:t>
      </w:r>
      <w:r w:rsidR="00C251C1">
        <w:fldChar w:fldCharType="end"/>
      </w:r>
    </w:p>
    <w:p w14:paraId="06232ED7" w14:textId="77777777" w:rsidR="002B7086" w:rsidRDefault="002B7086" w:rsidP="0080576E">
      <w:pPr>
        <w:pStyle w:val="Dalodstavce"/>
      </w:pPr>
    </w:p>
    <w:p w14:paraId="3B6EE92E" w14:textId="6CA8359E" w:rsidR="00201CA3" w:rsidRDefault="00880570" w:rsidP="00FD363C">
      <w:pPr>
        <w:pStyle w:val="Odstavec1"/>
      </w:pPr>
      <w:r>
        <w:t>Tak jako u edukačních forem, e</w:t>
      </w:r>
      <w:r w:rsidR="0080576E" w:rsidRPr="0080576E">
        <w:t xml:space="preserve">xistuje </w:t>
      </w:r>
      <w:r>
        <w:t xml:space="preserve">i </w:t>
      </w:r>
      <w:r w:rsidR="0080576E" w:rsidRPr="0080576E">
        <w:t xml:space="preserve">mnoho klasifikací edukačních metod, ale </w:t>
      </w:r>
      <w:r w:rsidR="00BD3F5F">
        <w:t>v návaznosti na</w:t>
      </w:r>
      <w:r w:rsidR="00D7622A">
        <w:t xml:space="preserve"> téma a předchozí podkapitolu </w:t>
      </w:r>
      <w:r w:rsidR="00D56E5A">
        <w:t>budou uvedeny metody, které ortoptista na svém pracovišti využije nejčastěji</w:t>
      </w:r>
      <w:r w:rsidR="0080576E" w:rsidRPr="0080576E">
        <w:t>.</w:t>
      </w:r>
    </w:p>
    <w:p w14:paraId="73D5133E" w14:textId="29765D57" w:rsidR="00945EA4" w:rsidRPr="00945EA4" w:rsidRDefault="00945EA4" w:rsidP="00945EA4">
      <w:pPr>
        <w:pStyle w:val="Dalodstavce"/>
      </w:pPr>
      <w:r w:rsidRPr="00945EA4">
        <w:rPr>
          <w:b/>
          <w:bCs/>
        </w:rPr>
        <w:t>Vysvětlování</w:t>
      </w:r>
      <w:r w:rsidR="00C31CD7">
        <w:rPr>
          <w:b/>
          <w:bCs/>
        </w:rPr>
        <w:t xml:space="preserve">: </w:t>
      </w:r>
      <w:r w:rsidRPr="00945EA4">
        <w:t>Ortoptista se snaží prostřednictvím vysvětlování objasnit rodiči příčiny a souvislosti tak, aby rodič byl schopen porozumět podstatě problému. Vysvětlování se používá tehdy, když rodič nemá dostatek předchozích znalostí nebo zkušeností. Ortoptista systematicky a logicky vysvětluje vztahy, souvislosti a fakta, často doplněné názornými pomůck</w:t>
      </w:r>
      <w:r w:rsidR="005A6AB8">
        <w:fldChar w:fldCharType="begin"/>
      </w:r>
      <w:r w:rsidR="005A6AB8">
        <w:instrText xml:space="preserve"> XE "</w:instrText>
      </w:r>
      <w:r w:rsidR="005A6AB8" w:rsidRPr="009B5FD3">
        <w:instrText>pomůcky</w:instrText>
      </w:r>
      <w:r w:rsidR="005A6AB8">
        <w:instrText xml:space="preserve">" </w:instrText>
      </w:r>
      <w:r w:rsidR="005A6AB8">
        <w:fldChar w:fldCharType="end"/>
      </w:r>
      <w:r w:rsidRPr="00945EA4">
        <w:t>ami, jako jsou fotografie, schémata nebo modely.</w:t>
      </w:r>
      <w:r w:rsidR="00471FE8">
        <w:fldChar w:fldCharType="begin"/>
      </w:r>
      <w:r w:rsidR="00471FE8">
        <w:instrText xml:space="preserve"> ADDIN ZOTERO_ITEM CSL_CITATION {"citationID":"weOs2l41","properties":{"formattedCitation":"\\super 27,32\\nosupersub{}","plainCitation":"27,32","noteIndex":0},"citationItems":[{"id":32,"uris":["http://zotero.org/users/local/z1aM31PI/items/BMYPCHGH"],"itemData":{"id":32,"type":"book","call-number":"37.0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471FE8">
        <w:fldChar w:fldCharType="separate"/>
      </w:r>
      <w:r w:rsidR="00471FE8" w:rsidRPr="00471FE8">
        <w:rPr>
          <w:vertAlign w:val="superscript"/>
        </w:rPr>
        <w:t>27,32</w:t>
      </w:r>
      <w:r w:rsidR="00471FE8">
        <w:fldChar w:fldCharType="end"/>
      </w:r>
    </w:p>
    <w:p w14:paraId="58E3D76C" w14:textId="73136E63" w:rsidR="005E4A72" w:rsidRPr="00201CA3" w:rsidRDefault="005E4A72" w:rsidP="005E4A72">
      <w:pPr>
        <w:pStyle w:val="Dalodstavce"/>
      </w:pPr>
      <w:r w:rsidRPr="008E6DF5">
        <w:rPr>
          <w:b/>
          <w:bCs/>
        </w:rPr>
        <w:t>Práce s textem:</w:t>
      </w:r>
      <w:r w:rsidRPr="008E6DF5">
        <w:t xml:space="preserve"> Ortoptista předává rodiči písemný materiál, jako jsou letáky nebo brožury, které doplňuje dalšími edukačními metodami. Písemný materiál musí být přizpůsoben cílové skupině, dobře čitelný a srozumitelný. Používání obrázků a grafického zpracování pomáhá k lepšímu pochopení textu.</w:t>
      </w:r>
      <w:r w:rsidRPr="00201CA3">
        <w:t xml:space="preserve"> </w:t>
      </w:r>
      <w:r w:rsidR="003B7EDD">
        <w:fldChar w:fldCharType="begin"/>
      </w:r>
      <w:r w:rsidR="003B7EDD">
        <w:instrText xml:space="preserve"> ADDIN ZOTERO_ITEM CSL_CITATION {"citationID":"RMRZ2LM8","properties":{"formattedCitation":"\\super 27\\nosupersub{}","plainCitation":"27","noteIndex":0},"citationItems":[{"id":32,"uris":["http://zotero.org/users/local/z1aM31PI/items/BMYPCHGH"],"itemData":{"id":32,"type":"book","call-number":"37.0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3B7EDD">
        <w:fldChar w:fldCharType="separate"/>
      </w:r>
      <w:r w:rsidR="003B7EDD" w:rsidRPr="003B7EDD">
        <w:rPr>
          <w:vertAlign w:val="superscript"/>
        </w:rPr>
        <w:t>27</w:t>
      </w:r>
      <w:r w:rsidR="003B7EDD">
        <w:fldChar w:fldCharType="end"/>
      </w:r>
    </w:p>
    <w:p w14:paraId="5A6A2E53" w14:textId="13AA4D84" w:rsidR="008E6DF5" w:rsidRPr="008E6DF5" w:rsidRDefault="008E6DF5" w:rsidP="008E6DF5">
      <w:pPr>
        <w:pStyle w:val="Dalodstavce"/>
      </w:pPr>
      <w:r w:rsidRPr="008E6DF5">
        <w:rPr>
          <w:b/>
          <w:bCs/>
        </w:rPr>
        <w:t>Rozhovor:</w:t>
      </w:r>
      <w:r w:rsidRPr="008E6DF5">
        <w:t xml:space="preserve"> Ortoptista se snaží prostřednictvím rozhovoru získat informace od rodiče a sdělit mu nové poznatky. Klade mu otázky formulované jasně, logicky a nenavádějícím způsobem. Pokud rodič odpoví správně, je pochválen, pokud odpoví částečně správně, jsou vyzdvihnuty správné části odpovědi. Pokud odpoví nesprávně, ortoptista ho ved</w:t>
      </w:r>
      <w:r w:rsidR="004B351B">
        <w:t>e</w:t>
      </w:r>
      <w:r w:rsidRPr="008E6DF5">
        <w:t xml:space="preserve"> k samostatnému nalezení správné odpovědi. Rozhovor vyžaduje plánování </w:t>
      </w:r>
      <w:r w:rsidR="005C7DF4">
        <w:br/>
      </w:r>
      <w:r w:rsidRPr="008E6DF5">
        <w:t>a přípravu otázek, aby byl efektivní a respektoval pravidla komunikace.</w:t>
      </w:r>
      <w:r w:rsidR="003B7EDD">
        <w:fldChar w:fldCharType="begin"/>
      </w:r>
      <w:r w:rsidR="003B7EDD">
        <w:instrText xml:space="preserve"> ADDIN ZOTERO_ITEM CSL_CITATION {"citationID":"bUgwiKpz","properties":{"formattedCitation":"\\super 27\\nosupersub{}","plainCitation":"27","noteIndex":0},"citationItems":[{"id":32,"uris":["http://zotero.org/users/local/z1aM31PI/items/BMYPCHGH"],"itemData":{"id":32,"type":"book","call-number":"37.0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3B7EDD">
        <w:fldChar w:fldCharType="separate"/>
      </w:r>
      <w:r w:rsidR="003B7EDD" w:rsidRPr="003B7EDD">
        <w:rPr>
          <w:vertAlign w:val="superscript"/>
        </w:rPr>
        <w:t>27</w:t>
      </w:r>
      <w:r w:rsidR="003B7EDD">
        <w:fldChar w:fldCharType="end"/>
      </w:r>
    </w:p>
    <w:p w14:paraId="2A131131" w14:textId="7275B866" w:rsidR="005E4A72" w:rsidRDefault="005E4A72" w:rsidP="005E4A72">
      <w:pPr>
        <w:pStyle w:val="Dalodstavce"/>
      </w:pPr>
      <w:r w:rsidRPr="00945EA4">
        <w:rPr>
          <w:b/>
          <w:bCs/>
        </w:rPr>
        <w:t>Instruktáž a praktické cvičení</w:t>
      </w:r>
      <w:r w:rsidRPr="00945EA4">
        <w:t>: Ortoptista před praktickým cvičením dá rodiči teoretický úvod, kdy se seznámí s pracovním postupem a získá potřebné dovednosti. Instruktáž probíhá většinou verbálně a ortoptista vysvětluje, co budou dělat a jaký bude výsledek. Poté rodiči předvede první ukázku činnosti pomalu a doprovází ji slovním komentářem, upozorňujícím na správný postup a případné chyby. Potom následuje ukázka v normálním tempu a opětovné pomalé předvedení po krocích. Ortoptista neustále doplňuje instruktáž slovním komentářem, aby se vyhnul nedorozumění. Při praktickém cvičení rodič začíná nácvik činnosti pod vedením ortoptisty, který ho postupně provází a vysvětluje nejdůležitější kroky a chyby. Tato fáze klade velké nároky na trpělivost a pozornost ortoptisty.</w:t>
      </w:r>
      <w:r w:rsidR="004453E5">
        <w:fldChar w:fldCharType="begin"/>
      </w:r>
      <w:r w:rsidR="004453E5">
        <w:instrText xml:space="preserve"> ADDIN ZOTERO_ITEM CSL_CITATION {"citationID":"8wtYTGon","properties":{"formattedCitation":"\\super 27\\nosupersub{}","plainCitation":"27","noteIndex":0},"citationItems":[{"id":32,"uris":["http://zotero.org/users/local/z1aM31PI/items/BMYPCHGH"],"itemData":{"id":32,"type":"book","call-number":"37.0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praxi","author":[{"family":"Juřeníková","given":"Petra"},{"family":"Česká","given":"asociace","dropping-particle":"sester"}],"issued":{"date-parts":[["2010"]]}}}],"schema":"https://github.com/citation-style-language/schema/raw/master/csl-citation.json"} </w:instrText>
      </w:r>
      <w:r w:rsidR="004453E5">
        <w:fldChar w:fldCharType="separate"/>
      </w:r>
      <w:r w:rsidR="004453E5" w:rsidRPr="004453E5">
        <w:rPr>
          <w:vertAlign w:val="superscript"/>
        </w:rPr>
        <w:t>27</w:t>
      </w:r>
      <w:r w:rsidR="004453E5">
        <w:fldChar w:fldCharType="end"/>
      </w:r>
    </w:p>
    <w:p w14:paraId="152E5A94" w14:textId="3D21D94A" w:rsidR="00D50569" w:rsidRDefault="00D50569" w:rsidP="00D50569">
      <w:pPr>
        <w:pStyle w:val="Dalodstavce"/>
      </w:pPr>
      <w:r w:rsidRPr="008E6DF5">
        <w:rPr>
          <w:b/>
          <w:bCs/>
        </w:rPr>
        <w:lastRenderedPageBreak/>
        <w:t>Disku</w:t>
      </w:r>
      <w:r>
        <w:rPr>
          <w:b/>
          <w:bCs/>
        </w:rPr>
        <w:t>z</w:t>
      </w:r>
      <w:r w:rsidRPr="008E6DF5">
        <w:rPr>
          <w:b/>
          <w:bCs/>
        </w:rPr>
        <w:t>e:</w:t>
      </w:r>
      <w:r w:rsidRPr="008E6DF5">
        <w:t xml:space="preserve"> Ortoptista</w:t>
      </w:r>
      <w:r>
        <w:t xml:space="preserve"> většinou</w:t>
      </w:r>
      <w:r w:rsidRPr="008E6DF5">
        <w:t xml:space="preserve"> diskuzi </w:t>
      </w:r>
      <w:r>
        <w:t>s rodičem</w:t>
      </w:r>
      <w:r w:rsidRPr="00FE3145">
        <w:t xml:space="preserve"> </w:t>
      </w:r>
      <w:r w:rsidRPr="008E6DF5">
        <w:t>řídí</w:t>
      </w:r>
      <w:r>
        <w:t xml:space="preserve">. Během diskuze </w:t>
      </w:r>
      <w:r w:rsidRPr="008E6DF5">
        <w:t>mohou prezentovat své názory a argumenty. Diskuze slouží k upevnění vědomostí rodiče a vyžaduje předem určené téma, přípravu účastníků a respektování pravidel komunikace. Ortoptista sleduje průběh diskuse a koriguje účastníky, aby zůstali na tématu a dodržovali pravidla komunikace.</w:t>
      </w:r>
      <w:r w:rsidR="009213E0" w:rsidRPr="009213E0">
        <w:t xml:space="preserve"> </w:t>
      </w:r>
      <w:r w:rsidR="009213E0">
        <w:fldChar w:fldCharType="begin"/>
      </w:r>
      <w:r w:rsidR="009213E0">
        <w:instrText xml:space="preserve"> ADDIN ZOTERO_ITEM CSL_CITATION {"citationID":"bknYjoI1","properties":{"formattedCitation":"\\super 27,42\\nosupersub{}","plainCitation":"27,42","noteIndex":0},"citationItems":[{"id":32,"uris":["http://zotero.org/users/local/z1aM31PI/items/BMYPCHGH"],"itemData":{"id":32,"type":"book","call-number":"37.0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id":67,"uris":["http://zotero.org/users/local/z1aM31PI/items/IWHDL662"],"itemData":{"id":67,"type":"book","call-number":"(075) |2 MRF-sel","event-place":"Brno","ISBN":"978-80-7315-039-6","number-of-pages":"219","publisher":"Paido","publisher-place":"Brno","source":"aleph.knihovna-pardubice.cz Library Catalog","title":"Výukové metody","author":[{"family":"Maňák","given":"Josef"},{"family":"Švec","given":"Vlastimil"}],"issued":{"date-parts":[["2003"]]}}}],"schema":"https://github.com/citation-style-language/schema/raw/master/csl-citation.json"} </w:instrText>
      </w:r>
      <w:r w:rsidR="009213E0">
        <w:fldChar w:fldCharType="separate"/>
      </w:r>
      <w:r w:rsidR="009213E0" w:rsidRPr="00471FE8">
        <w:rPr>
          <w:vertAlign w:val="superscript"/>
        </w:rPr>
        <w:t>27,42</w:t>
      </w:r>
      <w:r w:rsidR="009213E0">
        <w:fldChar w:fldCharType="end"/>
      </w:r>
    </w:p>
    <w:p w14:paraId="6907F3DF" w14:textId="674B7212" w:rsidR="008E6DF5" w:rsidRPr="008E6DF5" w:rsidRDefault="008E6DF5" w:rsidP="008E6DF5">
      <w:pPr>
        <w:pStyle w:val="Dalodstavce"/>
      </w:pPr>
      <w:r w:rsidRPr="008E6DF5">
        <w:rPr>
          <w:b/>
          <w:bCs/>
        </w:rPr>
        <w:t>Konzultace:</w:t>
      </w:r>
      <w:r w:rsidRPr="008E6DF5">
        <w:t xml:space="preserve"> Ortoptista poskytuje rodiči možnost konzultace</w:t>
      </w:r>
      <w:r w:rsidR="005A6AB8">
        <w:fldChar w:fldCharType="begin"/>
      </w:r>
      <w:r w:rsidR="005A6AB8">
        <w:instrText xml:space="preserve"> XE "</w:instrText>
      </w:r>
      <w:r w:rsidR="005A6AB8" w:rsidRPr="00FE6F57">
        <w:instrText>konzultace</w:instrText>
      </w:r>
      <w:r w:rsidR="005A6AB8">
        <w:instrText xml:space="preserve">" </w:instrText>
      </w:r>
      <w:r w:rsidR="005A6AB8">
        <w:fldChar w:fldCharType="end"/>
      </w:r>
      <w:r w:rsidRPr="008E6DF5">
        <w:t>, kde mohou prodiskutovat své problémy a získat rady. Konzultace se často kombinuje s jinými metodami edukace, jako je vysvětlování nebo instruktáž.</w:t>
      </w:r>
      <w:r w:rsidR="00D50569">
        <w:fldChar w:fldCharType="begin"/>
      </w:r>
      <w:r w:rsidR="005B2F3A">
        <w:instrText xml:space="preserve"> ADDIN ZOTERO_ITEM CSL_CITATION {"citationID":"VQTcmkFy","properties":{"formattedCitation":"\\super 27,42\\nosupersub{}","plainCitation":"27,42","noteIndex":0},"citationItems":[{"id":32,"uris":["http://zotero.org/users/local/z1aM31PI/items/BMYPCHGH"],"itemData":{"id":32,"type":"book","call-number":"37.0 |2 MRF","collection-title":"Sestra","edition":"1. vyd","event-place":"Praha","ISBN":"978-80-247-2171-2","number-of-pages":"77","publisher":"Grada","publisher-place":"Praha","source":"aleph.knihovna-pardubice.cz Library Catalog","title":"Zásady edukace v ošetřovatelské praxi","author":[{"family":"Juřeníková","given":"Petra"},{"family":"Česká","given":"asociace","dropping-particle":"sester"}],"issued":{"date-parts":[["2010"]]}}},{"id":67,"uris":["http://zotero.org/users/local/z1aM31PI/items/IWHDL662"],"itemData":{"id":67,"type":"book","call-number":"(075) |2 MRF-sel","event-place":"Brno","ISBN":"978-80-7315-039-6","number-of-pages":"219","publisher":"Paido","publisher-place":"Brno","source":"aleph.knihovna-pardubice.cz Library Catalog","title":"Výukové metody","author":[{"family":"Maňák","given":"Josef"},{"family":"Švec","given":"Vlastimil"}],"issued":{"date-parts":[["2003"]]}}}],"schema":"https://github.com/citation-style-language/schema/raw/master/csl-citation.json"} </w:instrText>
      </w:r>
      <w:r w:rsidR="00D50569">
        <w:fldChar w:fldCharType="separate"/>
      </w:r>
      <w:r w:rsidR="00471FE8" w:rsidRPr="00471FE8">
        <w:rPr>
          <w:vertAlign w:val="superscript"/>
        </w:rPr>
        <w:t>27,42</w:t>
      </w:r>
      <w:r w:rsidR="00D50569">
        <w:fldChar w:fldCharType="end"/>
      </w:r>
    </w:p>
    <w:p w14:paraId="64100AF8" w14:textId="4829AE4B" w:rsidR="00FF038D" w:rsidRDefault="00052568" w:rsidP="006161B6">
      <w:pPr>
        <w:pStyle w:val="Nadpis3"/>
      </w:pPr>
      <w:r>
        <w:t>Edukační prostředky</w:t>
      </w:r>
      <w:r w:rsidR="005A6AB8">
        <w:fldChar w:fldCharType="begin"/>
      </w:r>
      <w:r w:rsidR="005A6AB8">
        <w:instrText xml:space="preserve"> XE "</w:instrText>
      </w:r>
      <w:r w:rsidR="005A6AB8" w:rsidRPr="009A0053">
        <w:instrText>edukační prostředky</w:instrText>
      </w:r>
      <w:r w:rsidR="005A6AB8">
        <w:instrText xml:space="preserve">" </w:instrText>
      </w:r>
      <w:r w:rsidR="005A6AB8">
        <w:fldChar w:fldCharType="end"/>
      </w:r>
    </w:p>
    <w:p w14:paraId="78943CE8" w14:textId="7C9AB36D" w:rsidR="00185BDC" w:rsidRDefault="005C7A71" w:rsidP="00A57D85">
      <w:pPr>
        <w:pStyle w:val="Odstavec1"/>
      </w:pPr>
      <w:r>
        <w:t xml:space="preserve">Edukační </w:t>
      </w:r>
      <w:r w:rsidR="0044739A">
        <w:t>– d</w:t>
      </w:r>
      <w:r w:rsidRPr="005C7A71">
        <w:t>idaktické prostředky jsou nástroje, které slouží k dosažení výchovně-vzdělávacích cílů. Mohou být materiální, jako jsou reálné předměty, názorné pomůcky nebo tabule, a nemateriální, jako jsou metody a organizační formy výuky. Jejich účelem je zvyšovat efektivitu vyučování a pomáhat dosáhnout stanovených cílů. Učební pomůcky jsou specifickým typem didaktických prostředků, které zprostředkovávají nebo napodobují realitu, což usnadňuje pochopení a osvojení učiva.</w:t>
      </w:r>
      <w:r w:rsidR="007040C8">
        <w:fldChar w:fldCharType="begin"/>
      </w:r>
      <w:r w:rsidR="00BA0D5A">
        <w:instrText xml:space="preserve"> ADDIN ZOTERO_ITEM CSL_CITATION {"citationID":"l1BLeGeM","properties":{"formattedCitation":"\\super 26,32,42\\nosupersub{}","plainCitation":"26,32,42","noteIndex":0},"citationItems":[{"id":34,"uris":["http://zotero.org/users/local/z1aM31PI/items/VF7V9UCJ"],"itemData":{"id":34,"type":"book","call-number":"(048.8) |2 MRF-sel","edition":"2., přeprac. a aktualiz. vyd","event-place":"Praha","ISBN":"978-80-7178-631-3","number-of-pages":"481","publisher":"Portál","publisher-place":"Praha","source":"aleph.knihovna-pardubice.cz Library Catalog","title":"Moderní pedagogika","author":[{"family":"Průcha","given":"Jan"}],"issued":{"date-parts":[["2002"]]}}},{"id":42,"uris":["http://zotero.org/users/local/z1aM31PI/items/JC3N55X6"],"itemData":{"id":42,"type":"book","call-number":"374.7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dospělých","author":[{"family":"Zormanová","given":"Lucie"}],"issued":{"date-parts":[["2017"]]}}},{"id":67,"uris":["http://zotero.org/users/local/z1aM31PI/items/IWHDL662"],"itemData":{"id":67,"type":"book","call-number":"(075) |2 MRF-sel","event-place":"Brno","ISBN":"978-80-7315-039-6","number-of-pages":"219","publisher":"Paido","publisher-place":"Brno","source":"aleph.knihovna-pardubice.cz Library Catalog","title":"Výukové metody","author":[{"family":"Maňák","given":"Josef"},{"family":"Švec","given":"Vlastimil"}],"issued":{"date-parts":[["2003"]]}}}],"schema":"https://github.com/citation-style-language/schema/raw/master/csl-citation.json"} </w:instrText>
      </w:r>
      <w:r w:rsidR="007040C8">
        <w:fldChar w:fldCharType="separate"/>
      </w:r>
      <w:r w:rsidR="00BA0D5A" w:rsidRPr="00BA0D5A">
        <w:rPr>
          <w:vertAlign w:val="superscript"/>
        </w:rPr>
        <w:t>26,32,42</w:t>
      </w:r>
      <w:r w:rsidR="007040C8">
        <w:fldChar w:fldCharType="end"/>
      </w:r>
    </w:p>
    <w:p w14:paraId="766EACCC" w14:textId="0E0CAEB0" w:rsidR="003E4E2A" w:rsidRDefault="00296584" w:rsidP="005C7A71">
      <w:pPr>
        <w:pStyle w:val="Dalodstavce"/>
      </w:pPr>
      <w:r>
        <w:t>Textovou e</w:t>
      </w:r>
      <w:r w:rsidR="00E65D05">
        <w:t xml:space="preserve">dukační pomůckou pro ortoptistu budou především </w:t>
      </w:r>
      <w:r w:rsidR="002B7705">
        <w:t xml:space="preserve">informační </w:t>
      </w:r>
      <w:r w:rsidR="00E65D05">
        <w:t>letáky</w:t>
      </w:r>
      <w:r w:rsidR="00B340E4">
        <w:t xml:space="preserve"> a</w:t>
      </w:r>
      <w:r w:rsidR="00664047">
        <w:t xml:space="preserve"> </w:t>
      </w:r>
      <w:r>
        <w:t>brožury</w:t>
      </w:r>
      <w:r w:rsidR="00B340E4">
        <w:t>, nebo t</w:t>
      </w:r>
      <w:r w:rsidR="002C1222">
        <w:t>aké</w:t>
      </w:r>
      <w:r w:rsidR="00A63C14">
        <w:t xml:space="preserve"> pracovní listy</w:t>
      </w:r>
      <w:r w:rsidR="002C1222">
        <w:t xml:space="preserve"> či sešity</w:t>
      </w:r>
      <w:r w:rsidR="00A63C14">
        <w:t>,</w:t>
      </w:r>
      <w:r w:rsidR="003148BC">
        <w:t xml:space="preserve"> které rodič bude moci využít při práci se svým dítětem.</w:t>
      </w:r>
    </w:p>
    <w:p w14:paraId="65D8C5F8" w14:textId="2F398F92" w:rsidR="003E7C2E" w:rsidRDefault="003E7C2E" w:rsidP="005C7A71">
      <w:pPr>
        <w:pStyle w:val="Dalodstavce"/>
      </w:pPr>
      <w:r>
        <w:t>Vizuální pomůckou pro ortoptistu bud</w:t>
      </w:r>
      <w:r w:rsidR="00DB3563">
        <w:t>ou</w:t>
      </w:r>
      <w:r>
        <w:t xml:space="preserve"> </w:t>
      </w:r>
      <w:r w:rsidR="00A041B2">
        <w:t>ilustrační obrázky</w:t>
      </w:r>
      <w:r w:rsidR="00242BAC">
        <w:t xml:space="preserve">, či přímo některé vybavení </w:t>
      </w:r>
      <w:r>
        <w:t xml:space="preserve">v ambulanci, </w:t>
      </w:r>
      <w:r w:rsidR="00361837">
        <w:t>jako j</w:t>
      </w:r>
      <w:r w:rsidR="00575A51">
        <w:t>e</w:t>
      </w:r>
      <w:r w:rsidR="00A041B2">
        <w:t xml:space="preserve"> </w:t>
      </w:r>
      <w:r w:rsidR="00973081">
        <w:t xml:space="preserve">např. optotyp, na kterém může ortoptista rodiči ukázat, </w:t>
      </w:r>
      <w:r w:rsidR="00F4347C">
        <w:t>jakou zrakovou ostrost má jeho dítě, nebo poutače,</w:t>
      </w:r>
      <w:r w:rsidR="004E193D">
        <w:t xml:space="preserve"> okluzory,</w:t>
      </w:r>
      <w:r w:rsidR="00282076">
        <w:t xml:space="preserve"> </w:t>
      </w:r>
      <w:r w:rsidR="004E193D">
        <w:t>světýlka aj.</w:t>
      </w:r>
    </w:p>
    <w:p w14:paraId="3A94C127" w14:textId="1BA69DC5" w:rsidR="0071756C" w:rsidRDefault="00DE157A" w:rsidP="005C7A71">
      <w:pPr>
        <w:pStyle w:val="Dalodstavce"/>
      </w:pPr>
      <w:r>
        <w:t xml:space="preserve">Digitální </w:t>
      </w:r>
      <w:r w:rsidR="00FA28C5">
        <w:t>pomůckou mohou být p</w:t>
      </w:r>
      <w:r w:rsidR="00B2116F">
        <w:t>očítačové či mobilní aplikace</w:t>
      </w:r>
      <w:r w:rsidR="0025496A">
        <w:t xml:space="preserve">, </w:t>
      </w:r>
      <w:r w:rsidR="00775785">
        <w:t>které může po edukaci rodič</w:t>
      </w:r>
      <w:r w:rsidR="00E06E0B">
        <w:t xml:space="preserve"> </w:t>
      </w:r>
      <w:r w:rsidR="00477E7F">
        <w:t>použít i pro cvičení s dítětem.</w:t>
      </w:r>
    </w:p>
    <w:p w14:paraId="7013C245" w14:textId="2DD5E56B" w:rsidR="003025D0" w:rsidRPr="00185BDC" w:rsidRDefault="003025D0" w:rsidP="005C7A71">
      <w:pPr>
        <w:pStyle w:val="Dalodstavce"/>
      </w:pPr>
      <w:r>
        <w:t xml:space="preserve">V případě rodiče se zrakovým postižením je vhodné zajistit i </w:t>
      </w:r>
      <w:r w:rsidR="0094020B">
        <w:t>aud</w:t>
      </w:r>
      <w:r w:rsidR="00DC78BC">
        <w:t>itivní</w:t>
      </w:r>
      <w:r w:rsidR="00B9360A">
        <w:t xml:space="preserve"> (</w:t>
      </w:r>
      <w:r w:rsidR="00D43FAB">
        <w:t>zvukové nahrávky)</w:t>
      </w:r>
      <w:r w:rsidR="00DC78BC">
        <w:t xml:space="preserve"> a hmatové pomůcky</w:t>
      </w:r>
      <w:r w:rsidR="00877F8C">
        <w:fldChar w:fldCharType="begin"/>
      </w:r>
      <w:r w:rsidR="00877F8C">
        <w:instrText xml:space="preserve"> XE "</w:instrText>
      </w:r>
      <w:r w:rsidR="00877F8C" w:rsidRPr="001A7A6B">
        <w:instrText>pomůcky</w:instrText>
      </w:r>
      <w:r w:rsidR="00877F8C">
        <w:instrText xml:space="preserve">" </w:instrText>
      </w:r>
      <w:r w:rsidR="00877F8C">
        <w:fldChar w:fldCharType="end"/>
      </w:r>
      <w:r w:rsidR="00D43FAB">
        <w:t xml:space="preserve"> (modely)</w:t>
      </w:r>
      <w:r w:rsidR="00DC78BC">
        <w:t xml:space="preserve">, či </w:t>
      </w:r>
      <w:r w:rsidR="00F90612">
        <w:t xml:space="preserve">textové v digitální podobě, aby si je pomocí </w:t>
      </w:r>
      <w:r w:rsidR="00392300">
        <w:t xml:space="preserve">kompenzačních pomůcek </w:t>
      </w:r>
      <w:r w:rsidR="00FE0A07">
        <w:t>a zařízení</w:t>
      </w:r>
      <w:r w:rsidR="00F90612">
        <w:t xml:space="preserve"> s hlasovým výstupem mohl přečíst.</w:t>
      </w:r>
    </w:p>
    <w:p w14:paraId="74BB978C" w14:textId="66278FEE" w:rsidR="00ED04C8" w:rsidRDefault="002706A0" w:rsidP="002706A0">
      <w:pPr>
        <w:pStyle w:val="Nadpis2"/>
      </w:pPr>
      <w:bookmarkStart w:id="38" w:name="_Toc164158252"/>
      <w:r>
        <w:t>Realizace edukace</w:t>
      </w:r>
      <w:bookmarkEnd w:id="38"/>
    </w:p>
    <w:p w14:paraId="5A10DE4D" w14:textId="2096FC68" w:rsidR="002706A0" w:rsidRDefault="002706A0" w:rsidP="004E59DB">
      <w:pPr>
        <w:pStyle w:val="Odstavec1"/>
      </w:pPr>
      <w:r w:rsidRPr="00885864">
        <w:t xml:space="preserve">Během této fáze </w:t>
      </w:r>
      <w:r w:rsidR="00B55638">
        <w:t>již</w:t>
      </w:r>
      <w:r w:rsidR="00B65644">
        <w:t xml:space="preserve"> ortoptista</w:t>
      </w:r>
      <w:r w:rsidR="00B55638">
        <w:t xml:space="preserve"> edukačně působí na</w:t>
      </w:r>
      <w:r w:rsidRPr="00885864">
        <w:t xml:space="preserve"> </w:t>
      </w:r>
      <w:r w:rsidR="00DF4EB1">
        <w:t>rodiče</w:t>
      </w:r>
      <w:r w:rsidR="004D2DF1">
        <w:t>,</w:t>
      </w:r>
      <w:r w:rsidRPr="00885864">
        <w:t xml:space="preserve"> </w:t>
      </w:r>
      <w:r w:rsidR="00DF4EB1" w:rsidRPr="00885864">
        <w:t>motiv</w:t>
      </w:r>
      <w:r w:rsidR="004D2DF1">
        <w:t>uje ho</w:t>
      </w:r>
      <w:r w:rsidR="00DF4EB1" w:rsidRPr="00885864">
        <w:t xml:space="preserve"> </w:t>
      </w:r>
      <w:r w:rsidR="004D2DF1">
        <w:t xml:space="preserve">a </w:t>
      </w:r>
      <w:r w:rsidRPr="00885864">
        <w:t>předáv</w:t>
      </w:r>
      <w:r w:rsidR="004D2DF1">
        <w:t>á</w:t>
      </w:r>
      <w:r w:rsidRPr="00885864">
        <w:t xml:space="preserve"> nové poznatky</w:t>
      </w:r>
      <w:r w:rsidR="00A22D6E">
        <w:t xml:space="preserve"> a dovednosti</w:t>
      </w:r>
      <w:r w:rsidRPr="00885864">
        <w:t xml:space="preserve">, </w:t>
      </w:r>
      <w:r w:rsidR="00027656">
        <w:t>prostřednictvím výše uvedených forem a metod edukace</w:t>
      </w:r>
      <w:r w:rsidR="00DB2C1D">
        <w:t>, p</w:t>
      </w:r>
      <w:r w:rsidRPr="00885864">
        <w:t xml:space="preserve">řičemž je důležité, aby se </w:t>
      </w:r>
      <w:r w:rsidR="00DF4EB1">
        <w:t>rodič</w:t>
      </w:r>
      <w:r w:rsidRPr="00885864">
        <w:t xml:space="preserve"> aktivně zapojoval do procesu učení. Poté následuje </w:t>
      </w:r>
      <w:r w:rsidR="005236C0">
        <w:t xml:space="preserve">společné </w:t>
      </w:r>
      <w:r w:rsidRPr="00885864">
        <w:t>opakování a procvičování získaných znalostí a</w:t>
      </w:r>
      <w:r w:rsidR="00CB77B0">
        <w:t xml:space="preserve"> ortoptista si</w:t>
      </w:r>
      <w:r w:rsidRPr="00885864">
        <w:t xml:space="preserve"> </w:t>
      </w:r>
      <w:r w:rsidR="00CB77B0">
        <w:t>průběžně kontroluje, zda rodič všemu do</w:t>
      </w:r>
      <w:r w:rsidR="002510BD">
        <w:t>bře</w:t>
      </w:r>
      <w:r w:rsidRPr="00885864">
        <w:t xml:space="preserve"> porozumě</w:t>
      </w:r>
      <w:r w:rsidR="002510BD">
        <w:t>l</w:t>
      </w:r>
      <w:r w:rsidRPr="00885864">
        <w:t>.</w:t>
      </w:r>
    </w:p>
    <w:p w14:paraId="31EBA2E6" w14:textId="400BB63E" w:rsidR="00331E42" w:rsidRDefault="00950D5B" w:rsidP="0085290F">
      <w:pPr>
        <w:pStyle w:val="Dalodstavce"/>
      </w:pPr>
      <w:r w:rsidRPr="00950D5B">
        <w:t xml:space="preserve">Během samotné realizace je </w:t>
      </w:r>
      <w:r w:rsidR="00864E69">
        <w:t>zásadní</w:t>
      </w:r>
      <w:r w:rsidR="005B5D6D">
        <w:t xml:space="preserve">, aby ortoptista </w:t>
      </w:r>
      <w:r w:rsidR="00F87839">
        <w:t xml:space="preserve">pamatoval na </w:t>
      </w:r>
      <w:r w:rsidR="001B73DB">
        <w:t xml:space="preserve">faktory </w:t>
      </w:r>
      <w:r w:rsidR="001D5DCE">
        <w:t>ovlivňující</w:t>
      </w:r>
      <w:r w:rsidRPr="00950D5B">
        <w:t xml:space="preserve"> </w:t>
      </w:r>
      <w:r w:rsidR="00355A17">
        <w:t>celý edukační proces</w:t>
      </w:r>
      <w:r w:rsidRPr="00950D5B">
        <w:t>.</w:t>
      </w:r>
      <w:r w:rsidR="00355A17">
        <w:t xml:space="preserve"> </w:t>
      </w:r>
      <w:r w:rsidR="00ED67DF">
        <w:t>T</w:t>
      </w:r>
      <w:r w:rsidR="00C74CCD">
        <w:t xml:space="preserve">edy </w:t>
      </w:r>
      <w:r w:rsidR="0040467C">
        <w:t xml:space="preserve">na výše uvedené </w:t>
      </w:r>
      <w:r w:rsidR="00C74CCD">
        <w:t xml:space="preserve">charakteristiky </w:t>
      </w:r>
      <w:r w:rsidR="0040467C">
        <w:t>dospělých ve vzdělávání, či bariéry ve vzdělávání dospělých</w:t>
      </w:r>
      <w:r w:rsidR="002D6443">
        <w:t xml:space="preserve">. Je </w:t>
      </w:r>
      <w:r w:rsidR="00250EDE">
        <w:t>nutné</w:t>
      </w:r>
      <w:r w:rsidR="002D6443">
        <w:t xml:space="preserve"> myslet na individualitu</w:t>
      </w:r>
      <w:r w:rsidR="004E02F0">
        <w:fldChar w:fldCharType="begin"/>
      </w:r>
      <w:r w:rsidR="004E02F0">
        <w:instrText xml:space="preserve"> XE "</w:instrText>
      </w:r>
      <w:r w:rsidR="004E02F0" w:rsidRPr="001F5EFD">
        <w:instrText>individualita</w:instrText>
      </w:r>
      <w:r w:rsidR="004E02F0">
        <w:instrText xml:space="preserve">" </w:instrText>
      </w:r>
      <w:r w:rsidR="004E02F0">
        <w:fldChar w:fldCharType="end"/>
      </w:r>
      <w:r w:rsidR="002D6443">
        <w:t xml:space="preserve"> rodiče</w:t>
      </w:r>
      <w:r w:rsidR="00250EDE">
        <w:t xml:space="preserve">, který přichází se svým dítětem </w:t>
      </w:r>
      <w:r w:rsidR="00AB5479">
        <w:t>do ortoptické am</w:t>
      </w:r>
      <w:r w:rsidR="006D62BF">
        <w:t>bulance.</w:t>
      </w:r>
      <w:r w:rsidR="002D40EC">
        <w:t xml:space="preserve"> Pro zopakování jde např.</w:t>
      </w:r>
      <w:r w:rsidR="00ED67DF">
        <w:t xml:space="preserve"> </w:t>
      </w:r>
      <w:r w:rsidR="002D40EC">
        <w:t>o</w:t>
      </w:r>
      <w:r w:rsidR="003309BF">
        <w:t xml:space="preserve"> </w:t>
      </w:r>
      <w:r w:rsidR="00ED67DF">
        <w:t xml:space="preserve">pohlaví, věk, </w:t>
      </w:r>
      <w:r w:rsidR="00ED686F">
        <w:t xml:space="preserve">osobnostní vlastnosti, </w:t>
      </w:r>
      <w:r w:rsidR="00C84715">
        <w:t xml:space="preserve">schopnosti a dovednosti, </w:t>
      </w:r>
      <w:r w:rsidR="00661924">
        <w:t xml:space="preserve">motivace, </w:t>
      </w:r>
      <w:r w:rsidR="00C84715">
        <w:t xml:space="preserve">postoje a návyky, </w:t>
      </w:r>
      <w:r w:rsidR="00C84715">
        <w:lastRenderedPageBreak/>
        <w:t xml:space="preserve">rodinné vztahy, zaměstnání, </w:t>
      </w:r>
      <w:r w:rsidR="00661924">
        <w:t>vztahy, kulturní a etnická příslušnos</w:t>
      </w:r>
      <w:r w:rsidR="007F7C8A">
        <w:t>t</w:t>
      </w:r>
      <w:r w:rsidR="00302734">
        <w:t xml:space="preserve"> a třeba i zdravotní stav např. jestli má </w:t>
      </w:r>
      <w:r w:rsidR="003309BF">
        <w:t xml:space="preserve">rodič </w:t>
      </w:r>
      <w:r w:rsidR="00302734">
        <w:t xml:space="preserve">nějaké postižení </w:t>
      </w:r>
      <w:r w:rsidR="00CB7D06">
        <w:t xml:space="preserve">apod. </w:t>
      </w:r>
    </w:p>
    <w:p w14:paraId="475C4471" w14:textId="7243F07D" w:rsidR="00950D5B" w:rsidRPr="00885864" w:rsidRDefault="007961E5" w:rsidP="0085290F">
      <w:pPr>
        <w:pStyle w:val="Dalodstavce"/>
      </w:pPr>
      <w:r>
        <w:t>Realizaci edukace m</w:t>
      </w:r>
      <w:r w:rsidR="007F0207">
        <w:t xml:space="preserve">ohou komplikovat </w:t>
      </w:r>
      <w:r w:rsidR="00F146BF">
        <w:t>nejen</w:t>
      </w:r>
      <w:r w:rsidR="007F0207">
        <w:t xml:space="preserve"> bariéry</w:t>
      </w:r>
      <w:r w:rsidR="004E02F0">
        <w:fldChar w:fldCharType="begin"/>
      </w:r>
      <w:r w:rsidR="004E02F0">
        <w:instrText xml:space="preserve"> XE "</w:instrText>
      </w:r>
      <w:r w:rsidR="004E02F0" w:rsidRPr="00E52C3E">
        <w:instrText>bariéry</w:instrText>
      </w:r>
      <w:r w:rsidR="004E02F0">
        <w:instrText xml:space="preserve">" </w:instrText>
      </w:r>
      <w:r w:rsidR="004E02F0">
        <w:fldChar w:fldCharType="end"/>
      </w:r>
      <w:r w:rsidR="007F0207">
        <w:t xml:space="preserve"> na straně </w:t>
      </w:r>
      <w:r w:rsidR="00F146BF">
        <w:t xml:space="preserve">rodiče, ale i </w:t>
      </w:r>
      <w:r w:rsidR="007F0207">
        <w:t>ortoptisty</w:t>
      </w:r>
      <w:r w:rsidR="002D0D62">
        <w:t>.</w:t>
      </w:r>
      <w:r w:rsidR="007F0207">
        <w:t xml:space="preserve"> </w:t>
      </w:r>
      <w:r w:rsidR="002D0D62">
        <w:t>Těmi</w:t>
      </w:r>
      <w:r w:rsidR="007F0207">
        <w:t xml:space="preserve"> mohou </w:t>
      </w:r>
      <w:r w:rsidR="0092656B">
        <w:t xml:space="preserve">být: nedostatečná příprava na edukaci, nahodilost </w:t>
      </w:r>
      <w:r w:rsidR="00E17E23">
        <w:t>edukace, nedostatečné edukační vědomosti a dovednosti</w:t>
      </w:r>
      <w:r w:rsidR="00876504">
        <w:t xml:space="preserve">, nedostatek času, únava, nebo </w:t>
      </w:r>
      <w:r w:rsidR="00A63627">
        <w:t>malá motivace</w:t>
      </w:r>
      <w:r w:rsidR="004E02F0">
        <w:fldChar w:fldCharType="begin"/>
      </w:r>
      <w:r w:rsidR="004E02F0">
        <w:instrText xml:space="preserve"> XE "</w:instrText>
      </w:r>
      <w:r w:rsidR="004E02F0" w:rsidRPr="00602CB6">
        <w:instrText>motivace</w:instrText>
      </w:r>
      <w:r w:rsidR="004E02F0">
        <w:instrText xml:space="preserve">" </w:instrText>
      </w:r>
      <w:r w:rsidR="004E02F0">
        <w:fldChar w:fldCharType="end"/>
      </w:r>
      <w:r w:rsidR="00A63627">
        <w:t xml:space="preserve"> ortoptisty k edukaci.</w:t>
      </w:r>
    </w:p>
    <w:p w14:paraId="441DB647" w14:textId="6A00804B" w:rsidR="002706A0" w:rsidRDefault="0050005F" w:rsidP="005C0001">
      <w:pPr>
        <w:pStyle w:val="Nadpis2"/>
      </w:pPr>
      <w:bookmarkStart w:id="39" w:name="_Toc164158253"/>
      <w:r>
        <w:t xml:space="preserve">Prohlubování a upevňování </w:t>
      </w:r>
      <w:r w:rsidR="006161B6">
        <w:t>obsahu edukace</w:t>
      </w:r>
      <w:bookmarkEnd w:id="39"/>
    </w:p>
    <w:p w14:paraId="7E0A50B7" w14:textId="48A059EA" w:rsidR="005C0001" w:rsidRPr="00885864" w:rsidRDefault="005C0001" w:rsidP="000B19E5">
      <w:pPr>
        <w:pStyle w:val="Odstavec1"/>
      </w:pPr>
      <w:r w:rsidRPr="00885864">
        <w:t>Tato fáze je nezbytná pro udržení znalostí v dlouhodobé paměti</w:t>
      </w:r>
      <w:r w:rsidR="003A2F2A">
        <w:t xml:space="preserve">. K prohlubování </w:t>
      </w:r>
      <w:r w:rsidR="000B19E5">
        <w:br/>
      </w:r>
      <w:r w:rsidR="003A2F2A">
        <w:t>a upevňování obsahu edukace</w:t>
      </w:r>
      <w:r w:rsidR="006F2AA5">
        <w:t xml:space="preserve"> lze dojít</w:t>
      </w:r>
      <w:r w:rsidRPr="00885864">
        <w:t xml:space="preserve"> systematick</w:t>
      </w:r>
      <w:r w:rsidR="006F2AA5">
        <w:t>ým</w:t>
      </w:r>
      <w:r w:rsidRPr="00885864">
        <w:t xml:space="preserve"> opakování</w:t>
      </w:r>
      <w:r w:rsidR="006F2AA5">
        <w:t>m</w:t>
      </w:r>
      <w:r w:rsidRPr="00885864">
        <w:t xml:space="preserve"> a procvičování</w:t>
      </w:r>
      <w:r w:rsidR="006F2AA5">
        <w:t>m</w:t>
      </w:r>
      <w:r w:rsidRPr="00885864">
        <w:t xml:space="preserve"> získaných dovedností.</w:t>
      </w:r>
      <w:r w:rsidR="0068082B">
        <w:t xml:space="preserve"> </w:t>
      </w:r>
      <w:r w:rsidR="006F2AA5">
        <w:t xml:space="preserve">Ortoptista </w:t>
      </w:r>
      <w:r w:rsidR="00764479">
        <w:t xml:space="preserve">může s rodičem opakovat potřebné </w:t>
      </w:r>
      <w:r w:rsidR="005E58D1">
        <w:t xml:space="preserve">informace či dovednosti při každé návštěvě během léčebného procesu </w:t>
      </w:r>
      <w:r w:rsidR="00A46570">
        <w:t>dítěte.</w:t>
      </w:r>
      <w:r w:rsidR="00CC47B9">
        <w:t xml:space="preserve"> </w:t>
      </w:r>
      <w:r w:rsidR="00194E74">
        <w:t>A</w:t>
      </w:r>
      <w:r w:rsidR="00D26523">
        <w:t xml:space="preserve"> v neposlední řadě</w:t>
      </w:r>
      <w:r w:rsidR="0097298C">
        <w:t xml:space="preserve"> předat i zpětnou vazbu.</w:t>
      </w:r>
    </w:p>
    <w:p w14:paraId="498B803E" w14:textId="78F43F54" w:rsidR="005C0001" w:rsidRPr="005C0001" w:rsidRDefault="0011489C" w:rsidP="0011489C">
      <w:pPr>
        <w:pStyle w:val="Nadpis2"/>
      </w:pPr>
      <w:bookmarkStart w:id="40" w:name="_Toc164158254"/>
      <w:r>
        <w:t>Zpětná vazba edukace</w:t>
      </w:r>
      <w:bookmarkEnd w:id="40"/>
    </w:p>
    <w:p w14:paraId="2A503F69" w14:textId="157BA34C" w:rsidR="00031422" w:rsidRDefault="00031422" w:rsidP="003758F2">
      <w:pPr>
        <w:pStyle w:val="Dalodstavce"/>
        <w:ind w:firstLine="0"/>
      </w:pPr>
      <w:r w:rsidRPr="00AB095B">
        <w:t xml:space="preserve">Poslední fáze je věnována hodnocení výsledků, což umožňuje zpětnou vazbu mezi </w:t>
      </w:r>
      <w:r w:rsidR="00AB095B">
        <w:t>ortoptistou a rodičem</w:t>
      </w:r>
      <w:r w:rsidRPr="00AB095B">
        <w:t>.</w:t>
      </w:r>
    </w:p>
    <w:p w14:paraId="6BF93EE3" w14:textId="51EF36E8" w:rsidR="00277235" w:rsidRPr="00277235" w:rsidRDefault="00277235" w:rsidP="00F97B8C">
      <w:pPr>
        <w:pStyle w:val="Dalodstavce"/>
      </w:pPr>
      <w:r w:rsidRPr="00277235">
        <w:t xml:space="preserve">Hodnocení edukace </w:t>
      </w:r>
      <w:r w:rsidR="00431034">
        <w:t>rovněž</w:t>
      </w:r>
      <w:r w:rsidR="000A49D8" w:rsidRPr="00277235">
        <w:t xml:space="preserve"> </w:t>
      </w:r>
      <w:r w:rsidRPr="00277235">
        <w:t>představuje závěrečný krok v procesu vzdělávání. Tento proces umožňuje zhodnotit různé aspekty edukačního procesu a jeho výsledků. Nejčastěji je subjektem hodnocení edukátor</w:t>
      </w:r>
      <w:r w:rsidR="004E02F0">
        <w:fldChar w:fldCharType="begin"/>
      </w:r>
      <w:r w:rsidR="004E02F0">
        <w:instrText xml:space="preserve"> XE "</w:instrText>
      </w:r>
      <w:r w:rsidR="004E02F0" w:rsidRPr="006A348A">
        <w:instrText>edukátor</w:instrText>
      </w:r>
      <w:r w:rsidR="004E02F0">
        <w:instrText xml:space="preserve">" </w:instrText>
      </w:r>
      <w:r w:rsidR="004E02F0">
        <w:fldChar w:fldCharType="end"/>
      </w:r>
      <w:r w:rsidRPr="00277235">
        <w:t xml:space="preserve">, který analyzuje dosažené výsledky </w:t>
      </w:r>
      <w:r w:rsidR="00B7268F">
        <w:br/>
      </w:r>
      <w:r w:rsidRPr="00277235">
        <w:t>a efekty u edukant</w:t>
      </w:r>
      <w:r w:rsidR="004E02F0">
        <w:fldChar w:fldCharType="begin"/>
      </w:r>
      <w:r w:rsidR="004E02F0">
        <w:instrText xml:space="preserve"> XE "</w:instrText>
      </w:r>
      <w:r w:rsidR="004E02F0" w:rsidRPr="00EF1D8C">
        <w:instrText>edukant</w:instrText>
      </w:r>
      <w:r w:rsidR="004E02F0">
        <w:instrText xml:space="preserve">" </w:instrText>
      </w:r>
      <w:r w:rsidR="004E02F0">
        <w:fldChar w:fldCharType="end"/>
      </w:r>
      <w:r w:rsidRPr="00277235">
        <w:t>a.</w:t>
      </w:r>
      <w:r w:rsidR="00DB64F8">
        <w:t xml:space="preserve"> </w:t>
      </w:r>
    </w:p>
    <w:p w14:paraId="53EE8951" w14:textId="77777777" w:rsidR="00277235" w:rsidRPr="00277235" w:rsidRDefault="00277235" w:rsidP="00E474DF">
      <w:pPr>
        <w:pStyle w:val="Nadpis3"/>
      </w:pPr>
      <w:r w:rsidRPr="00277235">
        <w:t>Výsledky edukace</w:t>
      </w:r>
    </w:p>
    <w:p w14:paraId="0116D633" w14:textId="3E1A2352" w:rsidR="00277235" w:rsidRPr="00277235" w:rsidRDefault="00277235" w:rsidP="00D01498">
      <w:pPr>
        <w:pStyle w:val="Odstavec1"/>
      </w:pPr>
      <w:r w:rsidRPr="00277235">
        <w:t xml:space="preserve">Výsledky edukace, často označované jako vzdělávací výsledky, definují očekávané změny </w:t>
      </w:r>
      <w:r w:rsidR="00827076">
        <w:t xml:space="preserve">u </w:t>
      </w:r>
      <w:r w:rsidR="00F10E14">
        <w:t xml:space="preserve">rodiče </w:t>
      </w:r>
      <w:r w:rsidR="002B1B87">
        <w:t>procesem edukace</w:t>
      </w:r>
      <w:r w:rsidRPr="00277235">
        <w:t xml:space="preserve">. Tyto výsledky zahrnují vědomosti, dovednosti </w:t>
      </w:r>
      <w:r w:rsidR="00B7268F">
        <w:br/>
      </w:r>
      <w:r w:rsidRPr="00277235">
        <w:t xml:space="preserve">a postoje, které jsou přímo spojeny s osvojením učiva a zlepšením </w:t>
      </w:r>
      <w:r w:rsidR="008D734A">
        <w:t xml:space="preserve">jeho </w:t>
      </w:r>
      <w:r w:rsidRPr="00277235">
        <w:t>schopností.</w:t>
      </w:r>
    </w:p>
    <w:p w14:paraId="642419F9" w14:textId="52EC552E" w:rsidR="00277235" w:rsidRPr="00277235" w:rsidRDefault="00277235" w:rsidP="00F97B8C">
      <w:pPr>
        <w:pStyle w:val="Dalodstavce"/>
      </w:pPr>
      <w:r w:rsidRPr="00277235">
        <w:rPr>
          <w:b/>
          <w:bCs/>
        </w:rPr>
        <w:t>Vědomosti:</w:t>
      </w:r>
      <w:r w:rsidRPr="00277235">
        <w:t xml:space="preserve"> </w:t>
      </w:r>
      <w:r w:rsidR="00E57C9D">
        <w:t>Z</w:t>
      </w:r>
      <w:r w:rsidRPr="00277235">
        <w:t>ahrnují faktické informace a pojmy, které jsou pamětně osvojeny. Avšak vědomosti samy o sobě nedokáží poskytnout informaci o schopnosti aplikovat tuto znalost v praxi.</w:t>
      </w:r>
    </w:p>
    <w:p w14:paraId="58054F2E" w14:textId="1553504B" w:rsidR="00277235" w:rsidRPr="00277235" w:rsidRDefault="00277235" w:rsidP="00F97B8C">
      <w:pPr>
        <w:pStyle w:val="Dalodstavce"/>
      </w:pPr>
      <w:r w:rsidRPr="00277235">
        <w:rPr>
          <w:b/>
          <w:bCs/>
        </w:rPr>
        <w:t>Dovednosti:</w:t>
      </w:r>
      <w:r w:rsidRPr="00277235">
        <w:t xml:space="preserve"> </w:t>
      </w:r>
      <w:r w:rsidR="00E57C9D">
        <w:t>Ty s</w:t>
      </w:r>
      <w:r w:rsidRPr="00277235">
        <w:t>e týkají schopností jednotlivce vykonávat určité činnosti a řešit problémy. Tyto dovednosti mohou být intelektuální, manuální nebo senzomotorické.</w:t>
      </w:r>
    </w:p>
    <w:p w14:paraId="5EBB8854" w14:textId="1C0AD4FD" w:rsidR="00277235" w:rsidRPr="00277235" w:rsidRDefault="00277235" w:rsidP="00F97B8C">
      <w:pPr>
        <w:pStyle w:val="Dalodstavce"/>
      </w:pPr>
      <w:r w:rsidRPr="00277235">
        <w:rPr>
          <w:b/>
          <w:bCs/>
        </w:rPr>
        <w:t>Postoje:</w:t>
      </w:r>
      <w:r w:rsidRPr="00277235">
        <w:t xml:space="preserve"> </w:t>
      </w:r>
      <w:r w:rsidR="008D533B">
        <w:t>P</w:t>
      </w:r>
      <w:r w:rsidRPr="00277235">
        <w:t>ředstavují vztah jednotlivce ke společnosti, přírodě a sobě samému. Tyto postoje odrážejí přesvědčení jednotlivce a ovlivňují jeho jednání.</w:t>
      </w:r>
      <w:r w:rsidR="000C66A8">
        <w:fldChar w:fldCharType="begin"/>
      </w:r>
      <w:r w:rsidR="00BA0D5A">
        <w:instrText xml:space="preserve"> ADDIN ZOTERO_ITEM CSL_CITATION {"citationID":"pp4mnRoW","properties":{"formattedCitation":"\\super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0C66A8">
        <w:fldChar w:fldCharType="separate"/>
      </w:r>
      <w:r w:rsidR="00BA0D5A" w:rsidRPr="00BA0D5A">
        <w:rPr>
          <w:vertAlign w:val="superscript"/>
        </w:rPr>
        <w:t>32</w:t>
      </w:r>
      <w:r w:rsidR="000C66A8">
        <w:fldChar w:fldCharType="end"/>
      </w:r>
    </w:p>
    <w:p w14:paraId="5B69D894" w14:textId="77777777" w:rsidR="00277235" w:rsidRPr="00277235" w:rsidRDefault="00277235" w:rsidP="008D533B">
      <w:pPr>
        <w:pStyle w:val="Nadpis3"/>
      </w:pPr>
      <w:r w:rsidRPr="00277235">
        <w:lastRenderedPageBreak/>
        <w:t>Efekty edukace</w:t>
      </w:r>
    </w:p>
    <w:p w14:paraId="06A68C59" w14:textId="43E95845" w:rsidR="00277235" w:rsidRPr="00277235" w:rsidRDefault="00277235" w:rsidP="00EB3CF3">
      <w:pPr>
        <w:pStyle w:val="Odstavec1"/>
      </w:pPr>
      <w:r w:rsidRPr="00277235">
        <w:t xml:space="preserve">Efekty edukace jsou dlouhodobé důsledky vzdělávacího procesu. Na rozdíl od výsledků edukace, které jsou okamžité, efekty mají trvalý charakter a mohou být obtížněji měřitelné. Mezi tyto efekty patří například změny ve vnímání a chování </w:t>
      </w:r>
      <w:r w:rsidR="0002574F">
        <w:t>rodiče</w:t>
      </w:r>
      <w:r w:rsidR="00C82052">
        <w:t xml:space="preserve"> k</w:t>
      </w:r>
      <w:r w:rsidR="0057290B">
        <w:t> vlastnímu dítěti</w:t>
      </w:r>
      <w:r w:rsidR="00752894">
        <w:t xml:space="preserve">, nebo přístup ke </w:t>
      </w:r>
      <w:r w:rsidR="00085D9B">
        <w:t>zdraví vlastnímu i zdraví dítěte</w:t>
      </w:r>
      <w:r w:rsidRPr="00277235">
        <w:t>.</w:t>
      </w:r>
      <w:r w:rsidR="007D5BC5">
        <w:fldChar w:fldCharType="begin"/>
      </w:r>
      <w:r w:rsidR="00BA0D5A">
        <w:instrText xml:space="preserve"> ADDIN ZOTERO_ITEM CSL_CITATION {"citationID":"bksFZw8I","properties":{"formattedCitation":"\\super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7D5BC5">
        <w:fldChar w:fldCharType="separate"/>
      </w:r>
      <w:r w:rsidR="00BA0D5A" w:rsidRPr="00BA0D5A">
        <w:rPr>
          <w:vertAlign w:val="superscript"/>
        </w:rPr>
        <w:t>32</w:t>
      </w:r>
      <w:r w:rsidR="007D5BC5">
        <w:fldChar w:fldCharType="end"/>
      </w:r>
    </w:p>
    <w:p w14:paraId="3E62D8FF" w14:textId="77777777" w:rsidR="00277235" w:rsidRPr="00277235" w:rsidRDefault="00277235" w:rsidP="00085D9B">
      <w:pPr>
        <w:pStyle w:val="Nadpis3"/>
      </w:pPr>
      <w:r w:rsidRPr="00277235">
        <w:t>Kvalita edukace</w:t>
      </w:r>
    </w:p>
    <w:p w14:paraId="712B7DFC" w14:textId="1DBDD5BD" w:rsidR="00277235" w:rsidRPr="00277235" w:rsidRDefault="00277235" w:rsidP="00EB3CF3">
      <w:pPr>
        <w:pStyle w:val="Odstavec1"/>
      </w:pPr>
      <w:r w:rsidRPr="00277235">
        <w:t>Kvalita edukace odráží úroveň fungování edukačních procesů. Tento pojem je měřitelný pomocí určených standardů a zahrnuje maximalizaci výstupů edukace ve vztahu k nákladům.</w:t>
      </w:r>
      <w:r w:rsidR="00FC79AE">
        <w:t xml:space="preserve"> </w:t>
      </w:r>
      <w:r w:rsidR="00CD108D">
        <w:t>Srovnání výstupů edukace a nákladů</w:t>
      </w:r>
      <w:r w:rsidR="001D33F8">
        <w:t xml:space="preserve"> na ni, tedy to,</w:t>
      </w:r>
      <w:r w:rsidR="00377EA6">
        <w:t xml:space="preserve"> co opravdu edukace </w:t>
      </w:r>
      <w:r w:rsidR="00844238">
        <w:t>rodičům dala</w:t>
      </w:r>
      <w:r w:rsidR="00C61201">
        <w:t>,</w:t>
      </w:r>
      <w:r w:rsidR="00844238">
        <w:t xml:space="preserve"> lze vyjádřit také výrazem přidaná hodnota.</w:t>
      </w:r>
      <w:r w:rsidR="00BF453F" w:rsidRPr="00BF453F">
        <w:t xml:space="preserve"> </w:t>
      </w:r>
      <w:r w:rsidR="00BF453F">
        <w:fldChar w:fldCharType="begin"/>
      </w:r>
      <w:r w:rsidR="00BA0D5A">
        <w:instrText xml:space="preserve"> ADDIN ZOTERO_ITEM CSL_CITATION {"citationID":"4Zbv482z","properties":{"formattedCitation":"\\super 32\\nosupersub{}","plainCitation":"32","noteIndex":0},"citationItems":[{"id":42,"uris":["http://zotero.org/users/local/z1aM31PI/items/JC3N55X6"],"itemData":{"id":42,"type":"book","call-number":"374.7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dospělých","author":[{"family":"Zormanová","given":"Lucie"}],"issued":{"date-parts":[["2017"]]}}}],"schema":"https://github.com/citation-style-language/schema/raw/master/csl-citation.json"} </w:instrText>
      </w:r>
      <w:r w:rsidR="00BF453F">
        <w:fldChar w:fldCharType="separate"/>
      </w:r>
      <w:r w:rsidR="00BA0D5A" w:rsidRPr="00BA0D5A">
        <w:rPr>
          <w:vertAlign w:val="superscript"/>
        </w:rPr>
        <w:t>32</w:t>
      </w:r>
      <w:r w:rsidR="00BF453F">
        <w:fldChar w:fldCharType="end"/>
      </w:r>
    </w:p>
    <w:p w14:paraId="2C8D1419" w14:textId="5A73E6C7" w:rsidR="00277235" w:rsidRPr="00277235" w:rsidRDefault="00277235" w:rsidP="00085D9B">
      <w:pPr>
        <w:pStyle w:val="Nadpis3"/>
      </w:pPr>
      <w:r w:rsidRPr="00277235">
        <w:t xml:space="preserve">Spokojenost </w:t>
      </w:r>
      <w:r w:rsidR="00884E81">
        <w:t>edukovaných</w:t>
      </w:r>
    </w:p>
    <w:p w14:paraId="3B48DE1F" w14:textId="08C0AD25" w:rsidR="00277235" w:rsidRPr="00277235" w:rsidRDefault="00277235" w:rsidP="00451340">
      <w:pPr>
        <w:pStyle w:val="Odstavec1"/>
      </w:pPr>
      <w:r w:rsidRPr="00277235">
        <w:t>Dalším důležitým aspektem hodnocení edukace je spokojenost vzdělávaných. Tato spokojenost odráží míru naplnění očekávání účastníků vzdělávacího procesu a může být rozdělena na věcnou, procesní a osobní spokojenost.</w:t>
      </w:r>
      <w:r w:rsidR="00386884">
        <w:fldChar w:fldCharType="begin"/>
      </w:r>
      <w:r w:rsidR="00BA0D5A">
        <w:instrText xml:space="preserve"> ADDIN ZOTERO_ITEM CSL_CITATION {"citationID":"IByvVmNq","properties":{"formattedCitation":"\\super 32,43\\nosupersub{}","plainCitation":"32,43","noteIndex":0},"citationItems":[{"id":42,"uris":["http://zotero.org/users/local/z1aM31PI/items/JC3N55X6"],"itemData":{"id":42,"type":"book","call-number":"374.7 |2 MRF","collection-title":"Pedagogika","edition":"Vydání 1","event-place":"Praha","ISBN":"978-80-271-0051-4","note":"OCLC: 989896703","number-of-pages":"223","publisher":"Grada","publisher-place":"Praha","source":"aleph.knihovna-pardubice.cz Library Catalog","title":"Didaktika dospělých","author":[{"family":"Zormanová","given":"Lucie"}],"issued":{"date-parts":[["2017"]]}}},{"id":43,"uris":["http://zotero.org/users/local/z1aM31PI/items/6ZJ5IH7L"],"itemData":{"id":43,"type":"book","call-number":"374.7 |2 MRF","edition":"2., rozšířené vydání","event-place":"Praha","ISBN":"978-80-247-4806-1","number-of-pages":"336","publisher":"Grada Publishing","publisher-place":"Praha","source":"aleph.muni.cz Library Catalog","title":"Vzdělávání dospělých: průvodce pro lektory, účastníky a zadavatele","title-short":"Vzdělávání dospělých","author":[{"family":"Plamínek","given":"Jiří"}],"issued":{"date-parts":[["2014"]]}}}],"schema":"https://github.com/citation-style-language/schema/raw/master/csl-citation.json"} </w:instrText>
      </w:r>
      <w:r w:rsidR="00386884">
        <w:fldChar w:fldCharType="separate"/>
      </w:r>
      <w:r w:rsidR="00BA0D5A" w:rsidRPr="00BA0D5A">
        <w:rPr>
          <w:vertAlign w:val="superscript"/>
        </w:rPr>
        <w:t>32,43</w:t>
      </w:r>
      <w:r w:rsidR="00386884">
        <w:fldChar w:fldCharType="end"/>
      </w:r>
    </w:p>
    <w:p w14:paraId="31AF2B9D" w14:textId="77777777" w:rsidR="003E5CFC" w:rsidRDefault="003E5CFC" w:rsidP="00F97B8C">
      <w:pPr>
        <w:pStyle w:val="Dalodstavce"/>
      </w:pPr>
    </w:p>
    <w:p w14:paraId="757E1956" w14:textId="3D069735" w:rsidR="00277235" w:rsidRPr="00277235" w:rsidRDefault="00277235" w:rsidP="00F97B8C">
      <w:pPr>
        <w:pStyle w:val="Dalodstavce"/>
      </w:pPr>
      <w:r w:rsidRPr="00277235">
        <w:t xml:space="preserve">Hodnocení edukace je nezbytným nástrojem pro zlepšování kvality vzdělávání </w:t>
      </w:r>
      <w:r w:rsidR="00451340">
        <w:br/>
      </w:r>
      <w:r w:rsidRPr="00277235">
        <w:t>a dosahování stanovených cílů. Pouze prostřednictvím pečlivého hodnocení může</w:t>
      </w:r>
      <w:r w:rsidR="00BF453F">
        <w:t xml:space="preserve"> ortoptista </w:t>
      </w:r>
      <w:r w:rsidRPr="00277235">
        <w:t xml:space="preserve">zajistit efektivní a účinné vzdělávání pro </w:t>
      </w:r>
      <w:r w:rsidR="00E03773">
        <w:t>rodiče</w:t>
      </w:r>
      <w:r w:rsidR="00776A04">
        <w:t>, kteří se účastní</w:t>
      </w:r>
      <w:r w:rsidRPr="00277235">
        <w:t xml:space="preserve"> edukačního procesu.</w:t>
      </w:r>
      <w:r w:rsidR="00BF453F" w:rsidRPr="00277235">
        <w:t xml:space="preserve"> </w:t>
      </w:r>
    </w:p>
    <w:p w14:paraId="3B4DBEB8" w14:textId="77777777" w:rsidR="00277235" w:rsidRDefault="00277235" w:rsidP="00776A04">
      <w:pPr>
        <w:pStyle w:val="Dalodstavce"/>
        <w:ind w:firstLine="0"/>
      </w:pPr>
    </w:p>
    <w:p w14:paraId="5DA98CFD" w14:textId="77777777" w:rsidR="00FB57D4" w:rsidRDefault="00FB57D4" w:rsidP="00776A04">
      <w:pPr>
        <w:pStyle w:val="Dalodstavce"/>
        <w:ind w:firstLine="0"/>
      </w:pPr>
    </w:p>
    <w:p w14:paraId="02D95B92" w14:textId="77777777" w:rsidR="00215030" w:rsidRPr="00AB095B" w:rsidRDefault="00215030" w:rsidP="00215030">
      <w:pPr>
        <w:pStyle w:val="Dalodstavce"/>
        <w:ind w:firstLine="0"/>
      </w:pPr>
    </w:p>
    <w:p w14:paraId="7B4B9A3E" w14:textId="77777777" w:rsidR="00FB57D4" w:rsidRPr="00AB095B" w:rsidRDefault="00FB57D4" w:rsidP="00776A04">
      <w:pPr>
        <w:pStyle w:val="Dalodstavce"/>
        <w:ind w:firstLine="0"/>
      </w:pPr>
    </w:p>
    <w:p w14:paraId="5B0EAE62" w14:textId="0FF23250" w:rsidR="00F91880" w:rsidRDefault="00314C2F" w:rsidP="00FA53AE">
      <w:pPr>
        <w:pStyle w:val="Nadpis1"/>
      </w:pPr>
      <w:bookmarkStart w:id="41" w:name="_Toc164158255"/>
      <w:r>
        <w:lastRenderedPageBreak/>
        <w:t>Požadavky na d</w:t>
      </w:r>
      <w:r w:rsidR="00340C19">
        <w:t>omácí</w:t>
      </w:r>
      <w:r w:rsidR="004F1CE5">
        <w:t xml:space="preserve"> léčebné alternativy</w:t>
      </w:r>
      <w:bookmarkEnd w:id="41"/>
      <w:r w:rsidR="004F1CE5">
        <w:t xml:space="preserve"> </w:t>
      </w:r>
    </w:p>
    <w:p w14:paraId="4823395C" w14:textId="41111E2B" w:rsidR="00ED03DF" w:rsidRDefault="005C3213" w:rsidP="00553FD6">
      <w:pPr>
        <w:pStyle w:val="Odstavec1"/>
      </w:pPr>
      <w:r>
        <w:t>Z předchozí</w:t>
      </w:r>
      <w:r w:rsidR="00553FD6">
        <w:t>ch</w:t>
      </w:r>
      <w:r>
        <w:t xml:space="preserve"> </w:t>
      </w:r>
      <w:r w:rsidR="00F713F3">
        <w:t>kapitol</w:t>
      </w:r>
      <w:r>
        <w:t xml:space="preserve"> vyplývá</w:t>
      </w:r>
      <w:r w:rsidR="00D9232B">
        <w:t xml:space="preserve">, </w:t>
      </w:r>
      <w:r w:rsidR="002C1B22">
        <w:t>o</w:t>
      </w:r>
      <w:r w:rsidR="006C6FE2">
        <w:t xml:space="preserve"> čem </w:t>
      </w:r>
      <w:r w:rsidR="00833EDC">
        <w:t xml:space="preserve">bude </w:t>
      </w:r>
      <w:r w:rsidR="00E06F93">
        <w:t xml:space="preserve">ortoptista </w:t>
      </w:r>
      <w:r w:rsidR="004A376E">
        <w:t>rodiče edukovat</w:t>
      </w:r>
      <w:r w:rsidR="002C1B22">
        <w:t>, tedy co bude</w:t>
      </w:r>
      <w:r w:rsidR="00FA459C">
        <w:t xml:space="preserve"> hlavním</w:t>
      </w:r>
      <w:r w:rsidR="002C1B22">
        <w:t xml:space="preserve"> obsahem edukace</w:t>
      </w:r>
      <w:r w:rsidR="004A376E">
        <w:t xml:space="preserve">. </w:t>
      </w:r>
      <w:r w:rsidR="000E4D31">
        <w:t>Také</w:t>
      </w:r>
      <w:r w:rsidR="009F5251">
        <w:t>, že jde</w:t>
      </w:r>
      <w:r w:rsidR="005A3550">
        <w:t xml:space="preserve"> o edukaci dospělých, </w:t>
      </w:r>
      <w:r w:rsidR="00286695">
        <w:t xml:space="preserve">a proto </w:t>
      </w:r>
      <w:r w:rsidR="005A3550">
        <w:t xml:space="preserve">je třeba, aby se ortoptista </w:t>
      </w:r>
      <w:r w:rsidR="00832723">
        <w:t>seznámil i se specifiky</w:t>
      </w:r>
      <w:r w:rsidR="004A376E">
        <w:t xml:space="preserve"> </w:t>
      </w:r>
      <w:r w:rsidR="0046003D">
        <w:t>edukace dospělých a jaké</w:t>
      </w:r>
      <w:r w:rsidR="00286695">
        <w:t xml:space="preserve"> náležitosti má </w:t>
      </w:r>
      <w:r w:rsidR="00A71C96">
        <w:t>edukační proces. Jaké</w:t>
      </w:r>
      <w:r w:rsidR="00496A32">
        <w:t xml:space="preserve"> zákla</w:t>
      </w:r>
      <w:r w:rsidR="00D55952">
        <w:t>dní</w:t>
      </w:r>
      <w:r w:rsidR="0046003D">
        <w:t xml:space="preserve"> edukační metody a formy</w:t>
      </w:r>
      <w:r w:rsidR="00832723">
        <w:t xml:space="preserve"> ze vzdělávání dospělých</w:t>
      </w:r>
      <w:r w:rsidR="0046003D">
        <w:t xml:space="preserve"> </w:t>
      </w:r>
      <w:r w:rsidR="000F2C16">
        <w:t>jsou pro něj nejvíce použitelné k edukaci v prostředí</w:t>
      </w:r>
      <w:r w:rsidR="00275105">
        <w:t xml:space="preserve"> ortoptické</w:t>
      </w:r>
      <w:r w:rsidR="00B81A05">
        <w:t>ho</w:t>
      </w:r>
      <w:r w:rsidR="00275105">
        <w:t xml:space="preserve"> </w:t>
      </w:r>
      <w:r w:rsidR="00832723">
        <w:t>pracovišt</w:t>
      </w:r>
      <w:r w:rsidR="00B81A05">
        <w:t>ě</w:t>
      </w:r>
      <w:r w:rsidR="00DF4D9B">
        <w:t>.</w:t>
      </w:r>
    </w:p>
    <w:p w14:paraId="450EE715" w14:textId="26FF8DF2" w:rsidR="00EA4C4B" w:rsidRDefault="003D5296" w:rsidP="00E06F93">
      <w:pPr>
        <w:pStyle w:val="Dalodstavce"/>
      </w:pPr>
      <w:r>
        <w:t>Nyní je však na čase také doplnit informace k obsahu edukace</w:t>
      </w:r>
      <w:r w:rsidR="00F37021">
        <w:t xml:space="preserve">. A to, jaké další </w:t>
      </w:r>
      <w:r w:rsidR="00542D92">
        <w:t>aspekty</w:t>
      </w:r>
      <w:r w:rsidR="00F37021">
        <w:t xml:space="preserve"> je nutné </w:t>
      </w:r>
      <w:r w:rsidR="00542D92">
        <w:t>zohledni</w:t>
      </w:r>
      <w:r w:rsidR="00F37021">
        <w:t xml:space="preserve">t při </w:t>
      </w:r>
      <w:r w:rsidR="00BA7B8A">
        <w:t xml:space="preserve">provádění pleoptických a ortoptických cvičení </w:t>
      </w:r>
      <w:r w:rsidR="00782ED0">
        <w:t xml:space="preserve">v domácím prostředí. </w:t>
      </w:r>
      <w:r w:rsidR="00895551">
        <w:t>Protože i</w:t>
      </w:r>
      <w:r w:rsidR="00782ED0">
        <w:t xml:space="preserve"> tyto faktory mají značný vliv </w:t>
      </w:r>
      <w:r w:rsidR="00120533">
        <w:t>nejen na úspěch léčby</w:t>
      </w:r>
      <w:r w:rsidR="00895551">
        <w:t>.</w:t>
      </w:r>
      <w:r w:rsidR="00F51297" w:rsidRPr="00F51297">
        <w:t xml:space="preserve"> </w:t>
      </w:r>
      <w:r w:rsidR="00F51297">
        <w:t xml:space="preserve">Ortoptisté jako odborníci </w:t>
      </w:r>
      <w:r w:rsidR="00F51297" w:rsidRPr="009A76C3">
        <w:t>působící v oblasti p</w:t>
      </w:r>
      <w:r w:rsidR="00F51297">
        <w:t>éč</w:t>
      </w:r>
      <w:r w:rsidR="00F51297" w:rsidRPr="009A76C3">
        <w:t>e</w:t>
      </w:r>
      <w:r w:rsidR="00F51297">
        <w:t xml:space="preserve"> o</w:t>
      </w:r>
      <w:r w:rsidR="00F51297" w:rsidRPr="009A76C3">
        <w:t xml:space="preserve"> děti s po</w:t>
      </w:r>
      <w:r w:rsidR="00F51297">
        <w:t>ruchami</w:t>
      </w:r>
      <w:r w:rsidR="00F51297" w:rsidRPr="009A76C3">
        <w:t xml:space="preserve"> zraku by měl</w:t>
      </w:r>
      <w:r w:rsidR="00F51297">
        <w:t>i</w:t>
      </w:r>
      <w:r w:rsidR="00F51297" w:rsidRPr="009A76C3">
        <w:t xml:space="preserve"> </w:t>
      </w:r>
      <w:r w:rsidR="00F51297">
        <w:t>znát a umět předat rodičům i vědomosti a dovednosti v přístupu k těmto dětem.</w:t>
      </w:r>
    </w:p>
    <w:p w14:paraId="65363CBB" w14:textId="67CAE4FC" w:rsidR="00BE589F" w:rsidRPr="00645C91" w:rsidRDefault="00BE589F" w:rsidP="00BE589F">
      <w:pPr>
        <w:pStyle w:val="Dalodstavce"/>
      </w:pPr>
      <w:r w:rsidRPr="00645C91">
        <w:t>Zajištění dobré podpory edukací rodičů</w:t>
      </w:r>
      <w:r w:rsidR="00C77125">
        <w:fldChar w:fldCharType="begin"/>
      </w:r>
      <w:r w:rsidR="00C77125">
        <w:instrText xml:space="preserve"> XE "</w:instrText>
      </w:r>
      <w:r w:rsidR="00C77125" w:rsidRPr="00D76154">
        <w:instrText>edukace rodičů</w:instrText>
      </w:r>
      <w:r w:rsidR="00C77125">
        <w:instrText xml:space="preserve">" </w:instrText>
      </w:r>
      <w:r w:rsidR="00C77125">
        <w:fldChar w:fldCharType="end"/>
      </w:r>
      <w:r w:rsidRPr="00645C91">
        <w:t xml:space="preserve"> je v podstatě funkčním přístupem k péči o děti se zrakovou vadou. Tento funkční přístup</w:t>
      </w:r>
      <w:r w:rsidR="00086989">
        <w:fldChar w:fldCharType="begin"/>
      </w:r>
      <w:r w:rsidR="00086989">
        <w:instrText xml:space="preserve"> XE "</w:instrText>
      </w:r>
      <w:r w:rsidR="00086989" w:rsidRPr="001B583A">
        <w:instrText>funkční přístup</w:instrText>
      </w:r>
      <w:r w:rsidR="00086989">
        <w:instrText xml:space="preserve">" </w:instrText>
      </w:r>
      <w:r w:rsidR="00086989">
        <w:fldChar w:fldCharType="end"/>
      </w:r>
      <w:r w:rsidRPr="00645C91">
        <w:t xml:space="preserve"> představuje inovativní a lidsky orientovaný způsob přístupu k jejich léčbě a podpoře. Namísto pohledu na zrakové postižení jako na patologii či nedostatek se tento model zaměřuje na prostředí, ve kterém se dítě nachází, a jeho schopnost přizpůsobit se a fungovat v něm. Klíčovým prvkem je chápání dítěte jako funkčního celku, který zahrnuje jeho potřeby, pocity a schopnosti.</w:t>
      </w:r>
    </w:p>
    <w:p w14:paraId="6CC4BBA8" w14:textId="77777777" w:rsidR="00BE589F" w:rsidRPr="00645C91" w:rsidRDefault="00BE589F" w:rsidP="00BE589F">
      <w:pPr>
        <w:pStyle w:val="Dalodstavce"/>
      </w:pPr>
      <w:r w:rsidRPr="00645C91">
        <w:t>Jedním z hlavních principů funkčního modelu je přesun pozornosti od samotné patologie k funkčním schopnostem jedince. Namísto zaměření se na to, co dítě nedokáže kvůli své zrakové vadě, se tento přístup soustředí na to, co dítě dokáže a jak mu lze nejlépe pomoci v každodenním životě. Cílem je poskytnout podporu prostřednictvím vhodných služeb a terapeutických přístupů.</w:t>
      </w:r>
    </w:p>
    <w:p w14:paraId="481A4A4E" w14:textId="7B913C6B" w:rsidR="00BE589F" w:rsidRPr="00645C91" w:rsidRDefault="00BE589F" w:rsidP="00EE4BDC">
      <w:pPr>
        <w:pStyle w:val="Dalodstavce"/>
      </w:pPr>
      <w:r w:rsidRPr="00645C91">
        <w:t>Funkční model se také snaží prolomit bariéry mezi medicínským a sociálním přístupem k postižení. Spojením poznatků o zdravotním stavu s ohledem na sociální aspekty postižení se dosahuje komplexního pohledu na potřeby jednotlivce. Tento přístup je v souladu s moderním chápáním úlohy medicíny a sociálních služeb ve společnosti.</w:t>
      </w:r>
      <w:r w:rsidR="00EE4BDC">
        <w:t xml:space="preserve"> </w:t>
      </w:r>
      <w:r w:rsidRPr="00645C91">
        <w:t>Pokrokem v oblasti péče o děti s postižením je</w:t>
      </w:r>
      <w:r w:rsidR="001A4D04">
        <w:t xml:space="preserve"> i</w:t>
      </w:r>
      <w:r w:rsidRPr="00645C91">
        <w:t xml:space="preserve"> Mezinárodní klasifikace funkčních schopností, disability a zdraví (MKF) od Světové zdravotnické organizace (WHO). Tato klasifikace se zaměřuje na zdraví jako stav úplné tělesné, duševní a sociální pohody, a nikoliv pouze na nemoc či vadu. MKF klade důraz na hodnocení dopadu zdravotního stavu a postižení na sociální aspekty života jedince, což je v souladu s principy funkčního přístupu.</w:t>
      </w:r>
      <w:r w:rsidR="002A0383" w:rsidRPr="00645C91">
        <w:fldChar w:fldCharType="begin"/>
      </w:r>
      <w:r w:rsidR="00BA0D5A">
        <w:instrText xml:space="preserve"> ADDIN ZOTERO_ITEM CSL_CITATION {"citationID":"0PgiHqVm","properties":{"formattedCitation":"\\super 44\\nosupersub{}","plainCitation":"44","noteIndex":0},"citationItems":[{"id":142,"uris":["http://zotero.org/users/local/z1aM31PI/items/ZLY8ZFRI"],"itemData":{"id":142,"type":"book","call-number":"316.344.6-056.262 |2 MRF","edition":"1. vydání","event-place":"Brno","ISBN":"978-80-210-8022-5","language":"cze","number-of-pages":"186","publisher":"Masarykova univerzita","publisher-place":"Brno","source":"aleph.muni.cz Library Catalog","title":"Facilitátory a bariéry školní a sociální inkluze osob se zrakovým postižením","author":[{"family":"Vrubel","given":"Martin"}],"issued":{"date-parts":[["2015"]]}}}],"schema":"https://github.com/citation-style-language/schema/raw/master/csl-citation.json"} </w:instrText>
      </w:r>
      <w:r w:rsidR="002A0383" w:rsidRPr="00645C91">
        <w:fldChar w:fldCharType="separate"/>
      </w:r>
      <w:r w:rsidR="00BA0D5A" w:rsidRPr="00BA0D5A">
        <w:rPr>
          <w:vertAlign w:val="superscript"/>
        </w:rPr>
        <w:t>44</w:t>
      </w:r>
      <w:r w:rsidR="002A0383" w:rsidRPr="00645C91">
        <w:fldChar w:fldCharType="end"/>
      </w:r>
    </w:p>
    <w:p w14:paraId="41E53C84" w14:textId="7C450EA1" w:rsidR="009F66DE" w:rsidRDefault="00BB4B79" w:rsidP="009F66DE">
      <w:pPr>
        <w:pStyle w:val="Nadpis2"/>
      </w:pPr>
      <w:bookmarkStart w:id="42" w:name="_Toc164158256"/>
      <w:r>
        <w:t>Efektivita</w:t>
      </w:r>
      <w:r w:rsidR="009F66DE">
        <w:t xml:space="preserve"> domácího cvičení</w:t>
      </w:r>
      <w:bookmarkEnd w:id="42"/>
    </w:p>
    <w:p w14:paraId="03826B72" w14:textId="0F3FB890" w:rsidR="00D37220" w:rsidRDefault="00EE4F60" w:rsidP="002C121C">
      <w:pPr>
        <w:pStyle w:val="Odstavec1"/>
      </w:pPr>
      <w:r>
        <w:t>Aby domácí cvičení</w:t>
      </w:r>
      <w:r w:rsidR="00C77125">
        <w:fldChar w:fldCharType="begin"/>
      </w:r>
      <w:r w:rsidR="00C77125">
        <w:instrText xml:space="preserve"> XE "</w:instrText>
      </w:r>
      <w:r w:rsidR="00C77125" w:rsidRPr="00FB7855">
        <w:instrText>domácí cvičení</w:instrText>
      </w:r>
      <w:r w:rsidR="00C77125">
        <w:instrText xml:space="preserve">" </w:instrText>
      </w:r>
      <w:r w:rsidR="00C77125">
        <w:fldChar w:fldCharType="end"/>
      </w:r>
      <w:r>
        <w:t xml:space="preserve"> bylo funkční a splnilo svůj účel, pro který bylo </w:t>
      </w:r>
      <w:r w:rsidR="00EA5E72">
        <w:t xml:space="preserve">doporučeno, je </w:t>
      </w:r>
      <w:r w:rsidR="00CE5FC6">
        <w:t>nutné zohlednit psycho</w:t>
      </w:r>
      <w:r w:rsidR="001F1573">
        <w:t>motorické</w:t>
      </w:r>
      <w:r w:rsidR="00CE5FC6">
        <w:t xml:space="preserve"> charakteristiky a také funkční využití zrakových schopností</w:t>
      </w:r>
      <w:r w:rsidR="005D656F">
        <w:t xml:space="preserve"> dítěte</w:t>
      </w:r>
      <w:r w:rsidR="004E6D3B">
        <w:t>.</w:t>
      </w:r>
      <w:r w:rsidR="001724BD" w:rsidRPr="001724BD">
        <w:t xml:space="preserve"> </w:t>
      </w:r>
      <w:r w:rsidR="009A5541">
        <w:t xml:space="preserve">V případě dětí s pleopticko-ortoptickou léčbou </w:t>
      </w:r>
      <w:r w:rsidR="006A504E">
        <w:t xml:space="preserve">budou </w:t>
      </w:r>
      <w:r w:rsidR="00F16FEC">
        <w:t xml:space="preserve">mít </w:t>
      </w:r>
      <w:r w:rsidR="00F769F5">
        <w:t xml:space="preserve">během cvičení </w:t>
      </w:r>
      <w:r w:rsidR="009A5541">
        <w:t xml:space="preserve">v drtivé většině </w:t>
      </w:r>
      <w:r w:rsidR="00F16FEC">
        <w:t>problémy se</w:t>
      </w:r>
      <w:r w:rsidR="009A5541">
        <w:t xml:space="preserve"> sníženou zrakovou ostrost</w:t>
      </w:r>
      <w:r w:rsidR="00EE1AA1">
        <w:fldChar w:fldCharType="begin"/>
      </w:r>
      <w:r w:rsidR="00EE1AA1">
        <w:instrText xml:space="preserve"> XE "</w:instrText>
      </w:r>
      <w:r w:rsidR="00EE1AA1" w:rsidRPr="00325512">
        <w:instrText>zraková ostrost</w:instrText>
      </w:r>
      <w:r w:rsidR="00EE1AA1">
        <w:instrText xml:space="preserve">" </w:instrText>
      </w:r>
      <w:r w:rsidR="00EE1AA1">
        <w:fldChar w:fldCharType="end"/>
      </w:r>
      <w:r w:rsidR="009A5541">
        <w:t xml:space="preserve">í, okulomotorickými problémy </w:t>
      </w:r>
      <w:r w:rsidR="009A5541">
        <w:lastRenderedPageBreak/>
        <w:t xml:space="preserve">a také </w:t>
      </w:r>
      <w:r w:rsidR="001107B3">
        <w:t xml:space="preserve">s </w:t>
      </w:r>
      <w:r w:rsidR="009A5541">
        <w:t xml:space="preserve">omezením </w:t>
      </w:r>
      <w:r w:rsidR="001107B3">
        <w:t>šíře</w:t>
      </w:r>
      <w:r w:rsidR="009A5541">
        <w:t xml:space="preserve"> zorného pole.</w:t>
      </w:r>
      <w:r w:rsidR="002C2141">
        <w:t xml:space="preserve"> </w:t>
      </w:r>
      <w:r w:rsidR="001201E6">
        <w:t>Proto je vhodné k</w:t>
      </w:r>
      <w:r w:rsidR="00695CE0">
        <w:t xml:space="preserve">romě </w:t>
      </w:r>
      <w:r w:rsidR="001107B3">
        <w:t>samotných</w:t>
      </w:r>
      <w:r w:rsidR="00695CE0">
        <w:t xml:space="preserve"> </w:t>
      </w:r>
      <w:r w:rsidR="006504C1">
        <w:t xml:space="preserve">pleoptických a ortoptických </w:t>
      </w:r>
      <w:r w:rsidR="00695CE0">
        <w:t>cvičení</w:t>
      </w:r>
      <w:r w:rsidR="00DA0FD7">
        <w:t xml:space="preserve"> neopomíjet při</w:t>
      </w:r>
      <w:r w:rsidR="00695CE0">
        <w:t xml:space="preserve"> eduk</w:t>
      </w:r>
      <w:r w:rsidR="00DA0FD7">
        <w:t>aci</w:t>
      </w:r>
      <w:r w:rsidR="00695CE0">
        <w:t xml:space="preserve"> rodič</w:t>
      </w:r>
      <w:r w:rsidR="00DA0FD7">
        <w:t>ů</w:t>
      </w:r>
      <w:r w:rsidR="00695CE0">
        <w:t xml:space="preserve"> i </w:t>
      </w:r>
      <w:r w:rsidR="00036E29">
        <w:t xml:space="preserve">následující </w:t>
      </w:r>
      <w:r w:rsidR="00D37220">
        <w:t xml:space="preserve">aspekty vyplývající ze zrakových poruch. </w:t>
      </w:r>
    </w:p>
    <w:p w14:paraId="2A9DD86C" w14:textId="143D5CEF" w:rsidR="002301A0" w:rsidRDefault="00241519" w:rsidP="00BB4B79">
      <w:pPr>
        <w:pStyle w:val="Dalodstavce"/>
      </w:pPr>
      <w:r>
        <w:t xml:space="preserve">Důsledkem snížení </w:t>
      </w:r>
      <w:r w:rsidR="00DC6CC2">
        <w:t xml:space="preserve">zrakových </w:t>
      </w:r>
      <w:r w:rsidR="00F41AEF">
        <w:t>funkcí</w:t>
      </w:r>
      <w:r w:rsidR="00DC6CC2">
        <w:t xml:space="preserve"> </w:t>
      </w:r>
      <w:r w:rsidR="00D572E8">
        <w:t>je</w:t>
      </w:r>
      <w:r w:rsidR="005C3DCD">
        <w:t> nedostatečné</w:t>
      </w:r>
      <w:r w:rsidR="00D572E8">
        <w:t xml:space="preserve"> </w:t>
      </w:r>
      <w:r w:rsidR="005C3DCD">
        <w:t>zpracování zrakového v</w:t>
      </w:r>
      <w:r w:rsidR="001A5D8F">
        <w:t>jemu</w:t>
      </w:r>
      <w:r w:rsidR="006D68FF">
        <w:t xml:space="preserve">, </w:t>
      </w:r>
      <w:r w:rsidR="003F6C26">
        <w:t>čímž</w:t>
      </w:r>
      <w:r w:rsidR="009B43E7">
        <w:t xml:space="preserve"> se</w:t>
      </w:r>
      <w:r w:rsidR="00D24F5C">
        <w:t xml:space="preserve"> tyto děti </w:t>
      </w:r>
      <w:r w:rsidR="008C7366">
        <w:t>do</w:t>
      </w:r>
      <w:r w:rsidR="00850CD9">
        <w:t>stávají do</w:t>
      </w:r>
      <w:r w:rsidR="008C7366">
        <w:t xml:space="preserve"> pásma slabozrakost</w:t>
      </w:r>
      <w:r w:rsidR="00EE1AA1">
        <w:fldChar w:fldCharType="begin"/>
      </w:r>
      <w:r w:rsidR="00EE1AA1">
        <w:instrText xml:space="preserve"> XE "</w:instrText>
      </w:r>
      <w:r w:rsidR="00EE1AA1" w:rsidRPr="00585B76">
        <w:instrText>slabozrakost</w:instrText>
      </w:r>
      <w:r w:rsidR="00EE1AA1">
        <w:instrText xml:space="preserve">" </w:instrText>
      </w:r>
      <w:r w:rsidR="00EE1AA1">
        <w:fldChar w:fldCharType="end"/>
      </w:r>
      <w:r w:rsidR="008C7366">
        <w:t>i</w:t>
      </w:r>
      <w:r w:rsidR="003E29ED">
        <w:t>.</w:t>
      </w:r>
      <w:r w:rsidR="007D5407">
        <w:t xml:space="preserve"> </w:t>
      </w:r>
      <w:r w:rsidR="00A24072">
        <w:t>Proto je potřeba rodiče upozornit</w:t>
      </w:r>
      <w:r w:rsidR="008411D2">
        <w:t xml:space="preserve"> na případné projevy </w:t>
      </w:r>
      <w:r w:rsidR="00C132F5">
        <w:t>oslabení zraku</w:t>
      </w:r>
      <w:r w:rsidR="008411D2">
        <w:t xml:space="preserve"> jako</w:t>
      </w:r>
      <w:r w:rsidR="007D5407">
        <w:t xml:space="preserve"> je</w:t>
      </w:r>
      <w:r w:rsidR="008411D2">
        <w:t>:</w:t>
      </w:r>
      <w:r w:rsidR="007D5407">
        <w:t xml:space="preserve"> </w:t>
      </w:r>
      <w:r w:rsidR="00CC0ACC">
        <w:t>rozostřené vidění</w:t>
      </w:r>
      <w:r w:rsidR="008411D2">
        <w:t xml:space="preserve">, </w:t>
      </w:r>
      <w:r w:rsidR="000215DE">
        <w:t>omezen</w:t>
      </w:r>
      <w:r w:rsidR="008411D2">
        <w:t>í</w:t>
      </w:r>
      <w:r w:rsidR="000215DE">
        <w:t xml:space="preserve"> zorné</w:t>
      </w:r>
      <w:r w:rsidR="008411D2">
        <w:t>ho</w:t>
      </w:r>
      <w:r w:rsidR="000215DE">
        <w:t xml:space="preserve"> pol</w:t>
      </w:r>
      <w:r w:rsidR="008411D2">
        <w:t>e</w:t>
      </w:r>
      <w:r w:rsidR="00F5529A">
        <w:t xml:space="preserve">, </w:t>
      </w:r>
      <w:r w:rsidR="00C97BAC">
        <w:t>problémy v souvislosti s intenzitou světla</w:t>
      </w:r>
      <w:r w:rsidR="000C1D96">
        <w:t>,</w:t>
      </w:r>
      <w:r w:rsidR="00585AA1">
        <w:t xml:space="preserve"> či </w:t>
      </w:r>
      <w:r w:rsidR="00777FD3">
        <w:t xml:space="preserve">vnímáním barev i zhoršené vnímání </w:t>
      </w:r>
      <w:r w:rsidR="00703E9C">
        <w:t>hloubky prostoru.</w:t>
      </w:r>
      <w:r w:rsidR="00AF4A75">
        <w:t xml:space="preserve"> </w:t>
      </w:r>
      <w:r w:rsidR="00731EF9">
        <w:t>V souvislosti s těmito projevy</w:t>
      </w:r>
      <w:r w:rsidR="000C1D96">
        <w:t xml:space="preserve"> </w:t>
      </w:r>
      <w:r w:rsidR="000215DE">
        <w:t>mohou mít problém s prostorovou orientací</w:t>
      </w:r>
      <w:r w:rsidR="00977A00">
        <w:t xml:space="preserve">, </w:t>
      </w:r>
      <w:r w:rsidR="00022EAA">
        <w:t xml:space="preserve">budou </w:t>
      </w:r>
      <w:r w:rsidR="00272C29">
        <w:t>obtížně rozliš</w:t>
      </w:r>
      <w:r w:rsidR="00866192">
        <w:t>ovat</w:t>
      </w:r>
      <w:r w:rsidR="00272C29">
        <w:t xml:space="preserve"> detaily</w:t>
      </w:r>
      <w:r w:rsidR="00DD49F7">
        <w:t xml:space="preserve"> </w:t>
      </w:r>
      <w:r w:rsidR="00CD7F86">
        <w:t>předmět</w:t>
      </w:r>
      <w:r w:rsidR="00DD49F7">
        <w:t>ů, které</w:t>
      </w:r>
      <w:r w:rsidR="00CD7F86">
        <w:t xml:space="preserve"> </w:t>
      </w:r>
      <w:r w:rsidR="00B14068">
        <w:t>vidí nejasně a jejich kontury</w:t>
      </w:r>
      <w:r w:rsidR="00F5323E">
        <w:t xml:space="preserve"> </w:t>
      </w:r>
      <w:r w:rsidR="004A1878">
        <w:t xml:space="preserve">pro ně </w:t>
      </w:r>
      <w:r w:rsidR="00F5323E">
        <w:t>nejsou dost</w:t>
      </w:r>
      <w:r w:rsidR="00B22EE0">
        <w:t xml:space="preserve"> zřetelné</w:t>
      </w:r>
      <w:r w:rsidR="001C3F9D">
        <w:t xml:space="preserve"> atd.</w:t>
      </w:r>
      <w:r w:rsidR="00722B93">
        <w:fldChar w:fldCharType="begin"/>
      </w:r>
      <w:r w:rsidR="00BA0D5A">
        <w:instrText xml:space="preserve"> ADDIN ZOTERO_ITEM CSL_CITATION {"citationID":"8KpeU7Nd","properties":{"formattedCitation":"\\super 44,45\\nosupersub{}","plainCitation":"44,45","noteIndex":0},"citationItems":[{"id":35,"uris":["http://zotero.org/users/local/z1aM31PI/items/AC2SUZVI"],"itemData":{"id":35,"type":"book","call-number":"617.75 |2 MRF","collection-title":"Pedagogika","edition":"1. vydání","event-place":"Praha","ISBN":"978-80-271-2110-6","language":"cze","note":"OCLC: 1089706716","number-of-pages":"135","publisher":"Grada","publisher-place":"Praha","source":"aleph.knihovna-pardubice.cz Library Catalog","title":"Zraková postižení: behaviorální přístupy při edukaci s pomůckami","title-short":"Zraková postižení","author":[{"family":"Beneš","given":"Pavel"}],"issued":{"date-parts":[["2019"]]}}},{"id":142,"uris":["http://zotero.org/users/local/z1aM31PI/items/ZLY8ZFRI"],"itemData":{"id":142,"type":"book","call-number":"316.344.6-056.262 |2 MRF","edition":"1. vydání","event-place":"Brno","ISBN":"978-80-210-8022-5","language":"cze","number-of-pages":"186","publisher":"Masarykova univerzita","publisher-place":"Brno","source":"aleph.muni.cz Library Catalog","title":"Facilitátory a bariéry školní a sociální inkluze osob se zrakovým postižením","author":[{"family":"Vrubel","given":"Martin"}],"issued":{"date-parts":[["2015"]]}}}],"schema":"https://github.com/citation-style-language/schema/raw/master/csl-citation.json"} </w:instrText>
      </w:r>
      <w:r w:rsidR="00722B93">
        <w:fldChar w:fldCharType="separate"/>
      </w:r>
      <w:r w:rsidR="00BA0D5A" w:rsidRPr="00BA0D5A">
        <w:rPr>
          <w:vertAlign w:val="superscript"/>
        </w:rPr>
        <w:t>44,45</w:t>
      </w:r>
      <w:r w:rsidR="00722B93">
        <w:fldChar w:fldCharType="end"/>
      </w:r>
      <w:r w:rsidR="00FB17C8" w:rsidRPr="00FB17C8">
        <w:t xml:space="preserve"> </w:t>
      </w:r>
    </w:p>
    <w:p w14:paraId="4596526E" w14:textId="41B107A7" w:rsidR="00FE7199" w:rsidRDefault="00E20A51" w:rsidP="00971249">
      <w:pPr>
        <w:pStyle w:val="Dalodstavce"/>
      </w:pPr>
      <w:r>
        <w:t>Hlavním</w:t>
      </w:r>
      <w:r w:rsidR="004104CC">
        <w:t>i</w:t>
      </w:r>
      <w:r>
        <w:t xml:space="preserve"> předpoklad</w:t>
      </w:r>
      <w:r w:rsidR="004104CC">
        <w:t>y</w:t>
      </w:r>
      <w:r>
        <w:t xml:space="preserve"> pro </w:t>
      </w:r>
      <w:r w:rsidR="009472C5">
        <w:t>funkčnost</w:t>
      </w:r>
      <w:r w:rsidR="00567626">
        <w:t xml:space="preserve"> domácího cvičení</w:t>
      </w:r>
      <w:r w:rsidR="00576DE0" w:rsidRPr="00576DE0">
        <w:t xml:space="preserve"> je </w:t>
      </w:r>
      <w:r w:rsidR="00B5040E">
        <w:t>splnění určit</w:t>
      </w:r>
      <w:r w:rsidR="00D65FF0">
        <w:t>ých materiálních</w:t>
      </w:r>
      <w:r w:rsidR="00FA41BF">
        <w:t>,</w:t>
      </w:r>
      <w:r w:rsidR="00D65FF0">
        <w:t xml:space="preserve"> ale i psychologických</w:t>
      </w:r>
      <w:r w:rsidR="004104CC">
        <w:t xml:space="preserve"> podmínek</w:t>
      </w:r>
      <w:r w:rsidR="007B04C8">
        <w:t>.</w:t>
      </w:r>
      <w:r w:rsidR="00E131D5">
        <w:t xml:space="preserve"> Těmito podmínkami jsou:</w:t>
      </w:r>
    </w:p>
    <w:p w14:paraId="4EB4D14A" w14:textId="6D47328E" w:rsidR="00686232" w:rsidRDefault="003268F3" w:rsidP="003268F3">
      <w:pPr>
        <w:pStyle w:val="Nadpis3"/>
      </w:pPr>
      <w:r>
        <w:t>Osvětlení</w:t>
      </w:r>
    </w:p>
    <w:p w14:paraId="4057E8F3" w14:textId="605718C1" w:rsidR="00876ED1" w:rsidRPr="00876ED1" w:rsidRDefault="00FE7199" w:rsidP="00FA41BF">
      <w:pPr>
        <w:pStyle w:val="Odstavec1"/>
      </w:pPr>
      <w:r>
        <w:t>Základní podmínkou je zajištění</w:t>
      </w:r>
      <w:r w:rsidR="00971249" w:rsidRPr="00971249">
        <w:t xml:space="preserve"> </w:t>
      </w:r>
      <w:r w:rsidR="00971249" w:rsidRPr="009D3526">
        <w:rPr>
          <w:b/>
          <w:bCs/>
        </w:rPr>
        <w:t>zrakové pohody</w:t>
      </w:r>
      <w:r w:rsidR="00EE1AA1">
        <w:rPr>
          <w:b/>
          <w:bCs/>
        </w:rPr>
        <w:fldChar w:fldCharType="begin"/>
      </w:r>
      <w:r w:rsidR="00EE1AA1">
        <w:instrText xml:space="preserve"> XE "</w:instrText>
      </w:r>
      <w:r w:rsidR="00EE1AA1" w:rsidRPr="00FE4517">
        <w:rPr>
          <w:b/>
          <w:bCs/>
        </w:rPr>
        <w:instrText>zraková pohoda</w:instrText>
      </w:r>
      <w:r w:rsidR="00EE1AA1">
        <w:instrText xml:space="preserve">" </w:instrText>
      </w:r>
      <w:r w:rsidR="00EE1AA1">
        <w:rPr>
          <w:b/>
          <w:bCs/>
        </w:rPr>
        <w:fldChar w:fldCharType="end"/>
      </w:r>
      <w:r w:rsidR="00971249" w:rsidRPr="00971249">
        <w:t xml:space="preserve"> u dětí, </w:t>
      </w:r>
      <w:r w:rsidR="00EC2FAA">
        <w:t>a to nejen</w:t>
      </w:r>
      <w:r w:rsidR="00971249" w:rsidRPr="00971249">
        <w:t xml:space="preserve"> při pleoptických </w:t>
      </w:r>
      <w:r w:rsidR="00FA41BF">
        <w:br/>
      </w:r>
      <w:r w:rsidR="00971249" w:rsidRPr="00971249">
        <w:t>a ortoptických cvičeních</w:t>
      </w:r>
      <w:r w:rsidR="00EC2FAA">
        <w:t>.</w:t>
      </w:r>
      <w:r w:rsidR="00971249" w:rsidRPr="00971249">
        <w:t xml:space="preserve"> Zraková pohoda vyjadřuje harmonický stav jedince v souladu s okolním prostředím a je měřítkem stavu centrální nervové soustavy.</w:t>
      </w:r>
      <w:r w:rsidR="005E7B9C">
        <w:t xml:space="preserve"> </w:t>
      </w:r>
      <w:r w:rsidR="00971249" w:rsidRPr="00971249">
        <w:t>K dosažení této pohody je</w:t>
      </w:r>
      <w:r w:rsidR="004146EF">
        <w:t xml:space="preserve"> </w:t>
      </w:r>
      <w:r w:rsidR="008D4CD7">
        <w:t>třeba dítěti zajistit</w:t>
      </w:r>
      <w:r w:rsidR="00971249" w:rsidRPr="00971249">
        <w:t xml:space="preserve"> správné osvětlení</w:t>
      </w:r>
      <w:r w:rsidR="00EE1AA1">
        <w:fldChar w:fldCharType="begin"/>
      </w:r>
      <w:r w:rsidR="00EE1AA1">
        <w:instrText xml:space="preserve"> XE "</w:instrText>
      </w:r>
      <w:r w:rsidR="00EE1AA1" w:rsidRPr="00EB3A62">
        <w:instrText>osvětlení</w:instrText>
      </w:r>
      <w:r w:rsidR="00EE1AA1">
        <w:instrText xml:space="preserve">" </w:instrText>
      </w:r>
      <w:r w:rsidR="00EE1AA1">
        <w:fldChar w:fldCharType="end"/>
      </w:r>
      <w:r w:rsidR="00971249" w:rsidRPr="00971249">
        <w:t xml:space="preserve"> pracovního místa.</w:t>
      </w:r>
      <w:r w:rsidR="00267984">
        <w:t xml:space="preserve"> </w:t>
      </w:r>
      <w:r w:rsidR="00876ED1" w:rsidRPr="00876ED1">
        <w:t xml:space="preserve">Pro zajištění dobrých světelných podmínek dítěti, </w:t>
      </w:r>
      <w:r w:rsidR="00D86307">
        <w:t>nejen</w:t>
      </w:r>
      <w:r w:rsidR="00876ED1" w:rsidRPr="00876ED1">
        <w:t xml:space="preserve"> při </w:t>
      </w:r>
      <w:r w:rsidR="00D86307">
        <w:t>cvičení</w:t>
      </w:r>
      <w:r w:rsidR="00876ED1" w:rsidRPr="00876ED1">
        <w:t>, je důležité brát v úvahu několik faktorů, které mají rozhodující vliv na jeho zrakovou pohodu. Jedním z klíčových aspektů j</w:t>
      </w:r>
      <w:r w:rsidR="00E25B44">
        <w:t>sou</w:t>
      </w:r>
      <w:r w:rsidR="00876ED1" w:rsidRPr="00876ED1">
        <w:t xml:space="preserve"> </w:t>
      </w:r>
      <w:r w:rsidR="00E25B44">
        <w:t>různé</w:t>
      </w:r>
      <w:r w:rsidR="00E25B44" w:rsidRPr="00971249">
        <w:t xml:space="preserve"> parametry osvětlení, jako je</w:t>
      </w:r>
      <w:r w:rsidR="00E25B44" w:rsidRPr="00876ED1">
        <w:t xml:space="preserve"> </w:t>
      </w:r>
      <w:r w:rsidR="00876ED1" w:rsidRPr="00876ED1">
        <w:t>druh</w:t>
      </w:r>
      <w:r w:rsidR="00300FA1">
        <w:t xml:space="preserve"> světla</w:t>
      </w:r>
      <w:r w:rsidR="004B599F">
        <w:t xml:space="preserve"> (denní/umělé)</w:t>
      </w:r>
      <w:r w:rsidR="00876ED1" w:rsidRPr="00876ED1">
        <w:t xml:space="preserve">, </w:t>
      </w:r>
      <w:r w:rsidR="00662F0A">
        <w:t>intenzita</w:t>
      </w:r>
      <w:r w:rsidR="00FB76BD" w:rsidRPr="00876ED1">
        <w:t>,</w:t>
      </w:r>
      <w:r w:rsidR="00FB76BD">
        <w:t xml:space="preserve"> </w:t>
      </w:r>
      <w:r w:rsidR="00876ED1" w:rsidRPr="00876ED1">
        <w:t xml:space="preserve">směr </w:t>
      </w:r>
      <w:r w:rsidR="00A81336">
        <w:br/>
      </w:r>
      <w:r w:rsidR="00876ED1" w:rsidRPr="00876ED1">
        <w:t>a umístění osvětlení, stejně jako schopnost povrchů odrážet světlo</w:t>
      </w:r>
      <w:r w:rsidR="00C121F8" w:rsidRPr="00971249">
        <w:t>.</w:t>
      </w:r>
      <w:r w:rsidR="00C121F8">
        <w:t xml:space="preserve"> </w:t>
      </w:r>
      <w:r w:rsidR="00C121F8" w:rsidRPr="00971249">
        <w:t>Adaptace zraku je ovlivněna jak zrakovou ostrostí, tak citlivostí na kontrast</w:t>
      </w:r>
      <w:r w:rsidR="00C121F8">
        <w:t>.</w:t>
      </w:r>
      <w:r w:rsidR="00781C04">
        <w:t xml:space="preserve"> </w:t>
      </w:r>
      <w:r w:rsidR="00876ED1" w:rsidRPr="00876ED1">
        <w:t xml:space="preserve">Je nezbytné zajistit </w:t>
      </w:r>
      <w:r w:rsidR="00A81336">
        <w:t xml:space="preserve">dítěti </w:t>
      </w:r>
      <w:r w:rsidR="00876ED1" w:rsidRPr="00876ED1">
        <w:t xml:space="preserve">dostatečnou intenzitu světla a jeho rovnoměrné rozptýlení. </w:t>
      </w:r>
      <w:r w:rsidR="0063389F">
        <w:t>Optimální</w:t>
      </w:r>
      <w:r w:rsidR="009306C5">
        <w:t>m osvětlením místnosti je denní světlo, p</w:t>
      </w:r>
      <w:r w:rsidR="00876ED1" w:rsidRPr="00876ED1">
        <w:t xml:space="preserve">okud jde o umělé osvětlení, doporučuje se intenzita od 600 do </w:t>
      </w:r>
      <w:r w:rsidR="00A81336">
        <w:br/>
      </w:r>
      <w:r w:rsidR="00876ED1" w:rsidRPr="00876ED1">
        <w:t>2 000 luxů. Pro děti se sníženou zrakovou ostrostí</w:t>
      </w:r>
      <w:r w:rsidR="00671C21">
        <w:t xml:space="preserve"> je</w:t>
      </w:r>
      <w:r w:rsidR="00876ED1" w:rsidRPr="00876ED1">
        <w:t xml:space="preserve"> </w:t>
      </w:r>
      <w:r w:rsidR="00127AB4">
        <w:t>vhodné umožnit</w:t>
      </w:r>
      <w:r w:rsidR="00876ED1" w:rsidRPr="00876ED1">
        <w:t xml:space="preserve"> individuální </w:t>
      </w:r>
      <w:r w:rsidR="00E921A6">
        <w:t>přisvícení</w:t>
      </w:r>
      <w:r w:rsidR="00876ED1" w:rsidRPr="00876ED1">
        <w:t xml:space="preserve"> pracovního místa</w:t>
      </w:r>
      <w:r w:rsidR="00671C21">
        <w:t>.</w:t>
      </w:r>
      <w:r w:rsidR="00876ED1" w:rsidRPr="00876ED1">
        <w:t xml:space="preserve"> </w:t>
      </w:r>
      <w:r w:rsidR="003C065E">
        <w:t>A to i</w:t>
      </w:r>
      <w:r w:rsidR="00876ED1" w:rsidRPr="00876ED1">
        <w:t>deálně pomocí LED lampičky</w:t>
      </w:r>
      <w:r w:rsidR="00666C45">
        <w:t xml:space="preserve">, </w:t>
      </w:r>
      <w:r w:rsidR="005A6C59">
        <w:t>která</w:t>
      </w:r>
      <w:r w:rsidR="000859E7">
        <w:t xml:space="preserve"> se nezahřívá jako </w:t>
      </w:r>
      <w:r w:rsidR="004A1824">
        <w:t xml:space="preserve">žárovky, a </w:t>
      </w:r>
      <w:r w:rsidR="00666C45">
        <w:t>u které lze upravit jas</w:t>
      </w:r>
      <w:r w:rsidR="00EE1AA1">
        <w:fldChar w:fldCharType="begin"/>
      </w:r>
      <w:r w:rsidR="00EE1AA1">
        <w:instrText xml:space="preserve"> XE "</w:instrText>
      </w:r>
      <w:r w:rsidR="00EE1AA1" w:rsidRPr="00D04368">
        <w:instrText>jas</w:instrText>
      </w:r>
      <w:r w:rsidR="00EE1AA1">
        <w:instrText xml:space="preserve">" </w:instrText>
      </w:r>
      <w:r w:rsidR="00EE1AA1">
        <w:fldChar w:fldCharType="end"/>
      </w:r>
      <w:r w:rsidR="00666C45">
        <w:t xml:space="preserve"> a teplotu světla</w:t>
      </w:r>
      <w:r w:rsidR="00876ED1" w:rsidRPr="00876ED1">
        <w:t xml:space="preserve">. </w:t>
      </w:r>
      <w:r w:rsidR="0091352E">
        <w:t>D</w:t>
      </w:r>
      <w:r w:rsidR="00876ED1" w:rsidRPr="00876ED1">
        <w:t>ůležité</w:t>
      </w:r>
      <w:r w:rsidR="0091352E">
        <w:t xml:space="preserve"> je</w:t>
      </w:r>
      <w:r w:rsidR="00876ED1" w:rsidRPr="00876ED1">
        <w:t xml:space="preserve"> zabránit přímému oslnění dítěte a odrazům světla z lesklých povrchů</w:t>
      </w:r>
      <w:r w:rsidR="00981355">
        <w:t>, proto se doporučují matné pracovní p</w:t>
      </w:r>
      <w:r w:rsidR="00C121F8">
        <w:t>lochy</w:t>
      </w:r>
      <w:r w:rsidR="00876ED1" w:rsidRPr="00876ED1">
        <w:t>.</w:t>
      </w:r>
      <w:r w:rsidR="001A13F7">
        <w:t xml:space="preserve"> </w:t>
      </w:r>
      <w:r w:rsidR="00D20541">
        <w:t xml:space="preserve">Také </w:t>
      </w:r>
      <w:r w:rsidR="006103B8">
        <w:t>je nutné předejít vytváření stínů v</w:t>
      </w:r>
      <w:r w:rsidR="00662CA5">
        <w:t>hodným umístěním</w:t>
      </w:r>
      <w:r w:rsidR="001A13F7">
        <w:t xml:space="preserve"> osvětlení</w:t>
      </w:r>
      <w:r w:rsidR="006103B8">
        <w:t xml:space="preserve">. </w:t>
      </w:r>
      <w:r w:rsidR="00934FBD">
        <w:t>P</w:t>
      </w:r>
      <w:r w:rsidR="003357A9">
        <w:t xml:space="preserve">ři práci by </w:t>
      </w:r>
      <w:r w:rsidR="00AD6B23">
        <w:t xml:space="preserve">mělo být </w:t>
      </w:r>
      <w:r w:rsidR="00527C0B">
        <w:t xml:space="preserve">světlo </w:t>
      </w:r>
      <w:r w:rsidR="00AD6B23">
        <w:t>směrováno</w:t>
      </w:r>
      <w:r w:rsidR="003357A9">
        <w:t xml:space="preserve"> p</w:t>
      </w:r>
      <w:r w:rsidR="00934FBD">
        <w:t>ravákům</w:t>
      </w:r>
      <w:r w:rsidR="00925375">
        <w:t xml:space="preserve"> šikmo </w:t>
      </w:r>
      <w:r w:rsidR="00486A88">
        <w:t>zleva shora</w:t>
      </w:r>
      <w:r w:rsidR="00934FBD">
        <w:t xml:space="preserve"> a dětem </w:t>
      </w:r>
      <w:r w:rsidR="0022713A">
        <w:t>pracující</w:t>
      </w:r>
      <w:r w:rsidR="00527C0B">
        <w:t>m</w:t>
      </w:r>
      <w:r w:rsidR="0022713A">
        <w:t xml:space="preserve"> levou rukou zase naopak. </w:t>
      </w:r>
    </w:p>
    <w:p w14:paraId="07907E2F" w14:textId="28409E71" w:rsidR="00876ED1" w:rsidRDefault="00876ED1" w:rsidP="00876ED1">
      <w:pPr>
        <w:pStyle w:val="Dalodstavce"/>
      </w:pPr>
      <w:r w:rsidRPr="00876ED1">
        <w:t>Rovněž barva a kontrast hrají klíčovou roli v optimalizaci světelných podmínek. Při volbě barev stěn je nutné zohlednit jejich odrazivost světla. Doporučuje se používat světlé barvy, jako je bílá nebo světle žlutá, které mají vysokou odrazivost. Kontrast</w:t>
      </w:r>
      <w:r w:rsidR="00EE1AA1">
        <w:fldChar w:fldCharType="begin"/>
      </w:r>
      <w:r w:rsidR="00EE1AA1">
        <w:instrText xml:space="preserve"> XE "</w:instrText>
      </w:r>
      <w:r w:rsidR="00EE1AA1" w:rsidRPr="000B72D0">
        <w:instrText>kontrast</w:instrText>
      </w:r>
      <w:r w:rsidR="00EE1AA1">
        <w:instrText xml:space="preserve">" </w:instrText>
      </w:r>
      <w:r w:rsidR="00EE1AA1">
        <w:fldChar w:fldCharType="end"/>
      </w:r>
      <w:r w:rsidRPr="00876ED1">
        <w:t>ní vzhled zařízení a nábytku může dále zlepšit vnímání prostoru. Je dobré také využívat psychického účinku barev, přičemž obecně platí, že děti preferují jasné a veselé barvy.</w:t>
      </w:r>
    </w:p>
    <w:p w14:paraId="644C15EB" w14:textId="472C7666" w:rsidR="00326F4E" w:rsidRPr="00876ED1" w:rsidRDefault="00B548FE" w:rsidP="00876ED1">
      <w:pPr>
        <w:pStyle w:val="Dalodstavce"/>
      </w:pPr>
      <w:r>
        <w:t>V souvislosti se</w:t>
      </w:r>
      <w:r w:rsidR="00000C8E">
        <w:t xml:space="preserve"> zrakovou pohodou </w:t>
      </w:r>
      <w:r>
        <w:t>se lze setkat i s</w:t>
      </w:r>
      <w:r w:rsidR="00000C8E">
        <w:t xml:space="preserve"> poj</w:t>
      </w:r>
      <w:r>
        <w:t>m</w:t>
      </w:r>
      <w:r w:rsidR="00000C8E">
        <w:t xml:space="preserve">em </w:t>
      </w:r>
      <w:r w:rsidR="00000C8E" w:rsidRPr="00B548FE">
        <w:rPr>
          <w:b/>
          <w:bCs/>
        </w:rPr>
        <w:t>zraková hygiena</w:t>
      </w:r>
      <w:r w:rsidR="00000C8E">
        <w:t xml:space="preserve">, </w:t>
      </w:r>
      <w:r w:rsidR="00055C71">
        <w:t xml:space="preserve">což kromě vhodného osvětlení </w:t>
      </w:r>
      <w:r w:rsidR="00D91727">
        <w:t xml:space="preserve">znamená i nutnost </w:t>
      </w:r>
      <w:r w:rsidR="00000C8E">
        <w:t xml:space="preserve">střídání práce do </w:t>
      </w:r>
      <w:r w:rsidR="00E7370D">
        <w:t>blízka a do dálky. Doporučený interval pro změnu</w:t>
      </w:r>
      <w:r w:rsidR="003409D9">
        <w:t xml:space="preserve"> zrakové práce je po </w:t>
      </w:r>
      <w:r w:rsidR="00D076D9">
        <w:t>maximálně 15 minutách.</w:t>
      </w:r>
      <w:r>
        <w:t xml:space="preserve"> Dá</w:t>
      </w:r>
      <w:r w:rsidR="00C6428A">
        <w:t xml:space="preserve">le </w:t>
      </w:r>
      <w:r w:rsidR="00C6428A">
        <w:lastRenderedPageBreak/>
        <w:t xml:space="preserve">zahrnuje i </w:t>
      </w:r>
      <w:r w:rsidR="00B131DB">
        <w:t>ergonomi</w:t>
      </w:r>
      <w:r w:rsidR="00EE1AA1">
        <w:fldChar w:fldCharType="begin"/>
      </w:r>
      <w:r w:rsidR="00EE1AA1">
        <w:instrText xml:space="preserve"> XE "</w:instrText>
      </w:r>
      <w:r w:rsidR="00EE1AA1" w:rsidRPr="00A72EB1">
        <w:instrText>ergonomie práce</w:instrText>
      </w:r>
      <w:r w:rsidR="00EE1AA1">
        <w:instrText xml:space="preserve">" </w:instrText>
      </w:r>
      <w:r w:rsidR="00EE1AA1">
        <w:fldChar w:fldCharType="end"/>
      </w:r>
      <w:r w:rsidR="00B131DB">
        <w:t>cké přizpůsobení sklonu pracovní plochy</w:t>
      </w:r>
      <w:r w:rsidR="00E00928">
        <w:t xml:space="preserve"> při práci na blízko</w:t>
      </w:r>
      <w:r w:rsidR="00534C2E">
        <w:t xml:space="preserve">, aby </w:t>
      </w:r>
      <w:r w:rsidR="00D23F1A">
        <w:t>dítě nejen dobře vidělo na práci, ale mělo i správné držení těla při práci.</w:t>
      </w:r>
    </w:p>
    <w:p w14:paraId="676E39B4" w14:textId="2039C166" w:rsidR="00786A74" w:rsidRDefault="00876ED1" w:rsidP="00786A74">
      <w:pPr>
        <w:pStyle w:val="Dalodstavce"/>
      </w:pPr>
      <w:r w:rsidRPr="00876ED1">
        <w:t xml:space="preserve">Vytvoření optimálních světelných podmínek je zásadní pro efektivní práci dítěte a minimalizaci únavy očí. Zohlednění těchto faktorů při uspořádání prostředí, ve kterém dítě pracuje, může významně přispět k jeho </w:t>
      </w:r>
      <w:r w:rsidR="005D468A">
        <w:t xml:space="preserve">zrakovému </w:t>
      </w:r>
      <w:r w:rsidRPr="00876ED1">
        <w:t>komfortu a produktivitě.</w:t>
      </w:r>
      <w:r w:rsidR="006A5FE5">
        <w:fldChar w:fldCharType="begin"/>
      </w:r>
      <w:r w:rsidR="00BA0D5A">
        <w:instrText xml:space="preserve"> ADDIN ZOTERO_ITEM CSL_CITATION {"citationID":"g38frw6c","properties":{"formattedCitation":"\\super 18,46,47\\nosupersub{}","plainCitation":"18,46,47","noteIndex":0},"citationItems":[{"id":120,"uris":["http://zotero.org/users/local/z1aM31PI/items/SN2JD882"],"itemData":{"id":120,"type":"book","call-number":"617.7 |2 MRF","event-place":"Brno","ISBN":"978-80-7315-264-2","number-of-pages":"91","publisher":"Paido","publisher-place":"Brno","source":"aleph.muni.cz Library Catalog","title":"Oftalmologie pro speciální pedagogy","author":[{"family":"Beneš","given":"Pavel"},{"family":"Vrubel","given":"Martin"}],"issued":{"date-parts":[["2017"]]}}},{"id":143,"uris":["http://zotero.org/users/local/z1aM31PI/items/5FBGQ5TG"],"itemData":{"id":143,"type":"book","call-number":"617.75 |2 MRF","event-place":"Pardubice","ISBN":"978-80-260-9209-4","note":"OCLC: 951552974","number-of-pages":"91","publisher":"nakladatel není známý","publisher-place":"Pardubice","source":"aleph.knihovna-pardubice.cz Library Catalog","title":"Hra jako prostředek reedukace zraku v mateřské škole","author":[{"family":"Fidlerová","given":"Dagmar"}],"issued":{"date-parts":[["2015"]]}}},{"id":147,"uris":["http://zotero.org/users/local/z1aM31PI/items/RS7C8DNF"],"itemData":{"id":147,"type":"book","call-number":"376.1-056.262 |2 MRF","collection-title":"Monografie","edition":"1. vyd","event-place":"Olomouc","ISBN":"978-80-244-2742-3","number-of-pages":"119","publisher":"Univerzita Palackého v Olomouci","publisher-place":"Olomouc","source":"aleph.knihovna-pardubice.cz Library Catalog","title":"Rozvoj hapticko-taktilního vnímání osob se zrakovým postižením","author":[{"family":"Finková","given":"Dita"},{"family":"Univerzita","given":"Palackého"}],"issued":{"date-parts":[["2011"]]}}}],"schema":"https://github.com/citation-style-language/schema/raw/master/csl-citation.json"} </w:instrText>
      </w:r>
      <w:r w:rsidR="006A5FE5">
        <w:fldChar w:fldCharType="separate"/>
      </w:r>
      <w:r w:rsidR="00BA0D5A" w:rsidRPr="00BA0D5A">
        <w:rPr>
          <w:vertAlign w:val="superscript"/>
        </w:rPr>
        <w:t>18,46,47</w:t>
      </w:r>
      <w:r w:rsidR="006A5FE5">
        <w:fldChar w:fldCharType="end"/>
      </w:r>
    </w:p>
    <w:p w14:paraId="15F9B2F6" w14:textId="624DEB8D" w:rsidR="003268F3" w:rsidRPr="004F7147" w:rsidRDefault="003268F3" w:rsidP="004F7147">
      <w:pPr>
        <w:pStyle w:val="Nadpis3"/>
      </w:pPr>
      <w:r w:rsidRPr="004F7147">
        <w:t>Teplota</w:t>
      </w:r>
    </w:p>
    <w:p w14:paraId="0AA8981E" w14:textId="286F8C97" w:rsidR="00786A74" w:rsidRDefault="0099277A" w:rsidP="00F32E36">
      <w:pPr>
        <w:pStyle w:val="Odstavec1"/>
      </w:pPr>
      <w:r>
        <w:t xml:space="preserve">Další podmínkou </w:t>
      </w:r>
      <w:r w:rsidRPr="00007725">
        <w:t xml:space="preserve">je </w:t>
      </w:r>
      <w:r w:rsidR="0014654B" w:rsidRPr="00007725">
        <w:t xml:space="preserve">teplota. </w:t>
      </w:r>
      <w:r w:rsidR="00786A74" w:rsidRPr="00786A74">
        <w:t>Co se týče teploty, je nutné zajistit příjemn</w:t>
      </w:r>
      <w:r w:rsidR="007D525B">
        <w:t xml:space="preserve">é tepelné podmínky, které se </w:t>
      </w:r>
      <w:r w:rsidR="003847DD">
        <w:t xml:space="preserve">doporučují mezi </w:t>
      </w:r>
      <w:r w:rsidR="003847DD" w:rsidRPr="00786A74">
        <w:t>18–20</w:t>
      </w:r>
      <w:r w:rsidR="00786A74" w:rsidRPr="00786A74">
        <w:t xml:space="preserve"> °C. Vysoké teploty mohou snížit výkonnost dětí, zatímco nízké teploty mohou omezit citlivost prstů a hmatové vnímání,</w:t>
      </w:r>
      <w:r w:rsidR="00F8450C">
        <w:t xml:space="preserve"> které se při cvičení výrazně</w:t>
      </w:r>
      <w:r w:rsidR="00360367">
        <w:t xml:space="preserve"> uplatňuje</w:t>
      </w:r>
      <w:r w:rsidR="00786A74" w:rsidRPr="00786A74">
        <w:t>.</w:t>
      </w:r>
      <w:r w:rsidR="009940BB">
        <w:fldChar w:fldCharType="begin"/>
      </w:r>
      <w:r w:rsidR="00BA0D5A">
        <w:instrText xml:space="preserve"> ADDIN ZOTERO_ITEM CSL_CITATION {"citationID":"ZYYiJbub","properties":{"formattedCitation":"\\super 46\\nosupersub{}","plainCitation":"46","noteIndex":0},"citationItems":[{"id":143,"uris":["http://zotero.org/users/local/z1aM31PI/items/5FBGQ5TG"],"itemData":{"id":143,"type":"book","call-number":"617.75 |2 MRF","event-place":"Pardubice","ISBN":"978-80-260-9209-4","note":"OCLC: 951552974","number-of-pages":"91","publisher":"nakladatel není známý","publisher-place":"Pardubice","source":"aleph.knihovna-pardubice.cz Library Catalog","title":"Hra jako prostředek reedukace zraku v mateřské škole","author":[{"family":"Fidlerová","given":"Dagmar"}],"issued":{"date-parts":[["2015"]]}}}],"schema":"https://github.com/citation-style-language/schema/raw/master/csl-citation.json"} </w:instrText>
      </w:r>
      <w:r w:rsidR="009940BB">
        <w:fldChar w:fldCharType="separate"/>
      </w:r>
      <w:r w:rsidR="00BA0D5A" w:rsidRPr="00BA0D5A">
        <w:rPr>
          <w:vertAlign w:val="superscript"/>
        </w:rPr>
        <w:t>46</w:t>
      </w:r>
      <w:r w:rsidR="009940BB">
        <w:fldChar w:fldCharType="end"/>
      </w:r>
    </w:p>
    <w:p w14:paraId="4B81C2C8" w14:textId="3CA14B86" w:rsidR="00F14654" w:rsidRPr="004F7147" w:rsidRDefault="00F14654" w:rsidP="004F7147">
      <w:pPr>
        <w:pStyle w:val="Nadpis3"/>
      </w:pPr>
      <w:r w:rsidRPr="004F7147">
        <w:t>Hluk</w:t>
      </w:r>
    </w:p>
    <w:p w14:paraId="00E075B1" w14:textId="582BAB8D" w:rsidR="00786A74" w:rsidRDefault="00786A74" w:rsidP="00F32E36">
      <w:pPr>
        <w:pStyle w:val="Odstavec1"/>
      </w:pPr>
      <w:r w:rsidRPr="00786A74">
        <w:t xml:space="preserve">Hluk má také významný vliv na děti při cvičení. Zvýšený hluk může negativně ovlivnit jejich soustředění, učení a náladu. Pro </w:t>
      </w:r>
      <w:r w:rsidR="00A10D89">
        <w:t xml:space="preserve">děti </w:t>
      </w:r>
      <w:r w:rsidR="00230363">
        <w:t>se sníženými zrakovými funkcemi</w:t>
      </w:r>
      <w:r w:rsidRPr="00786A74">
        <w:t xml:space="preserve"> je sluch často důležitým kompenzačním smyslem, a proto hlučné prostředí může narušit jejich </w:t>
      </w:r>
      <w:r w:rsidR="00101392">
        <w:t>pozornost</w:t>
      </w:r>
      <w:r w:rsidRPr="00786A74">
        <w:t xml:space="preserve"> a vyvolat nejistotu a dezorientaci.</w:t>
      </w:r>
      <w:r w:rsidR="005F3379">
        <w:fldChar w:fldCharType="begin"/>
      </w:r>
      <w:r w:rsidR="00BA0D5A">
        <w:instrText xml:space="preserve"> ADDIN ZOTERO_ITEM CSL_CITATION {"citationID":"NKayk7lg","properties":{"formattedCitation":"\\super 46\\nosupersub{}","plainCitation":"46","noteIndex":0},"citationItems":[{"id":143,"uris":["http://zotero.org/users/local/z1aM31PI/items/5FBGQ5TG"],"itemData":{"id":143,"type":"book","call-number":"617.75 |2 MRF","event-place":"Pardubice","ISBN":"978-80-260-9209-4","note":"OCLC: 951552974","number-of-pages":"91","publisher":"nakladatel není známý","publisher-place":"Pardubice","source":"aleph.knihovna-pardubice.cz Library Catalog","title":"Hra jako prostředek reedukace zraku v mateřské škole","author":[{"family":"Fidlerová","given":"Dagmar"}],"issued":{"date-parts":[["2015"]]}}}],"schema":"https://github.com/citation-style-language/schema/raw/master/csl-citation.json"} </w:instrText>
      </w:r>
      <w:r w:rsidR="005F3379">
        <w:fldChar w:fldCharType="separate"/>
      </w:r>
      <w:r w:rsidR="00BA0D5A" w:rsidRPr="00BA0D5A">
        <w:rPr>
          <w:vertAlign w:val="superscript"/>
        </w:rPr>
        <w:t>46</w:t>
      </w:r>
      <w:r w:rsidR="005F3379">
        <w:fldChar w:fldCharType="end"/>
      </w:r>
    </w:p>
    <w:p w14:paraId="06C7DFCA" w14:textId="0311AF48" w:rsidR="00B808D7" w:rsidRPr="00876ED1" w:rsidRDefault="00334B85" w:rsidP="00334B85">
      <w:pPr>
        <w:pStyle w:val="Nadpis3"/>
      </w:pPr>
      <w:r>
        <w:t>Úroveň obtížnosti</w:t>
      </w:r>
    </w:p>
    <w:p w14:paraId="4CDCDDAE" w14:textId="571E3909" w:rsidR="001411CD" w:rsidRDefault="00C4016A" w:rsidP="00F32E36">
      <w:pPr>
        <w:pStyle w:val="Odstavec1"/>
      </w:pPr>
      <w:r>
        <w:t>U cvičení je důležité zaměřit se na to, co dítě se sníženými zrakovými funkcemi</w:t>
      </w:r>
      <w:r w:rsidR="0030498F" w:rsidRPr="0030498F">
        <w:t xml:space="preserve"> </w:t>
      </w:r>
      <w:r w:rsidR="0030498F">
        <w:t>dokáže</w:t>
      </w:r>
      <w:r>
        <w:t xml:space="preserve">. </w:t>
      </w:r>
      <w:r w:rsidR="00F31B6B">
        <w:t>Tedy při volbě cvičení je důležité</w:t>
      </w:r>
      <w:r w:rsidR="007474E2">
        <w:t xml:space="preserve"> zvolit </w:t>
      </w:r>
      <w:r w:rsidR="0072028F">
        <w:t>adekvátní</w:t>
      </w:r>
      <w:r w:rsidR="007474E2">
        <w:t xml:space="preserve"> úroveň obtížnosti, ta by měla být </w:t>
      </w:r>
      <w:r w:rsidR="00BC6782" w:rsidRPr="00C05185">
        <w:rPr>
          <w:b/>
          <w:bCs/>
        </w:rPr>
        <w:t>(</w:t>
      </w:r>
      <w:r w:rsidR="007474E2" w:rsidRPr="00C05185">
        <w:rPr>
          <w:b/>
          <w:bCs/>
        </w:rPr>
        <w:t>su</w:t>
      </w:r>
      <w:r w:rsidR="0089529D" w:rsidRPr="00C05185">
        <w:rPr>
          <w:b/>
          <w:bCs/>
        </w:rPr>
        <w:t>b</w:t>
      </w:r>
      <w:r w:rsidR="00BC6782" w:rsidRPr="00C05185">
        <w:rPr>
          <w:b/>
          <w:bCs/>
        </w:rPr>
        <w:t>)</w:t>
      </w:r>
      <w:r w:rsidR="0089529D" w:rsidRPr="00C05185">
        <w:rPr>
          <w:b/>
          <w:bCs/>
        </w:rPr>
        <w:t>maximální</w:t>
      </w:r>
      <w:r w:rsidR="00BC6782">
        <w:t>.</w:t>
      </w:r>
      <w:r w:rsidR="00EE6A61">
        <w:fldChar w:fldCharType="begin"/>
      </w:r>
      <w:r w:rsidR="00BA0D5A">
        <w:instrText xml:space="preserve"> ADDIN ZOTERO_ITEM CSL_CITATION {"citationID":"hZnRl9ck","properties":{"formattedCitation":"\\super 14\\nosupersub{}","plainCitation":"14","noteIndex":0},"citationItems":[{"id":121,"uris":["http://zotero.org/users/local/z1aM31PI/items/6EQJJCK4"],"itemData":{"id":121,"type":"speech","event-place":"Brno: Lékařská fakulta Masarykova univerzita","genre":"přednáška","publisher-place":"Brno: Lékařská fakulta Masarykova univerzita","title":"Ortoptika I.: cvičení motorické složky","author":[{"family":"Dostálek","given":"Miroslav"}],"issued":{"date-parts":[["2021"]]}}}],"schema":"https://github.com/citation-style-language/schema/raw/master/csl-citation.json"} </w:instrText>
      </w:r>
      <w:r w:rsidR="00EE6A61">
        <w:fldChar w:fldCharType="separate"/>
      </w:r>
      <w:r w:rsidR="00BA0D5A" w:rsidRPr="00BA0D5A">
        <w:rPr>
          <w:vertAlign w:val="superscript"/>
        </w:rPr>
        <w:t>14</w:t>
      </w:r>
      <w:r w:rsidR="00EE6A61">
        <w:fldChar w:fldCharType="end"/>
      </w:r>
      <w:r w:rsidR="00BC6782">
        <w:t xml:space="preserve"> </w:t>
      </w:r>
      <w:r w:rsidR="0072028F">
        <w:t xml:space="preserve">Nepřiměřená úroveň </w:t>
      </w:r>
      <w:r w:rsidR="00090CA4">
        <w:t>pozbývá smyslu a může mít</w:t>
      </w:r>
      <w:r w:rsidR="00AB66AE">
        <w:t xml:space="preserve"> negativní</w:t>
      </w:r>
      <w:r w:rsidR="00090CA4">
        <w:t xml:space="preserve"> vliv na psychický stav </w:t>
      </w:r>
      <w:r w:rsidR="000C52A6">
        <w:t xml:space="preserve">dítěte. </w:t>
      </w:r>
      <w:r w:rsidR="009F5AE3">
        <w:t>P</w:t>
      </w:r>
      <w:r w:rsidR="000C52A6">
        <w:t>ři p</w:t>
      </w:r>
      <w:r w:rsidR="009F5AE3">
        <w:t>říliš</w:t>
      </w:r>
      <w:r w:rsidR="00BC6782">
        <w:t xml:space="preserve"> jednoduché</w:t>
      </w:r>
      <w:r w:rsidR="000C52A6">
        <w:t>m</w:t>
      </w:r>
      <w:r w:rsidR="009F5AE3">
        <w:t xml:space="preserve"> cvičení může </w:t>
      </w:r>
      <w:r w:rsidR="00532B84">
        <w:t xml:space="preserve">dítěti </w:t>
      </w:r>
      <w:r w:rsidR="000C52A6">
        <w:t>klesat</w:t>
      </w:r>
      <w:r w:rsidR="009F5AE3">
        <w:t xml:space="preserve"> motivac</w:t>
      </w:r>
      <w:r w:rsidR="000C52A6">
        <w:t>e</w:t>
      </w:r>
      <w:r w:rsidR="00504D17">
        <w:fldChar w:fldCharType="begin"/>
      </w:r>
      <w:r w:rsidR="00504D17">
        <w:instrText xml:space="preserve"> XE "</w:instrText>
      </w:r>
      <w:r w:rsidR="00504D17" w:rsidRPr="00B63E8F">
        <w:instrText>motivace</w:instrText>
      </w:r>
      <w:r w:rsidR="00504D17">
        <w:instrText xml:space="preserve">" </w:instrText>
      </w:r>
      <w:r w:rsidR="00504D17">
        <w:fldChar w:fldCharType="end"/>
      </w:r>
      <w:r w:rsidR="004F1278">
        <w:t>, naopak př</w:t>
      </w:r>
      <w:r w:rsidR="004F27CF">
        <w:t>i příliš náročném cvičení</w:t>
      </w:r>
      <w:r w:rsidR="00A843DA">
        <w:fldChar w:fldCharType="begin"/>
      </w:r>
      <w:r w:rsidR="00A843DA">
        <w:instrText xml:space="preserve"> XE "</w:instrText>
      </w:r>
      <w:r w:rsidR="00A843DA" w:rsidRPr="00E709F6">
        <w:instrText>domácí cvičení</w:instrText>
      </w:r>
      <w:r w:rsidR="00A843DA">
        <w:instrText xml:space="preserve">" </w:instrText>
      </w:r>
      <w:r w:rsidR="00A843DA">
        <w:fldChar w:fldCharType="end"/>
      </w:r>
      <w:r w:rsidR="004F27CF">
        <w:t xml:space="preserve"> </w:t>
      </w:r>
      <w:r w:rsidR="008B41AA">
        <w:t>je dítě bezradné a frustrované</w:t>
      </w:r>
      <w:r w:rsidR="00100310">
        <w:t>.</w:t>
      </w:r>
      <w:r w:rsidR="008B41AA">
        <w:t xml:space="preserve"> </w:t>
      </w:r>
      <w:r w:rsidR="00100310">
        <w:t xml:space="preserve">Obtížné cvičení </w:t>
      </w:r>
      <w:r w:rsidR="008B41AA">
        <w:t>snižuje</w:t>
      </w:r>
      <w:r w:rsidR="004B71B7">
        <w:t xml:space="preserve"> </w:t>
      </w:r>
      <w:r w:rsidR="008B41AA">
        <w:t>jeho sebevědomí</w:t>
      </w:r>
      <w:r w:rsidR="00A47F3F">
        <w:t xml:space="preserve"> a může </w:t>
      </w:r>
      <w:r w:rsidR="002B5BDE">
        <w:t>ho demotivovat</w:t>
      </w:r>
      <w:r w:rsidR="00305A71">
        <w:t xml:space="preserve">. </w:t>
      </w:r>
      <w:r w:rsidR="00AB66AE">
        <w:t xml:space="preserve">U </w:t>
      </w:r>
      <w:r w:rsidR="00DA0DA4">
        <w:t xml:space="preserve">určování obtížnosti </w:t>
      </w:r>
      <w:r w:rsidR="00496F0D">
        <w:t xml:space="preserve">použitých materiálů pro domácí cvičení </w:t>
      </w:r>
      <w:r w:rsidR="00DA0DA4">
        <w:t xml:space="preserve">bude </w:t>
      </w:r>
      <w:r w:rsidR="005B4EEC">
        <w:t>hrát roli</w:t>
      </w:r>
      <w:r w:rsidR="001411CD">
        <w:t>:</w:t>
      </w:r>
    </w:p>
    <w:p w14:paraId="4FCEAC62" w14:textId="4A9210FA" w:rsidR="007A2C84" w:rsidRDefault="00BC7D18" w:rsidP="008E7694">
      <w:pPr>
        <w:pStyle w:val="Dalodstavce"/>
        <w:numPr>
          <w:ilvl w:val="0"/>
          <w:numId w:val="29"/>
        </w:numPr>
      </w:pPr>
      <w:r>
        <w:t>v</w:t>
      </w:r>
      <w:r w:rsidR="0003758F">
        <w:t>elikost</w:t>
      </w:r>
      <w:r>
        <w:t xml:space="preserve"> </w:t>
      </w:r>
      <w:r w:rsidR="00554475">
        <w:t>–</w:t>
      </w:r>
      <w:r>
        <w:t xml:space="preserve"> </w:t>
      </w:r>
      <w:r w:rsidR="00554475">
        <w:t xml:space="preserve">například při pleoptických cvičeních </w:t>
      </w:r>
      <w:r w:rsidR="007B7C9F">
        <w:t xml:space="preserve">bude </w:t>
      </w:r>
      <w:r w:rsidR="001F5107">
        <w:t xml:space="preserve">dítě na začátku pracovat s většími předměty a postupně se mu budou předkládat předměty menší </w:t>
      </w:r>
      <w:r w:rsidR="00D224B6">
        <w:br/>
      </w:r>
      <w:r w:rsidR="001F5107">
        <w:t>a menší</w:t>
      </w:r>
      <w:r w:rsidR="00EE79CB">
        <w:t>,</w:t>
      </w:r>
      <w:r>
        <w:t xml:space="preserve"> </w:t>
      </w:r>
    </w:p>
    <w:p w14:paraId="3FB2905B" w14:textId="7FA394C5" w:rsidR="007C3D43" w:rsidRDefault="0003758F" w:rsidP="008E7694">
      <w:pPr>
        <w:pStyle w:val="Dalodstavce"/>
        <w:numPr>
          <w:ilvl w:val="0"/>
          <w:numId w:val="29"/>
        </w:numPr>
      </w:pPr>
      <w:r>
        <w:t>kontrast</w:t>
      </w:r>
      <w:r w:rsidR="007A2C84">
        <w:t xml:space="preserve"> – na světl</w:t>
      </w:r>
      <w:r w:rsidR="007C3D43">
        <w:t>é</w:t>
      </w:r>
      <w:r w:rsidR="007A2C84">
        <w:t xml:space="preserve"> podlož</w:t>
      </w:r>
      <w:r w:rsidR="007C3D43">
        <w:t>ce</w:t>
      </w:r>
      <w:r w:rsidR="007A2C84">
        <w:t xml:space="preserve"> bude</w:t>
      </w:r>
      <w:r w:rsidR="007C3D43">
        <w:t xml:space="preserve"> dítě pracovat s tmavšími </w:t>
      </w:r>
      <w:r w:rsidR="00EE79CB">
        <w:t>předměty, aby je dobře vidělo,</w:t>
      </w:r>
    </w:p>
    <w:p w14:paraId="787CF04C" w14:textId="77777777" w:rsidR="00496F0D" w:rsidRDefault="0003758F" w:rsidP="008E7694">
      <w:pPr>
        <w:pStyle w:val="Dalodstavce"/>
        <w:numPr>
          <w:ilvl w:val="0"/>
          <w:numId w:val="29"/>
        </w:numPr>
      </w:pPr>
      <w:r>
        <w:t>barvy</w:t>
      </w:r>
      <w:r w:rsidR="00DC28C5">
        <w:t xml:space="preserve"> </w:t>
      </w:r>
      <w:r w:rsidR="00720116">
        <w:t>–</w:t>
      </w:r>
      <w:r w:rsidR="00EE79CB">
        <w:t xml:space="preserve"> </w:t>
      </w:r>
      <w:r w:rsidR="00720116">
        <w:t>předměty a pomůcky na cvičení by měly mít jasné a pestré barvy, které jso</w:t>
      </w:r>
      <w:r w:rsidR="00496F0D">
        <w:t>u dětmi preferovány,</w:t>
      </w:r>
    </w:p>
    <w:p w14:paraId="2F4C0AF4" w14:textId="11D0AECB" w:rsidR="0003758F" w:rsidRDefault="00E56F13" w:rsidP="008E7694">
      <w:pPr>
        <w:pStyle w:val="Dalodstavce"/>
        <w:numPr>
          <w:ilvl w:val="0"/>
          <w:numId w:val="29"/>
        </w:numPr>
      </w:pPr>
      <w:r>
        <w:t>zájmová preference</w:t>
      </w:r>
      <w:r w:rsidR="00496F0D">
        <w:t xml:space="preserve"> – dítěti</w:t>
      </w:r>
      <w:r w:rsidR="007D576A">
        <w:t xml:space="preserve"> je vhodné předkládat to, co má rádo, např. dítě, které má rádo </w:t>
      </w:r>
      <w:r w:rsidR="005869EA">
        <w:t>autíčka</w:t>
      </w:r>
      <w:r w:rsidR="00D224B6">
        <w:t>,</w:t>
      </w:r>
      <w:r w:rsidR="00A06B00">
        <w:t xml:space="preserve"> se nebude zajímat o </w:t>
      </w:r>
      <w:r w:rsidR="00C07169">
        <w:t>panenky</w:t>
      </w:r>
      <w:r w:rsidR="008265BF">
        <w:t>,</w:t>
      </w:r>
    </w:p>
    <w:p w14:paraId="5F260B66" w14:textId="52D5E29B" w:rsidR="00953539" w:rsidRDefault="008265BF" w:rsidP="008E7694">
      <w:pPr>
        <w:pStyle w:val="Dalodstavce"/>
        <w:numPr>
          <w:ilvl w:val="0"/>
          <w:numId w:val="29"/>
        </w:numPr>
      </w:pPr>
      <w:r>
        <w:t xml:space="preserve">věk – </w:t>
      </w:r>
      <w:r w:rsidR="00FB310C">
        <w:t xml:space="preserve">např. </w:t>
      </w:r>
      <w:r w:rsidR="00BB19A9">
        <w:t>u předškolního dítěte je žádoucí p</w:t>
      </w:r>
      <w:r w:rsidR="00DB21A5">
        <w:t xml:space="preserve">ři cvičení použití didaktických materiálů, které jsou </w:t>
      </w:r>
      <w:r w:rsidR="00FB310C">
        <w:t xml:space="preserve">zaměřeny na nácvik </w:t>
      </w:r>
      <w:r w:rsidR="00EB6E51">
        <w:t>grafomotorik</w:t>
      </w:r>
      <w:r w:rsidR="00A843DA">
        <w:fldChar w:fldCharType="begin"/>
      </w:r>
      <w:r w:rsidR="00A843DA">
        <w:instrText xml:space="preserve"> XE "</w:instrText>
      </w:r>
      <w:r w:rsidR="00A843DA" w:rsidRPr="00975064">
        <w:instrText>grafomotorika</w:instrText>
      </w:r>
      <w:r w:rsidR="00A843DA">
        <w:instrText xml:space="preserve">" </w:instrText>
      </w:r>
      <w:r w:rsidR="00A843DA">
        <w:fldChar w:fldCharType="end"/>
      </w:r>
      <w:r w:rsidR="00EB6E51">
        <w:t>y</w:t>
      </w:r>
      <w:r w:rsidR="002F46DE">
        <w:t xml:space="preserve">, pravolevé orientace, </w:t>
      </w:r>
      <w:r w:rsidR="002F46DE">
        <w:lastRenderedPageBreak/>
        <w:t>prostorové orientace</w:t>
      </w:r>
      <w:r w:rsidR="00C34EE9">
        <w:fldChar w:fldCharType="begin"/>
      </w:r>
      <w:r w:rsidR="00C34EE9">
        <w:instrText xml:space="preserve"> XE "</w:instrText>
      </w:r>
      <w:r w:rsidR="00C34EE9" w:rsidRPr="00F26C58">
        <w:instrText>prostorová orientace</w:instrText>
      </w:r>
      <w:r w:rsidR="00C34EE9">
        <w:instrText xml:space="preserve">" </w:instrText>
      </w:r>
      <w:r w:rsidR="00C34EE9">
        <w:fldChar w:fldCharType="end"/>
      </w:r>
      <w:r w:rsidR="002F46DE">
        <w:t xml:space="preserve"> apod. </w:t>
      </w:r>
      <w:r w:rsidR="0007351C">
        <w:t xml:space="preserve">U školních dětí </w:t>
      </w:r>
      <w:r w:rsidR="006F5F84">
        <w:t>pak budou vhodné aktivity, při kterých si může trénovat i školní dovednosti – čtení, psaní, počítání.</w:t>
      </w:r>
    </w:p>
    <w:p w14:paraId="17F1DE96" w14:textId="77777777" w:rsidR="000F0033" w:rsidRPr="004F7147" w:rsidRDefault="000F0033" w:rsidP="004F7147">
      <w:pPr>
        <w:pStyle w:val="Nadpis3"/>
      </w:pPr>
      <w:r w:rsidRPr="004F7147">
        <w:t>Pomůcky</w:t>
      </w:r>
    </w:p>
    <w:p w14:paraId="7922A6FC" w14:textId="075877C5" w:rsidR="005118B7" w:rsidRDefault="000F0033" w:rsidP="00D224B6">
      <w:pPr>
        <w:pStyle w:val="Odstavec1"/>
      </w:pPr>
      <w:r>
        <w:t>Při cvičení je nutné dbát na správné p</w:t>
      </w:r>
      <w:r w:rsidRPr="00786A74">
        <w:t>oužívání speciálních pomůcek</w:t>
      </w:r>
      <w:r>
        <w:t xml:space="preserve">. Dětem je třeba správně aplikovat </w:t>
      </w:r>
      <w:r w:rsidRPr="00131838">
        <w:rPr>
          <w:b/>
          <w:bCs/>
        </w:rPr>
        <w:t>okluzi</w:t>
      </w:r>
      <w:r w:rsidR="00F32514">
        <w:rPr>
          <w:b/>
          <w:bCs/>
        </w:rPr>
        <w:fldChar w:fldCharType="begin"/>
      </w:r>
      <w:r w:rsidR="00F32514">
        <w:instrText xml:space="preserve"> XE "</w:instrText>
      </w:r>
      <w:r w:rsidR="00F32514" w:rsidRPr="00CA75AF">
        <w:instrText>okluze</w:instrText>
      </w:r>
      <w:r w:rsidR="00F32514">
        <w:instrText xml:space="preserve">" </w:instrText>
      </w:r>
      <w:r w:rsidR="00F32514">
        <w:rPr>
          <w:b/>
          <w:bCs/>
        </w:rPr>
        <w:fldChar w:fldCharType="end"/>
      </w:r>
      <w:r>
        <w:t xml:space="preserve">, aby se zabránilo případnému podvádění, při kterém se snaží dítě koukat mezerou mezi okluzí a tváří. Dále je potřeba dítěti zajistit dobré nasazení </w:t>
      </w:r>
      <w:r w:rsidRPr="00131838">
        <w:rPr>
          <w:b/>
          <w:bCs/>
        </w:rPr>
        <w:t>brýlové korekce</w:t>
      </w:r>
      <w:r w:rsidR="00F32514">
        <w:rPr>
          <w:b/>
          <w:bCs/>
        </w:rPr>
        <w:fldChar w:fldCharType="begin"/>
      </w:r>
      <w:r w:rsidR="00F32514">
        <w:instrText xml:space="preserve"> XE "</w:instrText>
      </w:r>
      <w:r w:rsidR="00F32514" w:rsidRPr="007671FA">
        <w:instrText>brýlová korekce</w:instrText>
      </w:r>
      <w:r w:rsidR="00F32514">
        <w:instrText xml:space="preserve">" </w:instrText>
      </w:r>
      <w:r w:rsidR="00F32514">
        <w:rPr>
          <w:b/>
          <w:bCs/>
        </w:rPr>
        <w:fldChar w:fldCharType="end"/>
      </w:r>
      <w:r>
        <w:t>, což obnáší výběr vhodné brýlové obruby, která dítěti bude dobře sedět na nose a nebude mu výrazně omezovat zorné pole</w:t>
      </w:r>
      <w:r w:rsidRPr="00786A74">
        <w:t>.</w:t>
      </w:r>
      <w:r>
        <w:t xml:space="preserve"> Také výběr vhodných pomůcek a materiálů pro cvičení, které respektují individuální potřeby dítěte, například speciální psací potřeby</w:t>
      </w:r>
      <w:r w:rsidR="00843B5C">
        <w:t>,</w:t>
      </w:r>
      <w:r w:rsidRPr="00786A74">
        <w:t xml:space="preserve"> nebo didaktické </w:t>
      </w:r>
      <w:r>
        <w:t>materiály.</w:t>
      </w:r>
      <w:r w:rsidR="00485B98">
        <w:t xml:space="preserve"> Avšak ke cvičení není vždy nutné pořizování </w:t>
      </w:r>
      <w:r w:rsidR="00340B33">
        <w:t xml:space="preserve">drahých </w:t>
      </w:r>
      <w:r w:rsidR="00F10328">
        <w:t xml:space="preserve">speciálních vzdělávacích </w:t>
      </w:r>
      <w:r w:rsidR="00EA5F63">
        <w:t>pomůc</w:t>
      </w:r>
      <w:r w:rsidR="00AC7686">
        <w:fldChar w:fldCharType="begin"/>
      </w:r>
      <w:r w:rsidR="00AC7686">
        <w:instrText xml:space="preserve"> XE "</w:instrText>
      </w:r>
      <w:r w:rsidR="00AC7686" w:rsidRPr="00E47771">
        <w:instrText>pomůcky</w:instrText>
      </w:r>
      <w:r w:rsidR="00AC7686">
        <w:instrText xml:space="preserve">" </w:instrText>
      </w:r>
      <w:r w:rsidR="00AC7686">
        <w:fldChar w:fldCharType="end"/>
      </w:r>
      <w:r w:rsidR="00EA5F63">
        <w:t xml:space="preserve">ek, lze využít spoustu věcí, které má rodič po ruce v domácnosti, dokonce i </w:t>
      </w:r>
      <w:r w:rsidR="00851C14">
        <w:t xml:space="preserve">odpadový materiál. </w:t>
      </w:r>
      <w:r>
        <w:t>Dítěti je vhodné předkládat takové materiály, které jsou pro něj atraktivní a přizpůsobovat cvičební aktivity tak, aby pro n</w:t>
      </w:r>
      <w:r w:rsidR="00415312">
        <w:t>ě</w:t>
      </w:r>
      <w:r>
        <w:t xml:space="preserve">j byly smysluplné tzn. bude dělat to, co ho baví </w:t>
      </w:r>
      <w:r w:rsidR="00415312">
        <w:t>a</w:t>
      </w:r>
      <w:r>
        <w:t xml:space="preserve"> zajímá. </w:t>
      </w:r>
    </w:p>
    <w:p w14:paraId="0FCE9F61" w14:textId="4F859125" w:rsidR="00C4016A" w:rsidRDefault="002117BB" w:rsidP="002117BB">
      <w:pPr>
        <w:pStyle w:val="Nadpis3"/>
      </w:pPr>
      <w:r>
        <w:t>Potřeby</w:t>
      </w:r>
      <w:r w:rsidR="00F32514">
        <w:fldChar w:fldCharType="begin"/>
      </w:r>
      <w:r w:rsidR="00F32514">
        <w:instrText xml:space="preserve"> XE "</w:instrText>
      </w:r>
      <w:r w:rsidR="00F32514" w:rsidRPr="00D40316">
        <w:instrText>potřeby</w:instrText>
      </w:r>
      <w:r w:rsidR="00F32514">
        <w:instrText xml:space="preserve">" </w:instrText>
      </w:r>
      <w:r w:rsidR="00F32514">
        <w:fldChar w:fldCharType="end"/>
      </w:r>
      <w:r>
        <w:t xml:space="preserve"> dítěte</w:t>
      </w:r>
    </w:p>
    <w:p w14:paraId="79BF96A9" w14:textId="6EC797BD" w:rsidR="00E42BAC" w:rsidRPr="00E42BAC" w:rsidRDefault="0054572B" w:rsidP="00415312">
      <w:pPr>
        <w:pStyle w:val="Odstavec1"/>
      </w:pPr>
      <w:r>
        <w:t xml:space="preserve">Nejen při domácím cvičení je nutné myslet na </w:t>
      </w:r>
      <w:r w:rsidR="00D71566">
        <w:t>potřeby dítěte, protože</w:t>
      </w:r>
      <w:r w:rsidR="007734DD">
        <w:t xml:space="preserve"> jejich saturace je </w:t>
      </w:r>
      <w:r w:rsidR="008068D9">
        <w:t xml:space="preserve">jedním z hlavních </w:t>
      </w:r>
      <w:r w:rsidR="001A019F">
        <w:t>faktorů, které ovlivňují úspěšnost</w:t>
      </w:r>
      <w:r w:rsidR="008068D9">
        <w:t xml:space="preserve"> cvičení. </w:t>
      </w:r>
      <w:r w:rsidR="004942FE">
        <w:t xml:space="preserve">Celkem jasné je </w:t>
      </w:r>
      <w:r w:rsidR="00E42BAC" w:rsidRPr="00E42BAC">
        <w:t>splnění biologických potřeb, avšak pro</w:t>
      </w:r>
      <w:r w:rsidR="004942FE">
        <w:t xml:space="preserve"> </w:t>
      </w:r>
      <w:r w:rsidR="0016375C">
        <w:t>léčebné cvičení a</w:t>
      </w:r>
      <w:r w:rsidR="00E42BAC" w:rsidRPr="00E42BAC">
        <w:t xml:space="preserve"> vzdělávání dítěte jsou podstatné </w:t>
      </w:r>
      <w:r w:rsidR="0016375C">
        <w:t xml:space="preserve">i </w:t>
      </w:r>
      <w:r w:rsidR="00E42BAC" w:rsidRPr="00E42BAC">
        <w:t xml:space="preserve">psychické potřeby. </w:t>
      </w:r>
      <w:r w:rsidR="00DD27B2">
        <w:t>Zde je p</w:t>
      </w:r>
      <w:r w:rsidR="00E42BAC" w:rsidRPr="00E42BAC">
        <w:t>ět základních psychických potřeb:</w:t>
      </w:r>
    </w:p>
    <w:p w14:paraId="4603D7BE" w14:textId="649A01B6" w:rsidR="00E42BAC" w:rsidRPr="00E42BAC" w:rsidRDefault="00E42BAC" w:rsidP="008E7694">
      <w:pPr>
        <w:pStyle w:val="Dalodstavce"/>
        <w:numPr>
          <w:ilvl w:val="0"/>
          <w:numId w:val="30"/>
        </w:numPr>
      </w:pPr>
      <w:r w:rsidRPr="00E42BAC">
        <w:t>Potřeba podnětného prostředí</w:t>
      </w:r>
      <w:r w:rsidR="008C5F06">
        <w:t xml:space="preserve">, </w:t>
      </w:r>
      <w:r w:rsidR="00EE6F02">
        <w:t xml:space="preserve">pro její splnění je </w:t>
      </w:r>
      <w:r w:rsidR="00CB3394">
        <w:t>nutné</w:t>
      </w:r>
      <w:r w:rsidRPr="00E42BAC">
        <w:t xml:space="preserve"> zajiš</w:t>
      </w:r>
      <w:r w:rsidR="005B3AB4">
        <w:t>tění</w:t>
      </w:r>
      <w:r w:rsidRPr="00E42BAC">
        <w:t xml:space="preserve"> vhodn</w:t>
      </w:r>
      <w:r w:rsidR="005B3AB4">
        <w:t>é</w:t>
      </w:r>
      <w:r w:rsidRPr="00E42BAC">
        <w:t xml:space="preserve"> úrov</w:t>
      </w:r>
      <w:r w:rsidR="005B3AB4">
        <w:t>ně</w:t>
      </w:r>
      <w:r w:rsidRPr="00E42BAC">
        <w:t xml:space="preserve"> aktivity bez přetížení nebo nudění.</w:t>
      </w:r>
    </w:p>
    <w:p w14:paraId="1C7861BA" w14:textId="3AC9AF20" w:rsidR="00E42BAC" w:rsidRPr="00E42BAC" w:rsidRDefault="00E42BAC" w:rsidP="008E7694">
      <w:pPr>
        <w:pStyle w:val="Dalodstavce"/>
        <w:numPr>
          <w:ilvl w:val="0"/>
          <w:numId w:val="30"/>
        </w:numPr>
      </w:pPr>
      <w:r w:rsidRPr="00E42BAC">
        <w:t>Potřeba smysluplného poznávání světa</w:t>
      </w:r>
      <w:r w:rsidR="008C5F06">
        <w:t>,</w:t>
      </w:r>
      <w:r w:rsidR="00CB3394">
        <w:t xml:space="preserve"> </w:t>
      </w:r>
      <w:r w:rsidR="0063197D">
        <w:t xml:space="preserve">k jejímu splnění je </w:t>
      </w:r>
      <w:r w:rsidR="00206860">
        <w:t>důležitá stálost, řád a smysl</w:t>
      </w:r>
      <w:r w:rsidR="00BF3AD4">
        <w:t xml:space="preserve"> v podnětech. U</w:t>
      </w:r>
      <w:r w:rsidR="006C0D04">
        <w:t>spokojením této potřeby dochází k</w:t>
      </w:r>
      <w:r w:rsidRPr="00E42BAC">
        <w:t xml:space="preserve"> vytváření zkušeností a poznání ze všech smyslových podnětů.</w:t>
      </w:r>
    </w:p>
    <w:p w14:paraId="5149DDE8" w14:textId="77777777" w:rsidR="00E42BAC" w:rsidRPr="00E42BAC" w:rsidRDefault="00E42BAC" w:rsidP="008E7694">
      <w:pPr>
        <w:pStyle w:val="Dalodstavce"/>
        <w:numPr>
          <w:ilvl w:val="0"/>
          <w:numId w:val="30"/>
        </w:numPr>
      </w:pPr>
      <w:r w:rsidRPr="00E42BAC">
        <w:t>Potřeba lásky a bezpečí, což přináší dítěti pocit jistoty a je klíčová pro jeho emocionální vývoj.</w:t>
      </w:r>
    </w:p>
    <w:p w14:paraId="19D2F61C" w14:textId="77777777" w:rsidR="00E42BAC" w:rsidRPr="00E42BAC" w:rsidRDefault="00E42BAC" w:rsidP="008E7694">
      <w:pPr>
        <w:pStyle w:val="Dalodstavce"/>
        <w:numPr>
          <w:ilvl w:val="0"/>
          <w:numId w:val="30"/>
        </w:numPr>
      </w:pPr>
      <w:r w:rsidRPr="00E42BAC">
        <w:t>Potřeba společenského uplatnění a hodnoty, což zahrnuje vědomí vlastní identity a osvojení společenských rolí.</w:t>
      </w:r>
    </w:p>
    <w:p w14:paraId="4D384811" w14:textId="1A0DAD4B" w:rsidR="00E42BAC" w:rsidRPr="00E42BAC" w:rsidRDefault="00E42BAC" w:rsidP="008E7694">
      <w:pPr>
        <w:pStyle w:val="Dalodstavce"/>
        <w:numPr>
          <w:ilvl w:val="0"/>
          <w:numId w:val="30"/>
        </w:numPr>
      </w:pPr>
      <w:r w:rsidRPr="00E42BAC">
        <w:t>Potřeba životní perspektivy, která poskytuje naději a otevřeno</w:t>
      </w:r>
      <w:r w:rsidR="0051764C">
        <w:t>u</w:t>
      </w:r>
      <w:r w:rsidRPr="00E42BAC">
        <w:t xml:space="preserve"> budoucnost.</w:t>
      </w:r>
    </w:p>
    <w:p w14:paraId="09C4E818" w14:textId="07CE5E79" w:rsidR="00E56F13" w:rsidRPr="00E56F13" w:rsidRDefault="00E42BAC" w:rsidP="00D65FF0">
      <w:pPr>
        <w:pStyle w:val="Dalodstavce"/>
      </w:pPr>
      <w:r w:rsidRPr="00E42BAC">
        <w:t xml:space="preserve">Nedostatečné uspokojení těchto potřeb může vést k psychické deprivaci, což je stav, kdy jsou potřeby dlouhodobě nenaplňovány. Děti se zrakovým </w:t>
      </w:r>
      <w:r w:rsidR="00145FFF">
        <w:t>omezením</w:t>
      </w:r>
      <w:r w:rsidRPr="00E42BAC">
        <w:t xml:space="preserve"> jsou zvláště ohroženy senzorickou deprivací z nedostatku podnětů. </w:t>
      </w:r>
      <w:r w:rsidR="00145FFF">
        <w:t xml:space="preserve">Proto je třeba </w:t>
      </w:r>
      <w:r w:rsidR="00A17FB1">
        <w:t>těmto dětem</w:t>
      </w:r>
      <w:r w:rsidRPr="00E42BAC">
        <w:t xml:space="preserve"> zajistit, aby byly potřeby těchto dětí řádně uspokojovány, aby se minimalizovaly důsledky senzorické deprivace a předešlo se tak emoční deprivaci a otřesům identity.</w:t>
      </w:r>
      <w:r w:rsidR="00A17FB1">
        <w:fldChar w:fldCharType="begin"/>
      </w:r>
      <w:r w:rsidR="00BA0D5A">
        <w:instrText xml:space="preserve"> ADDIN ZOTERO_ITEM CSL_CITATION {"citationID":"IKBzq4P3","properties":{"formattedCitation":"\\super 46\\nosupersub{}","plainCitation":"46","noteIndex":0},"citationItems":[{"id":143,"uris":["http://zotero.org/users/local/z1aM31PI/items/5FBGQ5TG"],"itemData":{"id":143,"type":"book","call-number":"617.75 |2 MRF","event-place":"Pardubice","ISBN":"978-80-260-9209-4","note":"OCLC: 951552974","number-of-pages":"91","publisher":"nakladatel není známý","publisher-place":"Pardubice","source":"aleph.knihovna-pardubice.cz Library Catalog","title":"Hra jako prostředek reedukace zraku v mateřské škole","author":[{"family":"Fidlerová","given":"Dagmar"}],"issued":{"date-parts":[["2015"]]}}}],"schema":"https://github.com/citation-style-language/schema/raw/master/csl-citation.json"} </w:instrText>
      </w:r>
      <w:r w:rsidR="00A17FB1">
        <w:fldChar w:fldCharType="separate"/>
      </w:r>
      <w:r w:rsidR="00BA0D5A" w:rsidRPr="00BA0D5A">
        <w:rPr>
          <w:vertAlign w:val="superscript"/>
        </w:rPr>
        <w:t>46</w:t>
      </w:r>
      <w:r w:rsidR="00A17FB1">
        <w:fldChar w:fldCharType="end"/>
      </w:r>
    </w:p>
    <w:p w14:paraId="1B4EE6FD" w14:textId="04FF5C81" w:rsidR="002117BB" w:rsidRPr="002117BB" w:rsidRDefault="007B6680" w:rsidP="00E56F13">
      <w:pPr>
        <w:pStyle w:val="Nadpis3"/>
      </w:pPr>
      <w:r>
        <w:lastRenderedPageBreak/>
        <w:t>Atraktivita</w:t>
      </w:r>
      <w:r w:rsidR="00AC7686">
        <w:fldChar w:fldCharType="begin"/>
      </w:r>
      <w:r w:rsidR="00AC7686">
        <w:instrText xml:space="preserve"> XE "</w:instrText>
      </w:r>
      <w:r w:rsidR="00AC7686" w:rsidRPr="005D30B5">
        <w:instrText>atraktivita</w:instrText>
      </w:r>
      <w:r w:rsidR="00AC7686">
        <w:instrText xml:space="preserve">" </w:instrText>
      </w:r>
      <w:r w:rsidR="00AC7686">
        <w:fldChar w:fldCharType="end"/>
      </w:r>
      <w:r>
        <w:t xml:space="preserve"> cvičení</w:t>
      </w:r>
    </w:p>
    <w:p w14:paraId="3EC157DD" w14:textId="77777777" w:rsidR="00FD5472" w:rsidRDefault="00007BD6" w:rsidP="00342146">
      <w:pPr>
        <w:pStyle w:val="Odstavec1"/>
      </w:pPr>
      <w:r w:rsidRPr="00007BD6">
        <w:t xml:space="preserve">Potřeby dětí předškolního věku odrážejí obecné lidské potřeby, které jsou upraveny pro tento specifický věkový okruh. Jednou z klíčových potřeb v tomto věku je potřeba hry, která je zásadní pro rozvoj dítěte. Hra poskytuje prostředí, ve kterém se dítě učí, rozvíjí své dovednosti a získává nové zkušenosti. </w:t>
      </w:r>
      <w:r w:rsidR="0093160E">
        <w:t>Pro</w:t>
      </w:r>
      <w:r w:rsidRPr="00007BD6">
        <w:t xml:space="preserve"> dítě </w:t>
      </w:r>
      <w:r w:rsidR="00A47FD3">
        <w:t xml:space="preserve">je hra </w:t>
      </w:r>
      <w:r w:rsidRPr="00007BD6">
        <w:t xml:space="preserve">alternativním způsobem vyjádření emocí, napodobování vztahů a zkoumání svých pocitů. Je bránou do světa dítěte a klíčem k jeho osobnímu rozvoji. Hra umožňuje dětem objevovat a porozumět věcem, které </w:t>
      </w:r>
      <w:r w:rsidR="002255BC">
        <w:t>jsou pro ně obtížně pochopitelné</w:t>
      </w:r>
      <w:r w:rsidRPr="00007BD6">
        <w:t xml:space="preserve">. </w:t>
      </w:r>
      <w:r w:rsidR="002F2EF9">
        <w:t>Představuje podporu rozvoje</w:t>
      </w:r>
      <w:r w:rsidR="0062104C">
        <w:t>, která probíhá na třech úrovních</w:t>
      </w:r>
      <w:r w:rsidR="00FD5472">
        <w:t xml:space="preserve">: </w:t>
      </w:r>
    </w:p>
    <w:p w14:paraId="22352DF6" w14:textId="13C5A53C" w:rsidR="003A124D" w:rsidRDefault="005A2DF5" w:rsidP="00FD5472">
      <w:pPr>
        <w:pStyle w:val="Dalodstavce"/>
        <w:numPr>
          <w:ilvl w:val="0"/>
          <w:numId w:val="33"/>
        </w:numPr>
      </w:pPr>
      <w:r>
        <w:t>procvičování</w:t>
      </w:r>
      <w:r w:rsidR="00FD5472">
        <w:t xml:space="preserve"> funkcí a učení</w:t>
      </w:r>
      <w:r w:rsidR="003A124D">
        <w:t xml:space="preserve"> (trénink a soustředění)</w:t>
      </w:r>
      <w:r>
        <w:t>,</w:t>
      </w:r>
      <w:r w:rsidR="003A124D">
        <w:t xml:space="preserve"> </w:t>
      </w:r>
    </w:p>
    <w:p w14:paraId="44E8BDF6" w14:textId="21A1E3AF" w:rsidR="004B1DF8" w:rsidRDefault="005A2DF5" w:rsidP="004B1DF8">
      <w:pPr>
        <w:pStyle w:val="Dalodstavce"/>
        <w:numPr>
          <w:ilvl w:val="0"/>
          <w:numId w:val="33"/>
        </w:numPr>
      </w:pPr>
      <w:r>
        <w:t>podpora</w:t>
      </w:r>
      <w:r w:rsidR="003A124D">
        <w:t xml:space="preserve"> rozvoje </w:t>
      </w:r>
      <w:r w:rsidR="00583784">
        <w:t>v jednání (transformace reality)</w:t>
      </w:r>
      <w:r>
        <w:t>,</w:t>
      </w:r>
    </w:p>
    <w:p w14:paraId="514915F4" w14:textId="0ECC2CED" w:rsidR="003E0BD2" w:rsidRDefault="005A2DF5" w:rsidP="004B1DF8">
      <w:pPr>
        <w:pStyle w:val="Dalodstavce"/>
        <w:numPr>
          <w:ilvl w:val="0"/>
          <w:numId w:val="33"/>
        </w:numPr>
      </w:pPr>
      <w:r>
        <w:t>hra</w:t>
      </w:r>
      <w:r w:rsidR="004B1DF8">
        <w:t xml:space="preserve"> jako smysluplná aktivita (dítě se zapojuje do herní situace</w:t>
      </w:r>
      <w:r w:rsidR="003E0BD2">
        <w:t>).</w:t>
      </w:r>
    </w:p>
    <w:p w14:paraId="3BAC438B" w14:textId="3D7A3E1C" w:rsidR="00876ED1" w:rsidRDefault="00007BD6" w:rsidP="001F6A46">
      <w:pPr>
        <w:pStyle w:val="Dalodstavce"/>
        <w:ind w:firstLine="0"/>
      </w:pPr>
      <w:r w:rsidRPr="00007BD6">
        <w:t xml:space="preserve">Proto je hra, ve všech svých formách, klíčovým prostředkem výchovy a vzdělávání </w:t>
      </w:r>
      <w:r w:rsidR="001F6A46">
        <w:br/>
      </w:r>
      <w:r w:rsidRPr="00007BD6">
        <w:t>v předškolním věku.</w:t>
      </w:r>
      <w:r w:rsidR="00CC5A52" w:rsidRPr="00CC5A52">
        <w:t xml:space="preserve"> </w:t>
      </w:r>
      <w:r w:rsidR="00CC5A52" w:rsidRPr="00007BD6">
        <w:t xml:space="preserve">Pro děti </w:t>
      </w:r>
      <w:r w:rsidR="00CC5A52">
        <w:t xml:space="preserve">s poruchami </w:t>
      </w:r>
      <w:r w:rsidR="006D1E08">
        <w:t>BV</w:t>
      </w:r>
      <w:r w:rsidR="00AC7686">
        <w:fldChar w:fldCharType="begin"/>
      </w:r>
      <w:r w:rsidR="00AC7686">
        <w:instrText xml:space="preserve"> XE "</w:instrText>
      </w:r>
      <w:r w:rsidR="00AC7686" w:rsidRPr="00310BB3">
        <w:instrText>binokulární vidění</w:instrText>
      </w:r>
      <w:r w:rsidR="00AC7686">
        <w:instrText xml:space="preserve">" </w:instrText>
      </w:r>
      <w:r w:rsidR="00AC7686">
        <w:fldChar w:fldCharType="end"/>
      </w:r>
      <w:r w:rsidR="00CC5A52" w:rsidRPr="00007BD6">
        <w:t xml:space="preserve"> by měla být hra </w:t>
      </w:r>
      <w:r w:rsidR="00F17432">
        <w:t>i nástrojem</w:t>
      </w:r>
      <w:r w:rsidR="00CC5A52" w:rsidRPr="00007BD6">
        <w:t xml:space="preserve"> </w:t>
      </w:r>
      <w:r w:rsidR="00CC5A52">
        <w:t>při jejich léčbě</w:t>
      </w:r>
      <w:r w:rsidR="00CC5A52" w:rsidRPr="00007BD6">
        <w:t>.</w:t>
      </w:r>
      <w:r w:rsidR="001F6A46">
        <w:t xml:space="preserve"> </w:t>
      </w:r>
      <w:r w:rsidR="003367D5">
        <w:t>Ortoptisté i rodiče</w:t>
      </w:r>
      <w:r w:rsidRPr="00007BD6">
        <w:t xml:space="preserve"> by měli mít na paměti, že dětská hra je dobrovolná činnost, kterou dítě vykonává pro vlastní potěšení, nikoli</w:t>
      </w:r>
      <w:r w:rsidR="00915BDA">
        <w:t xml:space="preserve"> jen</w:t>
      </w:r>
      <w:r w:rsidRPr="00007BD6">
        <w:t xml:space="preserve"> za účelem dosažení určitého výsledku. </w:t>
      </w:r>
      <w:r w:rsidR="00B348F5">
        <w:t>Proto je důležité domácí cvičení podávat formou hry</w:t>
      </w:r>
      <w:r w:rsidR="009F30BF">
        <w:t>, záleží jen na tom, jak je rodič kreativní a dokáže třeba i běžné každodenní domácí činnosti proměnit v cvičební aktivitu pro dítě.</w:t>
      </w:r>
      <w:r w:rsidRPr="00007BD6">
        <w:t xml:space="preserve"> </w:t>
      </w:r>
      <w:r w:rsidR="008E0BC6">
        <w:t>Cvičení s charakterem hry</w:t>
      </w:r>
      <w:r w:rsidRPr="00007BD6">
        <w:t xml:space="preserve"> </w:t>
      </w:r>
      <w:r w:rsidR="00CC4985">
        <w:t>je třeba</w:t>
      </w:r>
      <w:r w:rsidRPr="00007BD6">
        <w:t xml:space="preserve"> jemně usměrňovat, s ohledem na to, </w:t>
      </w:r>
      <w:r w:rsidR="008E0BC6">
        <w:t>aby</w:t>
      </w:r>
      <w:r w:rsidR="00623665">
        <w:t xml:space="preserve"> byl</w:t>
      </w:r>
      <w:r w:rsidR="001F6A46">
        <w:t>o</w:t>
      </w:r>
      <w:r w:rsidR="00623665">
        <w:t xml:space="preserve"> splněno správné provedení cvičebních úkon</w:t>
      </w:r>
      <w:r w:rsidR="00A10F7C">
        <w:t>ů.</w:t>
      </w:r>
      <w:r w:rsidR="001B2247">
        <w:fldChar w:fldCharType="begin"/>
      </w:r>
      <w:r w:rsidR="00BA0D5A">
        <w:instrText xml:space="preserve"> ADDIN ZOTERO_ITEM CSL_CITATION {"citationID":"KMjbLxMm","properties":{"formattedCitation":"\\super 46,48\\nosupersub{}","plainCitation":"46,48","noteIndex":0},"citationItems":[{"id":143,"uris":["http://zotero.org/users/local/z1aM31PI/items/5FBGQ5TG"],"itemData":{"id":143,"type":"book","call-number":"617.75 |2 MRF","event-place":"Pardubice","ISBN":"978-80-260-9209-4","note":"OCLC: 951552974","number-of-pages":"91","publisher":"nakladatel není známý","publisher-place":"Pardubice","source":"aleph.knihovna-pardubice.cz Library Catalog","title":"Hra jako prostředek reedukace zraku v mateřské škole","author":[{"family":"Fidlerová","given":"Dagmar"}],"issued":{"date-parts":[["2015"]]}}},{"id":152,"uris":["http://zotero.org/users/local/z1aM31PI/items/RKFXHX8D"],"itemData":{"id":152,"type":"book","abstract":"Odborná publikace s informacemi o výchově a vzdělávání dětí s různým typem postižení","call-number":"316.344.6-056.26/.3-053.2 |2 MRF","event-place":"Brno","ISBN":"978-80-7315-063-1","note":"OCLC: 85126567","number-of-pages":"126","publisher":"Paido","publisher-place":"Brno","source":"aleph.knihovna-pardubice.cz Library Catalog","title":"Edukace dětí se speciálními potřebami v raném a předškolním věku","editor":[{"family":"Květoňová","given":"Lea"}],"issued":{"date-parts":[["2004"]]}}}],"schema":"https://github.com/citation-style-language/schema/raw/master/csl-citation.json"} </w:instrText>
      </w:r>
      <w:r w:rsidR="001B2247">
        <w:fldChar w:fldCharType="separate"/>
      </w:r>
      <w:r w:rsidR="00BA0D5A" w:rsidRPr="00BA0D5A">
        <w:rPr>
          <w:vertAlign w:val="superscript"/>
        </w:rPr>
        <w:t>46,48</w:t>
      </w:r>
      <w:r w:rsidR="001B2247">
        <w:fldChar w:fldCharType="end"/>
      </w:r>
    </w:p>
    <w:p w14:paraId="00FA86EE" w14:textId="77777777" w:rsidR="0042355D" w:rsidRDefault="0042355D" w:rsidP="001F6A46">
      <w:pPr>
        <w:pStyle w:val="Dalodstavce"/>
        <w:ind w:firstLine="0"/>
      </w:pPr>
    </w:p>
    <w:p w14:paraId="53C7E339" w14:textId="0DCA009A" w:rsidR="0042355D" w:rsidRDefault="0042355D" w:rsidP="0042355D">
      <w:pPr>
        <w:pStyle w:val="Odstavec1"/>
      </w:pPr>
      <w:r>
        <w:t>Obecně</w:t>
      </w:r>
      <w:r w:rsidR="00D46C22">
        <w:t xml:space="preserve"> tedy</w:t>
      </w:r>
      <w:r>
        <w:t xml:space="preserve"> platí, že pokud mají být cvičení funkční a účinná je třeba je provádět systematicky, soustavně a ideálně formou hry. Cvičení je vhodné provádět v krátkých úsecích a střídat s odpočinkem, aby byly děti odpočaté a schopné udržet pozornost. Střídání odpočinku s prací je velmi důležité obzvlášť u dětí se zdravotním omezením, protože jejich unavitelnost je rychlejší.</w:t>
      </w:r>
    </w:p>
    <w:p w14:paraId="3664E31D" w14:textId="3F717F05" w:rsidR="0042355D" w:rsidRDefault="0042355D" w:rsidP="0042355D">
      <w:pPr>
        <w:pStyle w:val="Dalodstavce"/>
      </w:pPr>
      <w:r>
        <w:t>V současné době se u dětí ale vyskytují i další poruchy, jako např. narušená komunikační schopnost, specifické poruchy učení, poruchy autistického spektra aj., kterým je též nutné věnovat pozornost.</w:t>
      </w:r>
      <w:r w:rsidRPr="008C473C">
        <w:t xml:space="preserve"> </w:t>
      </w:r>
      <w:r>
        <w:t>Proto</w:t>
      </w:r>
      <w:r w:rsidRPr="00971249">
        <w:t xml:space="preserve"> k dosažení </w:t>
      </w:r>
      <w:r>
        <w:t>maximální efektivity domácího cvičení</w:t>
      </w:r>
      <w:r w:rsidRPr="00971249">
        <w:t xml:space="preserve"> u dětí </w:t>
      </w:r>
      <w:r>
        <w:t xml:space="preserve">je </w:t>
      </w:r>
      <w:r w:rsidRPr="00971249">
        <w:t>užití komplexního přístupu,</w:t>
      </w:r>
      <w:r>
        <w:t xml:space="preserve"> </w:t>
      </w:r>
      <w:r w:rsidRPr="00971249">
        <w:t xml:space="preserve">který </w:t>
      </w:r>
      <w:r>
        <w:t xml:space="preserve">respektuje celou individualitu dítěte. Kromě výše uvedených podmínek, které jsou popsány v souvislosti dítěte s poruchami binokulárního vidění, je nutné myslet i na zajištění adekvátní podpory vyplývající </w:t>
      </w:r>
      <w:r w:rsidR="001F0760">
        <w:br/>
      </w:r>
      <w:r>
        <w:t>z jeho dalších poruch</w:t>
      </w:r>
      <w:r w:rsidRPr="00971249">
        <w:t xml:space="preserve">. </w:t>
      </w:r>
      <w:r>
        <w:t>Optimalizací všech potřebných podmínek lze docílit funkčnímu a účelnému</w:t>
      </w:r>
      <w:r w:rsidRPr="00971249">
        <w:t xml:space="preserve"> provádění pleoptických a ortoptických cvičení</w:t>
      </w:r>
      <w:r>
        <w:fldChar w:fldCharType="begin"/>
      </w:r>
      <w:r>
        <w:instrText xml:space="preserve"> XE "</w:instrText>
      </w:r>
      <w:r w:rsidRPr="00244615">
        <w:instrText>domácí cvičení</w:instrText>
      </w:r>
      <w:r>
        <w:instrText xml:space="preserve">" </w:instrText>
      </w:r>
      <w:r>
        <w:fldChar w:fldCharType="end"/>
      </w:r>
      <w:r w:rsidRPr="00971249">
        <w:t xml:space="preserve"> </w:t>
      </w:r>
      <w:r>
        <w:t>v domácím prostředí. Několik praktických příkladů domácích cvičení je k dispozici v příloze A.</w:t>
      </w:r>
    </w:p>
    <w:p w14:paraId="0730345B" w14:textId="77777777" w:rsidR="0042355D" w:rsidRDefault="0042355D" w:rsidP="001F6A46">
      <w:pPr>
        <w:pStyle w:val="Dalodstavce"/>
        <w:ind w:firstLine="0"/>
      </w:pPr>
    </w:p>
    <w:p w14:paraId="42AF2173" w14:textId="190AF6D4" w:rsidR="005354F8" w:rsidRDefault="00DA76DA" w:rsidP="00A01057">
      <w:pPr>
        <w:pStyle w:val="Nadpis2"/>
      </w:pPr>
      <w:bookmarkStart w:id="43" w:name="_Toc164158257"/>
      <w:r>
        <w:lastRenderedPageBreak/>
        <w:t>Bezpečnost</w:t>
      </w:r>
      <w:r w:rsidR="00A01057">
        <w:t xml:space="preserve"> domácího cvičení</w:t>
      </w:r>
      <w:bookmarkEnd w:id="43"/>
    </w:p>
    <w:p w14:paraId="400AE500" w14:textId="70C62F0F" w:rsidR="000E268D" w:rsidRDefault="00460CDD" w:rsidP="000D405F">
      <w:pPr>
        <w:pStyle w:val="Odstavec1"/>
      </w:pPr>
      <w:r>
        <w:t xml:space="preserve">Dalším </w:t>
      </w:r>
      <w:r w:rsidR="00E34AD3">
        <w:t>významným</w:t>
      </w:r>
      <w:r>
        <w:t xml:space="preserve"> požadavkem </w:t>
      </w:r>
      <w:r w:rsidR="008A57F9">
        <w:t>je bezpečnost</w:t>
      </w:r>
      <w:r w:rsidR="00AC7686">
        <w:fldChar w:fldCharType="begin"/>
      </w:r>
      <w:r w:rsidR="00AC7686">
        <w:instrText xml:space="preserve"> XE "</w:instrText>
      </w:r>
      <w:r w:rsidR="00AC7686" w:rsidRPr="00AD03A6">
        <w:instrText>bezpečnost</w:instrText>
      </w:r>
      <w:r w:rsidR="00AC7686">
        <w:instrText xml:space="preserve">" </w:instrText>
      </w:r>
      <w:r w:rsidR="00AC7686">
        <w:fldChar w:fldCharType="end"/>
      </w:r>
      <w:r w:rsidR="00607DD4">
        <w:t xml:space="preserve">. </w:t>
      </w:r>
      <w:r w:rsidR="00C2755F">
        <w:t>Například amblyopické</w:t>
      </w:r>
      <w:r w:rsidR="00CF6B06">
        <w:t xml:space="preserve"> dět</w:t>
      </w:r>
      <w:r w:rsidR="00C2755F">
        <w:t>i</w:t>
      </w:r>
      <w:r w:rsidR="00CF6B06">
        <w:t>, kdy jim je aplikována okluze</w:t>
      </w:r>
      <w:r w:rsidR="001C3A8D">
        <w:t>,</w:t>
      </w:r>
      <w:r w:rsidR="00CF6B06">
        <w:t xml:space="preserve"> se </w:t>
      </w:r>
      <w:r w:rsidR="001C3A8D">
        <w:t>v podstatě stávají slabozrakými. Proto je potřeba</w:t>
      </w:r>
      <w:r w:rsidR="00DE3A73">
        <w:t xml:space="preserve">, aby rodiče </w:t>
      </w:r>
      <w:r w:rsidR="00B813B1">
        <w:t>dohlédli na</w:t>
      </w:r>
      <w:r w:rsidR="00DE3A73">
        <w:t xml:space="preserve"> bezpečnost při </w:t>
      </w:r>
      <w:r w:rsidR="00B813B1">
        <w:t xml:space="preserve">domácím </w:t>
      </w:r>
      <w:r w:rsidR="00DE3A73">
        <w:t>cvičení</w:t>
      </w:r>
      <w:r w:rsidR="00B813B1">
        <w:t>,</w:t>
      </w:r>
      <w:r w:rsidR="00DE3A73">
        <w:t xml:space="preserve"> ať už v prostorách domácnosti či venku.</w:t>
      </w:r>
      <w:r w:rsidR="00C2755F">
        <w:t xml:space="preserve"> </w:t>
      </w:r>
      <w:r w:rsidR="00BF6D7A">
        <w:t xml:space="preserve">Zde se vyplatí </w:t>
      </w:r>
      <w:r w:rsidR="00C307BD">
        <w:t>několik zásad v</w:t>
      </w:r>
      <w:r w:rsidR="000E268D">
        <w:t xml:space="preserve"> přístupu k osobám se </w:t>
      </w:r>
      <w:r w:rsidR="00C307BD">
        <w:t>zrakovým postižením.</w:t>
      </w:r>
    </w:p>
    <w:p w14:paraId="0CD7856A" w14:textId="0217CB64" w:rsidR="00BA0163" w:rsidRDefault="00F64607" w:rsidP="00BA0163">
      <w:pPr>
        <w:pStyle w:val="Dalodstavce"/>
      </w:pPr>
      <w:r>
        <w:t>V první řadě je třeba dítě s nasazenou okluzí</w:t>
      </w:r>
      <w:r w:rsidR="00AC7686">
        <w:fldChar w:fldCharType="begin"/>
      </w:r>
      <w:r w:rsidR="00AC7686">
        <w:instrText xml:space="preserve"> XE "</w:instrText>
      </w:r>
      <w:r w:rsidR="00AC7686" w:rsidRPr="00682C59">
        <w:instrText>okluze</w:instrText>
      </w:r>
      <w:r w:rsidR="00AC7686">
        <w:instrText xml:space="preserve">" </w:instrText>
      </w:r>
      <w:r w:rsidR="00AC7686">
        <w:fldChar w:fldCharType="end"/>
      </w:r>
      <w:r>
        <w:t xml:space="preserve"> </w:t>
      </w:r>
      <w:r w:rsidR="003C0A34">
        <w:t>znovu seznámit s domácím prostředím</w:t>
      </w:r>
      <w:r w:rsidR="00D93FBA">
        <w:t xml:space="preserve">, protože snížená zraková ostrost a nasazená okluze bude značně negativně ovlivňovat jeho prostorovou orientaci. </w:t>
      </w:r>
      <w:r w:rsidR="008E74C6">
        <w:t xml:space="preserve">Rodiče by si měli dávat pozor na </w:t>
      </w:r>
      <w:r w:rsidR="00C96D6D">
        <w:t xml:space="preserve">to, aby v domácnosti </w:t>
      </w:r>
      <w:r w:rsidR="0095029E">
        <w:t>dítěti nevytvářeli zbytečné a nebezpečné bariéry</w:t>
      </w:r>
      <w:r w:rsidR="00AC7686">
        <w:fldChar w:fldCharType="begin"/>
      </w:r>
      <w:r w:rsidR="00AC7686">
        <w:instrText xml:space="preserve"> XE "</w:instrText>
      </w:r>
      <w:r w:rsidR="00AC7686" w:rsidRPr="003E04F2">
        <w:instrText>bariéry</w:instrText>
      </w:r>
      <w:r w:rsidR="00AC7686">
        <w:instrText xml:space="preserve">" </w:instrText>
      </w:r>
      <w:r w:rsidR="00AC7686">
        <w:fldChar w:fldCharType="end"/>
      </w:r>
      <w:r w:rsidR="0095029E">
        <w:t>. Bariér</w:t>
      </w:r>
      <w:r w:rsidR="005B31E1">
        <w:t>y představují veškeré překážky, které dítěti brán</w:t>
      </w:r>
      <w:r w:rsidR="00C1307F">
        <w:t>í</w:t>
      </w:r>
      <w:r w:rsidR="005B31E1">
        <w:t xml:space="preserve"> v bezpečném pohybu. </w:t>
      </w:r>
      <w:r w:rsidR="00C564E1">
        <w:t xml:space="preserve">V domácím prostředí jimi budou odsunuté židle od stolu, vysunuté šuplíky či otevřená </w:t>
      </w:r>
      <w:r w:rsidR="002649A2">
        <w:t xml:space="preserve">okna nebo </w:t>
      </w:r>
      <w:r w:rsidR="00C564E1">
        <w:t xml:space="preserve">dvířka </w:t>
      </w:r>
      <w:r w:rsidR="0035668B">
        <w:t xml:space="preserve">od </w:t>
      </w:r>
      <w:r w:rsidR="00C564E1">
        <w:t>skříní</w:t>
      </w:r>
      <w:r w:rsidR="002649A2">
        <w:t>. Též polootevřené dveře</w:t>
      </w:r>
      <w:r w:rsidR="00274126">
        <w:t>, či nekontrastní</w:t>
      </w:r>
      <w:r w:rsidR="00BE4859">
        <w:t xml:space="preserve"> zařízení a nábytek oproti stěnám či podlaze </w:t>
      </w:r>
      <w:r w:rsidR="00FD1FBD">
        <w:t>může představovat problém.</w:t>
      </w:r>
      <w:r w:rsidR="00D81A1E">
        <w:fldChar w:fldCharType="begin"/>
      </w:r>
      <w:r w:rsidR="00BA0D5A">
        <w:instrText xml:space="preserve"> ADDIN ZOTERO_ITEM CSL_CITATION {"citationID":"nYtfJhsC","properties":{"formattedCitation":"\\super 44\\nosupersub{}","plainCitation":"44","noteIndex":0},"citationItems":[{"id":142,"uris":["http://zotero.org/users/local/z1aM31PI/items/ZLY8ZFRI"],"itemData":{"id":142,"type":"book","call-number":"316.344.6-056.262 |2 MRF","edition":"1. vydání","event-place":"Brno","ISBN":"978-80-210-8022-5","language":"cze","number-of-pages":"186","publisher":"Masarykova univerzita","publisher-place":"Brno","source":"aleph.muni.cz Library Catalog","title":"Facilitátory a bariéry školní a sociální inkluze osob se zrakovým postižením","author":[{"family":"Vrubel","given":"Martin"}],"issued":{"date-parts":[["2015"]]}}}],"schema":"https://github.com/citation-style-language/schema/raw/master/csl-citation.json"} </w:instrText>
      </w:r>
      <w:r w:rsidR="00D81A1E">
        <w:fldChar w:fldCharType="separate"/>
      </w:r>
      <w:r w:rsidR="00BA0D5A" w:rsidRPr="00BA0D5A">
        <w:rPr>
          <w:vertAlign w:val="superscript"/>
        </w:rPr>
        <w:t>44</w:t>
      </w:r>
      <w:r w:rsidR="00D81A1E">
        <w:fldChar w:fldCharType="end"/>
      </w:r>
      <w:r w:rsidR="00FD1FBD">
        <w:t xml:space="preserve"> </w:t>
      </w:r>
    </w:p>
    <w:p w14:paraId="4F5E1E2E" w14:textId="46A2780D" w:rsidR="00E410C5" w:rsidRDefault="009B2DCD" w:rsidP="00651C0F">
      <w:pPr>
        <w:pStyle w:val="Dalodstavce"/>
      </w:pPr>
      <w:r>
        <w:t>S dalšími bariérami</w:t>
      </w:r>
      <w:r w:rsidR="00DD6899">
        <w:fldChar w:fldCharType="begin"/>
      </w:r>
      <w:r w:rsidR="00DD6899">
        <w:instrText xml:space="preserve"> XE "</w:instrText>
      </w:r>
      <w:r w:rsidR="00DD6899" w:rsidRPr="00F5554C">
        <w:instrText>bariéry</w:instrText>
      </w:r>
      <w:r w:rsidR="00DD6899">
        <w:instrText xml:space="preserve">" </w:instrText>
      </w:r>
      <w:r w:rsidR="00DD6899">
        <w:fldChar w:fldCharType="end"/>
      </w:r>
      <w:r>
        <w:t xml:space="preserve"> </w:t>
      </w:r>
      <w:r w:rsidR="00D84B5D">
        <w:t>je nutno počítat i ve venkovním prostředí. Pokud</w:t>
      </w:r>
      <w:r w:rsidR="00C11347">
        <w:t xml:space="preserve"> v rámci cvičení</w:t>
      </w:r>
      <w:r w:rsidR="00D84B5D">
        <w:t xml:space="preserve"> rodiče </w:t>
      </w:r>
      <w:r w:rsidR="00CA17BD">
        <w:t>vezmou dítě ven</w:t>
      </w:r>
      <w:r w:rsidR="00D84B5D">
        <w:t>,</w:t>
      </w:r>
      <w:r w:rsidR="00CA17BD">
        <w:t xml:space="preserve"> opět je nutné</w:t>
      </w:r>
      <w:r w:rsidR="0030119F">
        <w:t xml:space="preserve"> dbát </w:t>
      </w:r>
      <w:r w:rsidR="00AB49C8">
        <w:t>zvýšené pozornosti. Ve</w:t>
      </w:r>
      <w:r w:rsidR="00610E3D">
        <w:t xml:space="preserve"> venkovním prostředí je též možno narazit na spoustu</w:t>
      </w:r>
      <w:r w:rsidR="00CA17BD">
        <w:t xml:space="preserve"> </w:t>
      </w:r>
      <w:r w:rsidR="00F63337">
        <w:t>překážek</w:t>
      </w:r>
      <w:r w:rsidR="00CA17BD">
        <w:t xml:space="preserve">, </w:t>
      </w:r>
      <w:r w:rsidR="00355707">
        <w:t>kter</w:t>
      </w:r>
      <w:r w:rsidR="00532206">
        <w:t>ých</w:t>
      </w:r>
      <w:r w:rsidR="00355707">
        <w:t xml:space="preserve"> si intaktní osoby </w:t>
      </w:r>
      <w:r w:rsidR="000D405F">
        <w:t xml:space="preserve">mnohdy </w:t>
      </w:r>
      <w:r w:rsidR="00355707">
        <w:t xml:space="preserve">ani </w:t>
      </w:r>
      <w:r w:rsidR="00FE1E7B">
        <w:t>nevšimnou, nebo si neuvědomí, že by mohly být bariérou</w:t>
      </w:r>
      <w:r w:rsidR="00CA17BD">
        <w:t xml:space="preserve">. </w:t>
      </w:r>
      <w:r w:rsidR="00AB1F32">
        <w:t>Bariérami při venkovních aktivitách mohou být</w:t>
      </w:r>
      <w:r w:rsidR="00E03B3F">
        <w:t>:</w:t>
      </w:r>
      <w:r w:rsidR="00AB1F32">
        <w:t xml:space="preserve"> </w:t>
      </w:r>
      <w:r w:rsidR="00440C4C">
        <w:t xml:space="preserve">díry v chodníku, </w:t>
      </w:r>
      <w:r w:rsidR="004B1A8C">
        <w:t xml:space="preserve">zvýšený provoz, </w:t>
      </w:r>
      <w:r w:rsidR="0000113B">
        <w:t xml:space="preserve">nezajištěné výkopy, </w:t>
      </w:r>
      <w:r w:rsidR="00440C4C">
        <w:t xml:space="preserve">větve zasahující do úrovně hlavy a očí, </w:t>
      </w:r>
      <w:r w:rsidR="00E03B3F">
        <w:t xml:space="preserve">prosklené plochy </w:t>
      </w:r>
      <w:r w:rsidR="00A53F4A">
        <w:t xml:space="preserve">např. zastávkových přístřešků, nebo v zimním období led, na kterém hrozí </w:t>
      </w:r>
      <w:r w:rsidR="00715F85">
        <w:t xml:space="preserve">riziko </w:t>
      </w:r>
      <w:r w:rsidR="00DA3F88">
        <w:t>uklouznutí</w:t>
      </w:r>
      <w:r w:rsidR="00715F85">
        <w:t>.</w:t>
      </w:r>
    </w:p>
    <w:p w14:paraId="046559E7" w14:textId="518D9077" w:rsidR="00A01057" w:rsidRDefault="00A01057" w:rsidP="00A01057">
      <w:pPr>
        <w:pStyle w:val="Nadpis2"/>
      </w:pPr>
      <w:bookmarkStart w:id="44" w:name="_Toc164158258"/>
      <w:r>
        <w:t>Význam domácího cvičení</w:t>
      </w:r>
      <w:bookmarkEnd w:id="44"/>
    </w:p>
    <w:p w14:paraId="3C8B6EB5" w14:textId="49758DCC" w:rsidR="00FE2D7B" w:rsidRPr="00405873" w:rsidRDefault="0068032C" w:rsidP="001F0760">
      <w:pPr>
        <w:pStyle w:val="Odstavec1"/>
        <w:rPr>
          <w:color w:val="FF0000"/>
        </w:rPr>
      </w:pPr>
      <w:r>
        <w:t>Domácí pleoptick</w:t>
      </w:r>
      <w:r w:rsidR="0041492E">
        <w:t>á</w:t>
      </w:r>
      <w:r>
        <w:t xml:space="preserve"> a ortoptick</w:t>
      </w:r>
      <w:r w:rsidR="0041492E">
        <w:t>á</w:t>
      </w:r>
      <w:r>
        <w:t xml:space="preserve"> cvičen</w:t>
      </w:r>
      <w:r w:rsidR="0041492E">
        <w:t>í</w:t>
      </w:r>
      <w:r w:rsidR="005A5373">
        <w:t xml:space="preserve">, která jsou </w:t>
      </w:r>
      <w:r w:rsidR="001517DD">
        <w:t>zaměřena na zlepšení zrakových funkcí u dětí s amblyopií</w:t>
      </w:r>
      <w:r w:rsidR="00343DFB">
        <w:fldChar w:fldCharType="begin"/>
      </w:r>
      <w:r w:rsidR="00343DFB">
        <w:instrText xml:space="preserve"> XE "</w:instrText>
      </w:r>
      <w:r w:rsidR="00343DFB" w:rsidRPr="004744CD">
        <w:instrText>amblyopie</w:instrText>
      </w:r>
      <w:r w:rsidR="00343DFB">
        <w:instrText xml:space="preserve">" </w:instrText>
      </w:r>
      <w:r w:rsidR="00343DFB">
        <w:fldChar w:fldCharType="end"/>
      </w:r>
      <w:r w:rsidR="001517DD">
        <w:t xml:space="preserve"> a strabismem</w:t>
      </w:r>
      <w:r w:rsidR="00343DFB">
        <w:fldChar w:fldCharType="begin"/>
      </w:r>
      <w:r w:rsidR="00343DFB">
        <w:instrText xml:space="preserve"> XE "</w:instrText>
      </w:r>
      <w:r w:rsidR="00343DFB" w:rsidRPr="001A58FE">
        <w:instrText>strabismus</w:instrText>
      </w:r>
      <w:r w:rsidR="00343DFB">
        <w:instrText xml:space="preserve">" </w:instrText>
      </w:r>
      <w:r w:rsidR="00343DFB">
        <w:fldChar w:fldCharType="end"/>
      </w:r>
      <w:r w:rsidR="00FF4915">
        <w:t xml:space="preserve">, </w:t>
      </w:r>
      <w:r w:rsidR="006D216C">
        <w:t xml:space="preserve">nejsou jen </w:t>
      </w:r>
      <w:r w:rsidR="00241D76">
        <w:t>významnou součástí léč</w:t>
      </w:r>
      <w:r w:rsidR="006F39FF">
        <w:t>by</w:t>
      </w:r>
      <w:r w:rsidR="000B22DC">
        <w:t xml:space="preserve"> zvyšující</w:t>
      </w:r>
      <w:r w:rsidR="006F39FF">
        <w:t xml:space="preserve"> její úspěšnost. </w:t>
      </w:r>
      <w:r w:rsidR="00531E49">
        <w:t xml:space="preserve">Mají velký </w:t>
      </w:r>
      <w:r w:rsidR="00B75064">
        <w:t>p</w:t>
      </w:r>
      <w:r w:rsidR="005519B8">
        <w:t xml:space="preserve">řesah </w:t>
      </w:r>
      <w:r w:rsidR="00897E87">
        <w:t xml:space="preserve">i </w:t>
      </w:r>
      <w:r w:rsidR="005519B8">
        <w:t>do</w:t>
      </w:r>
      <w:r w:rsidR="00B75064">
        <w:t xml:space="preserve"> výchovně-vzdělávacího </w:t>
      </w:r>
      <w:r w:rsidR="0012742B">
        <w:t>procesu</w:t>
      </w:r>
      <w:r w:rsidR="00D37F22">
        <w:t xml:space="preserve"> ve školství</w:t>
      </w:r>
      <w:r w:rsidR="008F1EFE">
        <w:t xml:space="preserve">. </w:t>
      </w:r>
      <w:r w:rsidR="00AC6865">
        <w:t xml:space="preserve">Často mají charakter přípravy na edukační proces ve škole, např. příprava na čtení, psaní, grafické projevy a logické myšlení atd. </w:t>
      </w:r>
      <w:r w:rsidR="00BA1E8F">
        <w:t>Domácí cvičení</w:t>
      </w:r>
      <w:r w:rsidR="00790960">
        <w:t xml:space="preserve"> jsou</w:t>
      </w:r>
      <w:r w:rsidR="00BA1E8F">
        <w:t xml:space="preserve"> </w:t>
      </w:r>
      <w:r w:rsidR="0009001A">
        <w:t>totiž</w:t>
      </w:r>
      <w:r w:rsidR="00E87A4B">
        <w:t xml:space="preserve"> činnosti</w:t>
      </w:r>
      <w:r w:rsidR="0009001A">
        <w:t xml:space="preserve"> odpovídají</w:t>
      </w:r>
      <w:r w:rsidR="00790960">
        <w:t>cí</w:t>
      </w:r>
      <w:r w:rsidR="008E1FA4">
        <w:t xml:space="preserve"> </w:t>
      </w:r>
      <w:r w:rsidR="0073508F">
        <w:t>oblastem</w:t>
      </w:r>
      <w:r w:rsidR="00BA1E8F">
        <w:t xml:space="preserve"> pedagogické diagnostiky zrakové percepce,</w:t>
      </w:r>
      <w:r w:rsidR="00BA1E8F" w:rsidRPr="00F679C2">
        <w:t xml:space="preserve"> </w:t>
      </w:r>
      <w:r w:rsidR="00BA1E8F" w:rsidRPr="00850FC9">
        <w:t>jako jsou</w:t>
      </w:r>
      <w:r w:rsidR="00C008AB">
        <w:t>:</w:t>
      </w:r>
      <w:r w:rsidR="003C500D">
        <w:t xml:space="preserve"> </w:t>
      </w:r>
    </w:p>
    <w:p w14:paraId="1489F4B0" w14:textId="77777777" w:rsidR="00FE2D7B" w:rsidRDefault="00BA1E8F" w:rsidP="008E7694">
      <w:pPr>
        <w:pStyle w:val="Dalodstavce"/>
        <w:numPr>
          <w:ilvl w:val="0"/>
          <w:numId w:val="31"/>
        </w:numPr>
      </w:pPr>
      <w:r w:rsidRPr="00850FC9">
        <w:t>vnímání prostoru</w:t>
      </w:r>
      <w:r w:rsidR="005E2CD6">
        <w:t xml:space="preserve"> a prostorových vztahů</w:t>
      </w:r>
      <w:r w:rsidRPr="00850FC9">
        <w:t xml:space="preserve">, </w:t>
      </w:r>
    </w:p>
    <w:p w14:paraId="585C884D" w14:textId="77777777" w:rsidR="00FE2D7B" w:rsidRDefault="00BA1E8F" w:rsidP="008E7694">
      <w:pPr>
        <w:pStyle w:val="Dalodstavce"/>
        <w:numPr>
          <w:ilvl w:val="0"/>
          <w:numId w:val="31"/>
        </w:numPr>
      </w:pPr>
      <w:r w:rsidRPr="00850FC9">
        <w:t xml:space="preserve">vizuálně motorická koordinace, </w:t>
      </w:r>
    </w:p>
    <w:p w14:paraId="3D57760C" w14:textId="77777777" w:rsidR="000E153C" w:rsidRDefault="00BA1E8F" w:rsidP="008E7694">
      <w:pPr>
        <w:pStyle w:val="Dalodstavce"/>
        <w:numPr>
          <w:ilvl w:val="0"/>
          <w:numId w:val="31"/>
        </w:numPr>
      </w:pPr>
      <w:r w:rsidRPr="00850FC9">
        <w:t>zrakové analyticko-syntetické</w:t>
      </w:r>
      <w:r w:rsidR="005A1CE4">
        <w:t xml:space="preserve"> činnosti</w:t>
      </w:r>
      <w:r w:rsidRPr="00850FC9">
        <w:t xml:space="preserve"> </w:t>
      </w:r>
      <w:r w:rsidR="000E153C">
        <w:t>i schopnosti rozlišovací</w:t>
      </w:r>
      <w:r w:rsidRPr="00850FC9">
        <w:t xml:space="preserve">, </w:t>
      </w:r>
    </w:p>
    <w:p w14:paraId="0084F5D4" w14:textId="039DC53F" w:rsidR="000E153C" w:rsidRDefault="00BA1E8F" w:rsidP="008E7694">
      <w:pPr>
        <w:pStyle w:val="Dalodstavce"/>
        <w:numPr>
          <w:ilvl w:val="0"/>
          <w:numId w:val="31"/>
        </w:numPr>
      </w:pPr>
      <w:r w:rsidRPr="00850FC9">
        <w:t>zraková ostrost</w:t>
      </w:r>
      <w:r w:rsidR="00343DFB">
        <w:fldChar w:fldCharType="begin"/>
      </w:r>
      <w:r w:rsidR="00343DFB">
        <w:instrText xml:space="preserve"> XE "</w:instrText>
      </w:r>
      <w:r w:rsidR="00343DFB" w:rsidRPr="00363C66">
        <w:instrText>zraková ostrost</w:instrText>
      </w:r>
      <w:r w:rsidR="00343DFB">
        <w:instrText xml:space="preserve">" </w:instrText>
      </w:r>
      <w:r w:rsidR="00343DFB">
        <w:fldChar w:fldCharType="end"/>
      </w:r>
      <w:r w:rsidRPr="00850FC9">
        <w:t xml:space="preserve"> a vnímání barev.</w:t>
      </w:r>
      <w:r>
        <w:t xml:space="preserve"> </w:t>
      </w:r>
    </w:p>
    <w:p w14:paraId="059950D7" w14:textId="33209083" w:rsidR="007B3471" w:rsidRDefault="00457B99" w:rsidP="00997EA2">
      <w:pPr>
        <w:pStyle w:val="Dalodstavce"/>
        <w:ind w:firstLine="360"/>
      </w:pPr>
      <w:r>
        <w:t>Jednotlivé</w:t>
      </w:r>
      <w:r w:rsidR="00850FC9" w:rsidRPr="00850FC9">
        <w:t xml:space="preserve"> oblasti jsou propojené a navzájem se prolínají, což znamená, že každá oblast ovlivňuje i ostatní. </w:t>
      </w:r>
      <w:r w:rsidR="001D39C0">
        <w:t xml:space="preserve">Při volbě cvičení </w:t>
      </w:r>
      <w:r w:rsidR="00DB6531">
        <w:t>a třeba i je</w:t>
      </w:r>
      <w:r w:rsidR="00466A51">
        <w:t xml:space="preserve">ho </w:t>
      </w:r>
      <w:r w:rsidR="001F35EF">
        <w:t>tvorbě a plánování</w:t>
      </w:r>
      <w:r w:rsidR="00466A51">
        <w:t xml:space="preserve"> </w:t>
      </w:r>
      <w:r w:rsidR="00697624">
        <w:t>záleží na kreativitě ortoptisty a rodiče</w:t>
      </w:r>
      <w:r w:rsidR="00850FC9" w:rsidRPr="00850FC9">
        <w:t xml:space="preserve"> </w:t>
      </w:r>
      <w:r w:rsidR="00875CFD">
        <w:t xml:space="preserve">a </w:t>
      </w:r>
      <w:r w:rsidR="005613E2">
        <w:t xml:space="preserve">je </w:t>
      </w:r>
      <w:r w:rsidR="00967A54">
        <w:t>vhodné</w:t>
      </w:r>
      <w:r w:rsidR="00850FC9" w:rsidRPr="00850FC9">
        <w:t xml:space="preserve"> zaměř</w:t>
      </w:r>
      <w:r w:rsidR="005613E2">
        <w:t>it</w:t>
      </w:r>
      <w:r w:rsidR="00850FC9" w:rsidRPr="00850FC9">
        <w:t xml:space="preserve"> se na oblast, kterou je třeba u dětí nejvíce rozvíjet</w:t>
      </w:r>
      <w:r w:rsidR="009B71F8">
        <w:t>.</w:t>
      </w:r>
      <w:r w:rsidR="00875CFD">
        <w:t xml:space="preserve"> </w:t>
      </w:r>
      <w:r w:rsidR="00850FC9" w:rsidRPr="00850FC9">
        <w:t>Nicméně nejpodstatnější</w:t>
      </w:r>
      <w:r w:rsidR="001E6B0F" w:rsidRPr="001E6B0F">
        <w:t xml:space="preserve"> </w:t>
      </w:r>
      <w:r w:rsidR="001E6B0F" w:rsidRPr="00850FC9">
        <w:t>je</w:t>
      </w:r>
      <w:r w:rsidR="00850FC9" w:rsidRPr="00850FC9">
        <w:t>, aby tyto činnosti</w:t>
      </w:r>
      <w:r w:rsidR="004B227E">
        <w:t xml:space="preserve"> – herní činnosti</w:t>
      </w:r>
      <w:r w:rsidR="00850FC9" w:rsidRPr="00850FC9">
        <w:t xml:space="preserve"> </w:t>
      </w:r>
      <w:r w:rsidR="008C4583">
        <w:t>byly dostatečně atraktivní</w:t>
      </w:r>
      <w:r w:rsidR="00985507">
        <w:t xml:space="preserve">, aby se do nich děti </w:t>
      </w:r>
      <w:r w:rsidR="00412CF6">
        <w:t>aktivně zapojovaly</w:t>
      </w:r>
      <w:r w:rsidR="00850FC9" w:rsidRPr="00850FC9">
        <w:t xml:space="preserve">. Jen tak může </w:t>
      </w:r>
      <w:r w:rsidR="0026065E">
        <w:t>domácí cvičení</w:t>
      </w:r>
      <w:r w:rsidR="00850FC9" w:rsidRPr="00850FC9">
        <w:t xml:space="preserve"> přispět k posílení zraku a současně podnítit rozvoj d</w:t>
      </w:r>
      <w:r w:rsidR="0026065E">
        <w:t>ítěte</w:t>
      </w:r>
      <w:r w:rsidR="00850FC9" w:rsidRPr="00850FC9">
        <w:t>.</w:t>
      </w:r>
      <w:r w:rsidR="002F4B42" w:rsidRPr="002F4B42">
        <w:t xml:space="preserve"> </w:t>
      </w:r>
      <w:r w:rsidR="002F4B42">
        <w:fldChar w:fldCharType="begin"/>
      </w:r>
      <w:r w:rsidR="00BA0D5A">
        <w:instrText xml:space="preserve"> ADDIN ZOTERO_ITEM CSL_CITATION {"citationID":"kHVBh20q","properties":{"formattedCitation":"\\super 46,49\\nosupersub{}","plainCitation":"46,49","noteIndex":0},"citationItems":[{"id":143,"uris":["http://zotero.org/users/local/z1aM31PI/items/5FBGQ5TG"],"itemData":{"id":143,"type":"book","call-number":"617.75 |2 MRF","event-place":"Pardubice","ISBN":"978-80-260-9209-4","note":"OCLC: 951552974","number-of-pages":"91","publisher":"nakladatel není známý","publisher-place":"Pardubice","source":"aleph.knihovna-pardubice.cz Library Catalog","title":"Hra jako prostředek reedukace zraku v mateřské škole","author":[{"family":"Fidlerová","given":"Dagmar"}],"issued":{"date-parts":[["2015"]]}}},{"id":149,"uris":["http://zotero.org/users/local/z1aM31PI/items/MJ594GC6"],"itemData":{"id":149,"type":"book","call-number":"376.1-056.262 |2 MRF","edition":"2. vyd","event-place":"Brno","ISBN":"978-80-7315-159-1","number-of-pages":"125","publisher":"Paido","publisher-place":"Brno","source":"aleph.knihovna-pardubice.cz Library Catalog","title":"Oftalmopedie: texty k distančnímu vzdělávání","title-short":"Oftalmopedie","author":[{"family":"Röderová","given":"Petra"},{"family":"Květoňová","given":"Lea"},{"family":"Nováková","given":"Zita"}],"issued":{"date-parts":[["2007"]]}}}],"schema":"https://github.com/citation-style-language/schema/raw/master/csl-citation.json"} </w:instrText>
      </w:r>
      <w:r w:rsidR="002F4B42">
        <w:fldChar w:fldCharType="separate"/>
      </w:r>
      <w:r w:rsidR="00BA0D5A" w:rsidRPr="00BA0D5A">
        <w:rPr>
          <w:vertAlign w:val="superscript"/>
        </w:rPr>
        <w:t>46,49</w:t>
      </w:r>
      <w:r w:rsidR="002F4B42">
        <w:fldChar w:fldCharType="end"/>
      </w:r>
    </w:p>
    <w:p w14:paraId="41125E9E" w14:textId="5B46CBC1" w:rsidR="00DB2DCC" w:rsidRDefault="00165DB1" w:rsidP="00FD363C">
      <w:pPr>
        <w:pStyle w:val="Odstavec1"/>
      </w:pPr>
      <w:r>
        <w:lastRenderedPageBreak/>
        <w:t>Domácí cvičení</w:t>
      </w:r>
      <w:r w:rsidR="00F77E2A">
        <w:fldChar w:fldCharType="begin"/>
      </w:r>
      <w:r w:rsidR="00F77E2A">
        <w:instrText xml:space="preserve"> XE "</w:instrText>
      </w:r>
      <w:r w:rsidR="00F77E2A" w:rsidRPr="004A0174">
        <w:instrText>domácí cvičení</w:instrText>
      </w:r>
      <w:r w:rsidR="00F77E2A">
        <w:instrText xml:space="preserve">" </w:instrText>
      </w:r>
      <w:r w:rsidR="00F77E2A">
        <w:fldChar w:fldCharType="end"/>
      </w:r>
      <w:r w:rsidR="00E31A30">
        <w:t xml:space="preserve"> </w:t>
      </w:r>
      <w:r w:rsidR="00B21824">
        <w:t xml:space="preserve">tedy </w:t>
      </w:r>
      <w:r w:rsidR="00484CF1">
        <w:t>významně ovlivňuje nejen</w:t>
      </w:r>
      <w:r w:rsidR="00565487">
        <w:t xml:space="preserve"> úspěšnost léčby</w:t>
      </w:r>
      <w:r w:rsidR="00A33E9E">
        <w:t xml:space="preserve">, ale </w:t>
      </w:r>
      <w:r w:rsidR="00565487">
        <w:t>také</w:t>
      </w:r>
      <w:r w:rsidR="006E4CC7">
        <w:t xml:space="preserve"> harmonický vývoj dítěte</w:t>
      </w:r>
      <w:r w:rsidR="00A33E9E">
        <w:t xml:space="preserve"> získáváním </w:t>
      </w:r>
      <w:r w:rsidR="002C1652">
        <w:t>nových</w:t>
      </w:r>
      <w:r w:rsidR="0025110A">
        <w:t xml:space="preserve"> kompetencí, </w:t>
      </w:r>
      <w:r w:rsidR="00023E61">
        <w:t>rozšiřo</w:t>
      </w:r>
      <w:r w:rsidR="002C1652">
        <w:t xml:space="preserve">váním vědomostí </w:t>
      </w:r>
      <w:r w:rsidR="001B2036">
        <w:br/>
      </w:r>
      <w:r w:rsidR="00A03AEE">
        <w:t xml:space="preserve">a dovedností. </w:t>
      </w:r>
      <w:r w:rsidR="002F4B42">
        <w:t>Rodiče, kteří se svým d</w:t>
      </w:r>
      <w:r w:rsidR="003A77AC">
        <w:t>ítě</w:t>
      </w:r>
      <w:r w:rsidR="002F4B42">
        <w:t>t</w:t>
      </w:r>
      <w:r w:rsidR="002B5513">
        <w:t>e</w:t>
      </w:r>
      <w:r w:rsidR="002F4B42">
        <w:t xml:space="preserve">m </w:t>
      </w:r>
      <w:r w:rsidR="009B1B14">
        <w:t>důsledně cvičí</w:t>
      </w:r>
      <w:r w:rsidR="005626ED">
        <w:t xml:space="preserve"> – hrají si</w:t>
      </w:r>
      <w:r w:rsidR="00696F35">
        <w:t>,</w:t>
      </w:r>
      <w:r w:rsidR="00B866FB">
        <w:t xml:space="preserve"> dop</w:t>
      </w:r>
      <w:r w:rsidR="00696F35">
        <w:t>lňují</w:t>
      </w:r>
      <w:r w:rsidR="00C651CB">
        <w:t xml:space="preserve"> cvičení </w:t>
      </w:r>
      <w:r w:rsidR="00696F35">
        <w:t>slovním komentářem</w:t>
      </w:r>
      <w:r w:rsidR="00E3032F">
        <w:t xml:space="preserve">, povídají </w:t>
      </w:r>
      <w:r w:rsidR="00C651CB">
        <w:t>si s</w:t>
      </w:r>
      <w:r w:rsidR="00E3032F">
        <w:t> </w:t>
      </w:r>
      <w:r w:rsidR="002B5513">
        <w:t>ním</w:t>
      </w:r>
      <w:r w:rsidR="00E3032F">
        <w:t>,</w:t>
      </w:r>
      <w:r w:rsidR="00903541">
        <w:t xml:space="preserve"> přispívají </w:t>
      </w:r>
      <w:r w:rsidR="002F3D77">
        <w:t xml:space="preserve">nejen </w:t>
      </w:r>
      <w:r w:rsidR="00903541">
        <w:t>k</w:t>
      </w:r>
      <w:r w:rsidR="00AF1AD4">
        <w:t xml:space="preserve">e zlepšení zdravotního stavu a </w:t>
      </w:r>
      <w:r w:rsidR="002F3D77">
        <w:t xml:space="preserve">dobrému </w:t>
      </w:r>
      <w:r w:rsidR="00AF1AD4">
        <w:t>vývoji jeho osobnosti, ale též</w:t>
      </w:r>
      <w:r w:rsidR="002B5513">
        <w:t xml:space="preserve"> posilují </w:t>
      </w:r>
      <w:r w:rsidR="009F0861">
        <w:t xml:space="preserve">vzájemný vztah. </w:t>
      </w:r>
    </w:p>
    <w:p w14:paraId="4ED15526" w14:textId="67F2E5CE" w:rsidR="00CE43E0" w:rsidRPr="00F02B45" w:rsidRDefault="00DB2DCC" w:rsidP="00EE1BD6">
      <w:pPr>
        <w:pStyle w:val="Dalodstavce"/>
      </w:pPr>
      <w:r>
        <w:t xml:space="preserve">Je tedy </w:t>
      </w:r>
      <w:r w:rsidR="00D32068">
        <w:t xml:space="preserve">vhodné </w:t>
      </w:r>
      <w:r>
        <w:t xml:space="preserve">domácí cvičení </w:t>
      </w:r>
      <w:r w:rsidR="00DE6483">
        <w:t xml:space="preserve">sestavovat a provádět tak, aby </w:t>
      </w:r>
      <w:r w:rsidR="00F02B45" w:rsidRPr="00007BD6">
        <w:t>dětem</w:t>
      </w:r>
      <w:r w:rsidR="00840EB5">
        <w:t xml:space="preserve"> nejen</w:t>
      </w:r>
      <w:r w:rsidR="00F02B45" w:rsidRPr="00007BD6">
        <w:t xml:space="preserve"> </w:t>
      </w:r>
      <w:r w:rsidR="00BB2CA6">
        <w:t xml:space="preserve">zlepšovala zrakové funkce </w:t>
      </w:r>
      <w:r w:rsidR="00840EB5">
        <w:t xml:space="preserve">a </w:t>
      </w:r>
      <w:r w:rsidR="00F02B45" w:rsidRPr="00007BD6">
        <w:t>přináše</w:t>
      </w:r>
      <w:r w:rsidR="00DE6483">
        <w:t>la</w:t>
      </w:r>
      <w:r w:rsidR="00F02B45" w:rsidRPr="00007BD6">
        <w:t xml:space="preserve"> nové </w:t>
      </w:r>
      <w:r w:rsidR="006B362A">
        <w:t>kompetence</w:t>
      </w:r>
      <w:r w:rsidR="007848BC">
        <w:t>, ale i</w:t>
      </w:r>
      <w:r w:rsidR="00F02B45" w:rsidRPr="00007BD6">
        <w:t xml:space="preserve"> radost a štěstí, které jsou nepostradatelnou součástí dětství.</w:t>
      </w:r>
      <w:r w:rsidR="00A31D62">
        <w:t xml:space="preserve"> </w:t>
      </w:r>
      <w:r w:rsidR="00CE43E0">
        <w:t xml:space="preserve">V příloze A jsou uvedeny příklady vhodných </w:t>
      </w:r>
      <w:r w:rsidR="00EB6E51">
        <w:t>aktivit</w:t>
      </w:r>
      <w:r w:rsidR="00B3054D">
        <w:t xml:space="preserve"> pro domácí cvičení, jež je možné využít jako inspiraci</w:t>
      </w:r>
      <w:r w:rsidR="00F77E2A">
        <w:fldChar w:fldCharType="begin"/>
      </w:r>
      <w:r w:rsidR="00F77E2A">
        <w:instrText xml:space="preserve"> XE "</w:instrText>
      </w:r>
      <w:r w:rsidR="00F77E2A" w:rsidRPr="00B01EC4">
        <w:instrText>inspirace</w:instrText>
      </w:r>
      <w:r w:rsidR="00F77E2A">
        <w:instrText xml:space="preserve">" </w:instrText>
      </w:r>
      <w:r w:rsidR="00F77E2A">
        <w:fldChar w:fldCharType="end"/>
      </w:r>
      <w:r w:rsidR="00B3054D">
        <w:t xml:space="preserve"> nejen pro ortoptist</w:t>
      </w:r>
      <w:r w:rsidR="00F77E2A">
        <w:fldChar w:fldCharType="begin"/>
      </w:r>
      <w:r w:rsidR="00F77E2A">
        <w:instrText xml:space="preserve"> XE "</w:instrText>
      </w:r>
      <w:r w:rsidR="00F77E2A" w:rsidRPr="00840096">
        <w:instrText>ortoptista</w:instrText>
      </w:r>
      <w:r w:rsidR="00F77E2A">
        <w:instrText xml:space="preserve">" </w:instrText>
      </w:r>
      <w:r w:rsidR="00F77E2A">
        <w:fldChar w:fldCharType="end"/>
      </w:r>
      <w:r w:rsidR="00B3054D">
        <w:t>y, ale také rodiče.</w:t>
      </w:r>
    </w:p>
    <w:p w14:paraId="5D44C223" w14:textId="77777777" w:rsidR="00F91880" w:rsidRDefault="00F91880" w:rsidP="00F91880">
      <w:pPr>
        <w:pStyle w:val="Nadpis1"/>
      </w:pPr>
      <w:bookmarkStart w:id="45" w:name="_Toc20320073"/>
      <w:bookmarkStart w:id="46" w:name="_Toc164158259"/>
      <w:r w:rsidRPr="00746487">
        <w:lastRenderedPageBreak/>
        <w:t>Závěr</w:t>
      </w:r>
      <w:bookmarkEnd w:id="45"/>
      <w:bookmarkEnd w:id="46"/>
    </w:p>
    <w:p w14:paraId="163D16C2" w14:textId="226AA2E7" w:rsidR="00765E46" w:rsidRPr="00E86F8B" w:rsidRDefault="00765E46" w:rsidP="00AE3C7E">
      <w:pPr>
        <w:pStyle w:val="Odstavec1"/>
      </w:pPr>
      <w:r w:rsidRPr="00E86F8B">
        <w:t xml:space="preserve">Vzdělávání odborníků ve zdravotnictví, zejména těch, kteří se specializují na péči o dětské pacienty, je </w:t>
      </w:r>
      <w:r w:rsidR="002C2E31">
        <w:t>důležité</w:t>
      </w:r>
      <w:r w:rsidRPr="00E86F8B">
        <w:t xml:space="preserve"> pro poskytování kvalitní péče a dosahování optimálních výsledků. V rámci multidisciplinárního týmu zdravotníků, který se stará o děti s různými zrakovými vadami, zaujímají ortoptisté </w:t>
      </w:r>
      <w:r w:rsidR="00066206">
        <w:t>významnou</w:t>
      </w:r>
      <w:r w:rsidRPr="00E86F8B">
        <w:t xml:space="preserve"> roli. Jejich odborné znalosti a dovednosti, získané prostřednictvím studia a praxe, jsou nenahraditelné </w:t>
      </w:r>
      <w:r w:rsidR="009865D7">
        <w:t xml:space="preserve">v </w:t>
      </w:r>
      <w:r w:rsidR="009A2B29">
        <w:t>léčebném procesu</w:t>
      </w:r>
      <w:r w:rsidRPr="00E86F8B">
        <w:t xml:space="preserve"> a podpoře vývoje dětských pacientů.</w:t>
      </w:r>
    </w:p>
    <w:p w14:paraId="42975138" w14:textId="3A322E0B" w:rsidR="004F7E26" w:rsidRPr="005F7607" w:rsidRDefault="005139BE" w:rsidP="00000058">
      <w:pPr>
        <w:pStyle w:val="Dalodstavce"/>
      </w:pPr>
      <w:r>
        <w:t>Práce ortoptistů</w:t>
      </w:r>
      <w:r w:rsidRPr="00E86F8B">
        <w:t xml:space="preserve"> spočívá nejen v identifikaci problémů spojených se zrakem, ale také v navrhování a provádění terapeutických intervencí, které mohou přispět k optimalizaci zrakového vývoje a </w:t>
      </w:r>
      <w:r>
        <w:t xml:space="preserve">jeho </w:t>
      </w:r>
      <w:r w:rsidRPr="00E86F8B">
        <w:t>funkc</w:t>
      </w:r>
      <w:r>
        <w:t>í</w:t>
      </w:r>
      <w:r w:rsidRPr="00E86F8B">
        <w:t>.</w:t>
      </w:r>
      <w:r>
        <w:t xml:space="preserve"> Do těchto intervencí též spadá i dobrá edukace rodičů o domácím cvičení. </w:t>
      </w:r>
      <w:r w:rsidR="00234FA6">
        <w:t>Pokud</w:t>
      </w:r>
      <w:r w:rsidR="00F0756E">
        <w:t xml:space="preserve"> ortoptisté</w:t>
      </w:r>
      <w:r w:rsidR="00234FA6">
        <w:t xml:space="preserve"> </w:t>
      </w:r>
      <w:r w:rsidR="00FE199F">
        <w:t>věnují prostor edukaci rodičů</w:t>
      </w:r>
      <w:r w:rsidR="00441199">
        <w:t>,</w:t>
      </w:r>
      <w:r w:rsidR="00FE199F">
        <w:t xml:space="preserve"> mohou tak </w:t>
      </w:r>
      <w:r w:rsidR="001B313B">
        <w:t xml:space="preserve">ve své práci </w:t>
      </w:r>
      <w:r w:rsidR="00FE199F">
        <w:t>dosáhnout ještě lepších výsledků</w:t>
      </w:r>
      <w:r w:rsidR="00177E97">
        <w:t>,</w:t>
      </w:r>
      <w:r w:rsidR="00765E46" w:rsidRPr="00E86F8B">
        <w:t xml:space="preserve"> kter</w:t>
      </w:r>
      <w:r w:rsidR="001B313B">
        <w:t>é</w:t>
      </w:r>
      <w:r w:rsidR="00177E97">
        <w:t xml:space="preserve"> </w:t>
      </w:r>
      <w:r w:rsidR="00765E46" w:rsidRPr="00E86F8B">
        <w:t>významně ovlivn</w:t>
      </w:r>
      <w:r w:rsidR="00EC308B">
        <w:t>í</w:t>
      </w:r>
      <w:r w:rsidR="00765E46" w:rsidRPr="00E86F8B">
        <w:t xml:space="preserve"> </w:t>
      </w:r>
      <w:r w:rsidR="005E3854">
        <w:t>budouc</w:t>
      </w:r>
      <w:r w:rsidR="001B313B">
        <w:t>nost</w:t>
      </w:r>
      <w:r w:rsidR="00765E46" w:rsidRPr="00E86F8B">
        <w:t xml:space="preserve"> dětí.</w:t>
      </w:r>
      <w:r w:rsidR="0000723A">
        <w:t xml:space="preserve"> Proto </w:t>
      </w:r>
      <w:r w:rsidR="00E13F64">
        <w:t>smyslem</w:t>
      </w:r>
      <w:r w:rsidR="00FA2E24">
        <w:t xml:space="preserve"> </w:t>
      </w:r>
      <w:r w:rsidR="00771DBD">
        <w:t>t</w:t>
      </w:r>
      <w:r w:rsidR="005248C5">
        <w:t>éto</w:t>
      </w:r>
      <w:r w:rsidR="00771DBD">
        <w:t xml:space="preserve"> bakalářsk</w:t>
      </w:r>
      <w:r w:rsidR="005248C5">
        <w:t>é</w:t>
      </w:r>
      <w:r w:rsidR="00BA6104">
        <w:t xml:space="preserve"> práce</w:t>
      </w:r>
      <w:r w:rsidR="005248C5">
        <w:t xml:space="preserve"> je</w:t>
      </w:r>
      <w:r w:rsidR="00771DBD">
        <w:t xml:space="preserve"> </w:t>
      </w:r>
      <w:r w:rsidR="00BA6104" w:rsidRPr="00E86F8B">
        <w:t>přispět k lepšímu porozumění významu</w:t>
      </w:r>
      <w:r w:rsidR="00BA6104">
        <w:t xml:space="preserve"> edukace</w:t>
      </w:r>
      <w:r w:rsidR="00356540">
        <w:t xml:space="preserve"> v</w:t>
      </w:r>
      <w:r w:rsidR="005F03B7">
        <w:t>e zdravotnickém prostření</w:t>
      </w:r>
      <w:r w:rsidR="0092644E">
        <w:t xml:space="preserve">. </w:t>
      </w:r>
      <w:r w:rsidR="002C1731">
        <w:t>Ta</w:t>
      </w:r>
      <w:r w:rsidR="000B1BC6">
        <w:t>ké přispět k</w:t>
      </w:r>
      <w:r w:rsidR="00E13F64">
        <w:t xml:space="preserve"> </w:t>
      </w:r>
      <w:r w:rsidR="002C1731">
        <w:t xml:space="preserve">rozšiřování </w:t>
      </w:r>
      <w:r w:rsidR="002C1731" w:rsidRPr="00E86F8B">
        <w:t>znalost</w:t>
      </w:r>
      <w:r w:rsidR="00164B7D">
        <w:t>í</w:t>
      </w:r>
      <w:r w:rsidR="002C1731" w:rsidRPr="00E86F8B">
        <w:t xml:space="preserve"> a dovednost</w:t>
      </w:r>
      <w:r w:rsidR="00164B7D">
        <w:t>í</w:t>
      </w:r>
      <w:r w:rsidR="002C1731">
        <w:t xml:space="preserve"> v oblasti vzděláván</w:t>
      </w:r>
      <w:r w:rsidR="00232964">
        <w:t>í</w:t>
      </w:r>
      <w:r w:rsidR="006A5AE3">
        <w:t>,</w:t>
      </w:r>
      <w:r w:rsidR="003A31AB">
        <w:t xml:space="preserve"> což</w:t>
      </w:r>
      <w:r w:rsidR="008311B5">
        <w:t xml:space="preserve"> lze</w:t>
      </w:r>
      <w:r w:rsidR="00765E46" w:rsidRPr="00E86F8B">
        <w:t xml:space="preserve"> identifikovat</w:t>
      </w:r>
      <w:r w:rsidR="008311B5">
        <w:t xml:space="preserve"> jako</w:t>
      </w:r>
      <w:r w:rsidR="00765E46" w:rsidRPr="00E86F8B">
        <w:t xml:space="preserve"> možnost další</w:t>
      </w:r>
      <w:r w:rsidR="00164B7D">
        <w:t>ho</w:t>
      </w:r>
      <w:r w:rsidR="00765E46" w:rsidRPr="00E86F8B">
        <w:t xml:space="preserve"> </w:t>
      </w:r>
      <w:r w:rsidR="00C424E2">
        <w:t xml:space="preserve">profesního </w:t>
      </w:r>
      <w:r w:rsidR="00765E46" w:rsidRPr="00E86F8B">
        <w:t>rozvoj</w:t>
      </w:r>
      <w:r w:rsidR="00164B7D">
        <w:t>e</w:t>
      </w:r>
      <w:r w:rsidR="00765E46" w:rsidRPr="00E86F8B">
        <w:t xml:space="preserve"> </w:t>
      </w:r>
      <w:r w:rsidR="00CA6948">
        <w:br/>
      </w:r>
      <w:r w:rsidR="00765E46" w:rsidRPr="00E86F8B">
        <w:t>a odborného růstu</w:t>
      </w:r>
      <w:r w:rsidR="00C424E2">
        <w:t xml:space="preserve">. </w:t>
      </w:r>
      <w:r w:rsidR="00545B5F">
        <w:t>Získávání dalších</w:t>
      </w:r>
      <w:r w:rsidR="00FA562C">
        <w:t xml:space="preserve"> kompetencí ortoptist</w:t>
      </w:r>
      <w:r w:rsidR="00545B5F">
        <w:t>ovi umožňuje</w:t>
      </w:r>
      <w:r w:rsidR="00FA562C">
        <w:t xml:space="preserve"> </w:t>
      </w:r>
      <w:r w:rsidR="00765E46" w:rsidRPr="00E86F8B">
        <w:t>přisp</w:t>
      </w:r>
      <w:r w:rsidR="00030D95">
        <w:t xml:space="preserve">ívat </w:t>
      </w:r>
      <w:r w:rsidR="00CA6948">
        <w:br/>
      </w:r>
      <w:r w:rsidR="000D1152">
        <w:t>k</w:t>
      </w:r>
      <w:r w:rsidR="00030D95">
        <w:t xml:space="preserve"> pos</w:t>
      </w:r>
      <w:r w:rsidR="00635B46">
        <w:t>ílení</w:t>
      </w:r>
      <w:r w:rsidR="00765E46" w:rsidRPr="00E86F8B">
        <w:t xml:space="preserve"> schopnost</w:t>
      </w:r>
      <w:r w:rsidR="00635B46">
        <w:t>í</w:t>
      </w:r>
      <w:r w:rsidR="00765E46" w:rsidRPr="00E86F8B">
        <w:t xml:space="preserve"> zdravotnických týmů</w:t>
      </w:r>
      <w:r w:rsidR="00030D95">
        <w:t>, jejichž úkolem je</w:t>
      </w:r>
      <w:r w:rsidR="00765E46" w:rsidRPr="00E86F8B">
        <w:t xml:space="preserve"> poskytovat komplexní </w:t>
      </w:r>
      <w:r w:rsidR="00CA6948">
        <w:br/>
      </w:r>
      <w:r w:rsidR="00765E46" w:rsidRPr="00E86F8B">
        <w:t xml:space="preserve">a efektivní </w:t>
      </w:r>
      <w:r w:rsidR="00C317EA">
        <w:t xml:space="preserve">léčebnou </w:t>
      </w:r>
      <w:r w:rsidR="00765E46" w:rsidRPr="00E86F8B">
        <w:t xml:space="preserve">péči </w:t>
      </w:r>
      <w:r w:rsidR="000B18D3">
        <w:t>nejen dětským pacientům</w:t>
      </w:r>
      <w:r w:rsidR="00765E46" w:rsidRPr="00E86F8B">
        <w:t>.</w:t>
      </w:r>
      <w:r w:rsidR="00BE0E66">
        <w:t xml:space="preserve"> </w:t>
      </w:r>
    </w:p>
    <w:p w14:paraId="045C7BF0" w14:textId="1D131FC2" w:rsidR="004F7E26" w:rsidRPr="005F7607" w:rsidRDefault="004F7E26" w:rsidP="004F7E26">
      <w:pPr>
        <w:pStyle w:val="Dalodstavce"/>
      </w:pPr>
      <w:r w:rsidRPr="005F7607">
        <w:t>V závěru lze konstatovat, že</w:t>
      </w:r>
      <w:r w:rsidR="00E71DC2" w:rsidRPr="005F7607">
        <w:t xml:space="preserve"> </w:t>
      </w:r>
      <w:r w:rsidR="00FE63C7">
        <w:t xml:space="preserve">tato komplexní péče a </w:t>
      </w:r>
      <w:r w:rsidR="00FE63C7" w:rsidRPr="005F7607">
        <w:t>práce ortoptisty</w:t>
      </w:r>
      <w:r w:rsidR="00FE63C7">
        <w:t xml:space="preserve"> </w:t>
      </w:r>
      <w:r w:rsidR="00000058">
        <w:t>představuje</w:t>
      </w:r>
      <w:r w:rsidRPr="005F7607">
        <w:t xml:space="preserve"> funkční přístup k dětem se zrakovou vadou</w:t>
      </w:r>
      <w:r w:rsidR="000861A0" w:rsidRPr="005F7607">
        <w:t>, který</w:t>
      </w:r>
      <w:r w:rsidRPr="005F7607">
        <w:t xml:space="preserve"> přináší </w:t>
      </w:r>
      <w:r w:rsidR="003F46BF">
        <w:t>inovativní</w:t>
      </w:r>
      <w:r w:rsidRPr="005F7607">
        <w:t xml:space="preserve"> a lidsky orientovaný přístup k jejich léčbě a podpoře. Tento </w:t>
      </w:r>
      <w:r w:rsidR="002E50B3">
        <w:t>model</w:t>
      </w:r>
      <w:r w:rsidRPr="005F7607">
        <w:t xml:space="preserve"> se zaměřuje na schopnosti a potřeby </w:t>
      </w:r>
      <w:r w:rsidR="00242B91">
        <w:t>dítěte</w:t>
      </w:r>
      <w:r w:rsidRPr="005F7607">
        <w:t xml:space="preserve"> a snaží se integrovat medicínský a sociální přístup k postižení. </w:t>
      </w:r>
      <w:r w:rsidR="00CB433F" w:rsidRPr="005F7607">
        <w:t>MKF</w:t>
      </w:r>
      <w:r w:rsidRPr="005F7607">
        <w:t xml:space="preserve"> dále posiluje tuto moderní perspektivu péče o děti s postižením a jejich plnohodnotný život ve společnosti.</w:t>
      </w:r>
      <w:r w:rsidR="00136B1C">
        <w:t xml:space="preserve"> </w:t>
      </w:r>
    </w:p>
    <w:p w14:paraId="7F58FAEA" w14:textId="77777777" w:rsidR="004F7E26" w:rsidRDefault="004F7E26" w:rsidP="004F7E26">
      <w:pPr>
        <w:jc w:val="center"/>
      </w:pPr>
    </w:p>
    <w:p w14:paraId="6AF3881B" w14:textId="0846C7A2" w:rsidR="004F7E26" w:rsidRPr="004F7E26" w:rsidRDefault="004F7E26" w:rsidP="004F7E26">
      <w:pPr>
        <w:tabs>
          <w:tab w:val="center" w:pos="4383"/>
        </w:tabs>
        <w:sectPr w:rsidR="004F7E26" w:rsidRPr="004F7E26" w:rsidSect="004210CA">
          <w:headerReference w:type="even" r:id="rId43"/>
          <w:headerReference w:type="default" r:id="rId44"/>
          <w:type w:val="oddPage"/>
          <w:pgSz w:w="11906" w:h="16838" w:code="9"/>
          <w:pgMar w:top="1980" w:right="1140" w:bottom="2380" w:left="1140" w:header="1140" w:footer="1420" w:gutter="860"/>
          <w:cols w:space="708"/>
          <w:docGrid w:linePitch="360"/>
        </w:sectPr>
      </w:pPr>
      <w:r>
        <w:tab/>
      </w:r>
    </w:p>
    <w:p w14:paraId="612AD830" w14:textId="41186A67" w:rsidR="001D0AB1" w:rsidRDefault="00D80A2A" w:rsidP="001D0AB1">
      <w:pPr>
        <w:pStyle w:val="Nadpis10"/>
      </w:pPr>
      <w:bookmarkStart w:id="47" w:name="_Toc257117031"/>
      <w:bookmarkStart w:id="48" w:name="_Toc381564283"/>
      <w:bookmarkStart w:id="49" w:name="_Toc164158260"/>
      <w:r w:rsidRPr="00746487">
        <w:lastRenderedPageBreak/>
        <w:t>Použité zdroje</w:t>
      </w:r>
      <w:bookmarkEnd w:id="47"/>
      <w:bookmarkEnd w:id="48"/>
      <w:bookmarkEnd w:id="49"/>
    </w:p>
    <w:p w14:paraId="229D8013" w14:textId="77777777" w:rsidR="00A80D17" w:rsidRPr="00A80D17" w:rsidRDefault="007C0AEE" w:rsidP="00A80D17">
      <w:pPr>
        <w:pStyle w:val="Bibliografie"/>
      </w:pPr>
      <w:r>
        <w:fldChar w:fldCharType="begin"/>
      </w:r>
      <w:r w:rsidR="00CA6948">
        <w:instrText xml:space="preserve"> ADDIN ZOTERO_BIBL {"uncited":[],"omitted":[],"custom":[]} CSL_BIBLIOGRAPHY </w:instrText>
      </w:r>
      <w:r>
        <w:fldChar w:fldCharType="separate"/>
      </w:r>
      <w:r w:rsidR="00A80D17" w:rsidRPr="00A80D17">
        <w:t>1.</w:t>
      </w:r>
      <w:r w:rsidR="00A80D17" w:rsidRPr="00A80D17">
        <w:tab/>
        <w:t>Náplň Ortoptiky – ORTOPTIKA MLADÁ BOLESLAV. Accessed March 17, 2024. https://ortoptika-mb.cz/napln-ortoptiky/</w:t>
      </w:r>
    </w:p>
    <w:p w14:paraId="0F4728A1" w14:textId="77777777" w:rsidR="00A80D17" w:rsidRPr="00A80D17" w:rsidRDefault="00A80D17" w:rsidP="00A80D17">
      <w:pPr>
        <w:pStyle w:val="Bibliografie"/>
      </w:pPr>
      <w:r w:rsidRPr="00A80D17">
        <w:t>2.</w:t>
      </w:r>
      <w:r w:rsidRPr="00A80D17">
        <w:tab/>
        <w:t>Co je to ortoptika | Ortoptika EVAM. Accessed March 17, 2024. http://www.ortoptika.eu/content/co-je-ortoptika</w:t>
      </w:r>
    </w:p>
    <w:p w14:paraId="37EE6628" w14:textId="77777777" w:rsidR="00A80D17" w:rsidRPr="00A80D17" w:rsidRDefault="00A80D17" w:rsidP="00A80D17">
      <w:pPr>
        <w:pStyle w:val="Bibliografie"/>
      </w:pPr>
      <w:r w:rsidRPr="00A80D17">
        <w:t>3.</w:t>
      </w:r>
      <w:r w:rsidRPr="00A80D17">
        <w:tab/>
      </w:r>
      <w:r w:rsidRPr="00A80D17">
        <w:rPr>
          <w:i/>
          <w:iCs/>
        </w:rPr>
        <w:t>Dětská oftalmologie: klinické a mezioborové souvislosti</w:t>
      </w:r>
      <w:r w:rsidRPr="00A80D17">
        <w:t>. 1. vydání. Grada Publishing; 2022.</w:t>
      </w:r>
    </w:p>
    <w:p w14:paraId="4FD1D2D0" w14:textId="77777777" w:rsidR="00A80D17" w:rsidRPr="00A80D17" w:rsidRDefault="00A80D17" w:rsidP="00A80D17">
      <w:pPr>
        <w:pStyle w:val="Bibliografie"/>
      </w:pPr>
      <w:r w:rsidRPr="00A80D17">
        <w:t>4.</w:t>
      </w:r>
      <w:r w:rsidRPr="00A80D17">
        <w:tab/>
        <w:t>info@aion.cz AC. 96/2004 Sb. Zákon o nelékařských zdravotnických povoláních. Zákony pro lidi. Accessed March 19, 2024. https://www.zakonyprolidi.cz/cs/2004-96</w:t>
      </w:r>
    </w:p>
    <w:p w14:paraId="3F915DF0" w14:textId="77777777" w:rsidR="00A80D17" w:rsidRPr="00A80D17" w:rsidRDefault="00A80D17" w:rsidP="00A80D17">
      <w:pPr>
        <w:pStyle w:val="Bibliografie"/>
      </w:pPr>
      <w:r w:rsidRPr="00A80D17">
        <w:t>5.</w:t>
      </w:r>
      <w:r w:rsidRPr="00A80D17">
        <w:tab/>
        <w:t>Huzzey R. What is an Orthoptist? British and Irish Orthoptic Society. Accessed March 17, 2024. https://www.orthoptics.org.uk/patients-and-public/what-is-an-orthoptist/</w:t>
      </w:r>
    </w:p>
    <w:p w14:paraId="46CD9B00" w14:textId="77777777" w:rsidR="00A80D17" w:rsidRPr="00A80D17" w:rsidRDefault="00A80D17" w:rsidP="00A80D17">
      <w:pPr>
        <w:pStyle w:val="Bibliografie"/>
      </w:pPr>
      <w:r w:rsidRPr="00A80D17">
        <w:t>6.</w:t>
      </w:r>
      <w:r w:rsidRPr="00A80D17">
        <w:tab/>
        <w:t xml:space="preserve">Lochmanová M. </w:t>
      </w:r>
      <w:r w:rsidRPr="00A80D17">
        <w:rPr>
          <w:i/>
          <w:iCs/>
        </w:rPr>
        <w:t>Význam ortoptiky při léčbě strabismu</w:t>
      </w:r>
      <w:r w:rsidRPr="00A80D17">
        <w:t>. Masarykova univerzita, Lékařská fakulta; 2022. Accessed March 19, 2024. https://is.muni.cz/th/pzo20/Vyznam_ortoptiky_pri_lecbe_stra-bismu_BP_Lochmanova_h4no8.pdf</w:t>
      </w:r>
    </w:p>
    <w:p w14:paraId="58C02E88" w14:textId="77777777" w:rsidR="00A80D17" w:rsidRPr="00A80D17" w:rsidRDefault="00A80D17" w:rsidP="00A80D17">
      <w:pPr>
        <w:pStyle w:val="Bibliografie"/>
      </w:pPr>
      <w:r w:rsidRPr="00A80D17">
        <w:t>7.</w:t>
      </w:r>
      <w:r w:rsidRPr="00A80D17">
        <w:tab/>
        <w:t>info@aion.cz AC. 55/2011 Sb. Vyhláška o činnostech zdravotnických pracovníků a jiných odborných pracovníků. Zákony pro lidi. Accessed March 26, 2024. https://www.zakonyprolidi.cz/cs/2011-55?text=Ortoptista</w:t>
      </w:r>
    </w:p>
    <w:p w14:paraId="5FC607F2" w14:textId="77777777" w:rsidR="00A80D17" w:rsidRPr="00A80D17" w:rsidRDefault="00A80D17" w:rsidP="00A80D17">
      <w:pPr>
        <w:pStyle w:val="Bibliografie"/>
      </w:pPr>
      <w:r w:rsidRPr="00A80D17">
        <w:t>8.</w:t>
      </w:r>
      <w:r w:rsidRPr="00A80D17">
        <w:tab/>
        <w:t xml:space="preserve">Bagheri N, Wajda BN, Mahelková G, Kodetová M, Ondrová N, Petr V, eds. </w:t>
      </w:r>
      <w:r w:rsidRPr="00A80D17">
        <w:rPr>
          <w:i/>
          <w:iCs/>
        </w:rPr>
        <w:t>Willsův oční manuál: diagnostika a léčba očních chorob v praxi</w:t>
      </w:r>
      <w:r w:rsidRPr="00A80D17">
        <w:t>. 7. vydání. Stanislav Juhaňák - Triton; 2020.</w:t>
      </w:r>
    </w:p>
    <w:p w14:paraId="4B2BC85F" w14:textId="77777777" w:rsidR="00A80D17" w:rsidRPr="00A80D17" w:rsidRDefault="00A80D17" w:rsidP="00A80D17">
      <w:pPr>
        <w:pStyle w:val="Bibliografie"/>
      </w:pPr>
      <w:r w:rsidRPr="00A80D17">
        <w:t>9.</w:t>
      </w:r>
      <w:r w:rsidRPr="00A80D17">
        <w:tab/>
        <w:t xml:space="preserve">Hromádková L. </w:t>
      </w:r>
      <w:r w:rsidRPr="00A80D17">
        <w:rPr>
          <w:i/>
          <w:iCs/>
        </w:rPr>
        <w:t>Šilhání /</w:t>
      </w:r>
      <w:r w:rsidRPr="00A80D17">
        <w:t>. Vyd. 3., nezměn. Národní centrum ošetřovatelství a nelékařských zdravotnických oborů,; 2011.</w:t>
      </w:r>
    </w:p>
    <w:p w14:paraId="69B2CF35" w14:textId="77777777" w:rsidR="00A80D17" w:rsidRPr="00A80D17" w:rsidRDefault="00A80D17" w:rsidP="00A80D17">
      <w:pPr>
        <w:pStyle w:val="Bibliografie"/>
      </w:pPr>
      <w:r w:rsidRPr="00A80D17">
        <w:t>10.</w:t>
      </w:r>
      <w:r w:rsidRPr="00A80D17">
        <w:tab/>
        <w:t xml:space="preserve">Papcunová R. </w:t>
      </w:r>
      <w:r w:rsidRPr="00A80D17">
        <w:rPr>
          <w:i/>
          <w:iCs/>
        </w:rPr>
        <w:t>Efektivita léčby amblyopie</w:t>
      </w:r>
      <w:r w:rsidRPr="00A80D17">
        <w:t>. Masarykova univerzita, Lékařská fakulta; 2016. Accessed March 20, 2024. https://is.muni.cz/th/395516/lf_m/</w:t>
      </w:r>
    </w:p>
    <w:p w14:paraId="0BC41746" w14:textId="77777777" w:rsidR="00A80D17" w:rsidRPr="00A80D17" w:rsidRDefault="00A80D17" w:rsidP="00A80D17">
      <w:pPr>
        <w:pStyle w:val="Bibliografie"/>
      </w:pPr>
      <w:r w:rsidRPr="00A80D17">
        <w:t>11.</w:t>
      </w:r>
      <w:r w:rsidRPr="00A80D17">
        <w:tab/>
        <w:t xml:space="preserve">Kuchynka P. </w:t>
      </w:r>
      <w:r w:rsidRPr="00A80D17">
        <w:rPr>
          <w:i/>
          <w:iCs/>
        </w:rPr>
        <w:t>Oční Lékařství</w:t>
      </w:r>
      <w:r w:rsidRPr="00A80D17">
        <w:t>. 1.vyd. Grada; 2007.</w:t>
      </w:r>
    </w:p>
    <w:p w14:paraId="7CBD84EF" w14:textId="77777777" w:rsidR="00A80D17" w:rsidRPr="00A80D17" w:rsidRDefault="00A80D17" w:rsidP="00A80D17">
      <w:pPr>
        <w:pStyle w:val="Bibliografie"/>
      </w:pPr>
      <w:r w:rsidRPr="00A80D17">
        <w:t>12.</w:t>
      </w:r>
      <w:r w:rsidRPr="00A80D17">
        <w:tab/>
        <w:t>Dostálek M. Pleoptika I.: omezení vedoucího oka. přednáška presented at: 2021; Brno: Lékařská fakulta Masarykova univerzita.</w:t>
      </w:r>
    </w:p>
    <w:p w14:paraId="0DA1C0FC" w14:textId="77777777" w:rsidR="00A80D17" w:rsidRPr="00A80D17" w:rsidRDefault="00A80D17" w:rsidP="00A80D17">
      <w:pPr>
        <w:pStyle w:val="Bibliografie"/>
      </w:pPr>
      <w:r w:rsidRPr="00A80D17">
        <w:t>13.</w:t>
      </w:r>
      <w:r w:rsidRPr="00A80D17">
        <w:tab/>
        <w:t xml:space="preserve">Beneš P. </w:t>
      </w:r>
      <w:r w:rsidRPr="00A80D17">
        <w:rPr>
          <w:i/>
          <w:iCs/>
        </w:rPr>
        <w:t>Přístroje pro Optometrii a Oftalmologii</w:t>
      </w:r>
      <w:r w:rsidRPr="00A80D17">
        <w:t>. 1. vydání. NCONZO; 2015.</w:t>
      </w:r>
    </w:p>
    <w:p w14:paraId="11753647" w14:textId="77777777" w:rsidR="00A80D17" w:rsidRPr="00A80D17" w:rsidRDefault="00A80D17" w:rsidP="00A80D17">
      <w:pPr>
        <w:pStyle w:val="Bibliografie"/>
      </w:pPr>
      <w:r w:rsidRPr="00A80D17">
        <w:lastRenderedPageBreak/>
        <w:t>14.</w:t>
      </w:r>
      <w:r w:rsidRPr="00A80D17">
        <w:tab/>
        <w:t>Dostálek M. Ortoptika I.: cvičení motorické složky. přednáška presented at: 2021; Brno: Lékařská fakulta Masarykova univerzita.</w:t>
      </w:r>
    </w:p>
    <w:p w14:paraId="58AFF425" w14:textId="77777777" w:rsidR="00A80D17" w:rsidRPr="00A80D17" w:rsidRDefault="00A80D17" w:rsidP="00A80D17">
      <w:pPr>
        <w:pStyle w:val="Bibliografie"/>
      </w:pPr>
      <w:r w:rsidRPr="00A80D17">
        <w:t>15.</w:t>
      </w:r>
      <w:r w:rsidRPr="00A80D17">
        <w:tab/>
        <w:t>Dostálek M. Pleoptika II.: rozvoj amblyopického oka. přednáška presented at: 2021; Brno: Lékařská fakulta Masarykova univerzita.</w:t>
      </w:r>
    </w:p>
    <w:p w14:paraId="71360BAD" w14:textId="77777777" w:rsidR="00A80D17" w:rsidRPr="00A80D17" w:rsidRDefault="00A80D17" w:rsidP="00A80D17">
      <w:pPr>
        <w:pStyle w:val="Bibliografie"/>
      </w:pPr>
      <w:r w:rsidRPr="00A80D17">
        <w:t>16.</w:t>
      </w:r>
      <w:r w:rsidRPr="00A80D17">
        <w:tab/>
        <w:t xml:space="preserve">Divišová G. </w:t>
      </w:r>
      <w:r w:rsidRPr="00A80D17">
        <w:rPr>
          <w:i/>
          <w:iCs/>
        </w:rPr>
        <w:t>Strabismus /</w:t>
      </w:r>
      <w:r w:rsidRPr="00A80D17">
        <w:t>. 2., upr. vyd. Avicenum,; 1990.</w:t>
      </w:r>
    </w:p>
    <w:p w14:paraId="416ADCB1" w14:textId="77777777" w:rsidR="00A80D17" w:rsidRPr="00A80D17" w:rsidRDefault="00A80D17" w:rsidP="00A80D17">
      <w:pPr>
        <w:pStyle w:val="Bibliografie"/>
      </w:pPr>
      <w:r w:rsidRPr="00A80D17">
        <w:t>17.</w:t>
      </w:r>
      <w:r w:rsidRPr="00A80D17">
        <w:tab/>
        <w:t xml:space="preserve">Zábranská M. </w:t>
      </w:r>
      <w:r w:rsidRPr="00A80D17">
        <w:rPr>
          <w:i/>
          <w:iCs/>
        </w:rPr>
        <w:t>Odlišnosti přístrojového vybavení pro ortoptiku, pleoptiku a diploptiku</w:t>
      </w:r>
      <w:r w:rsidRPr="00A80D17">
        <w:t>. Masarykova univerzita, Lékařská fakulta; 2018. Accessed March 20, 2024. https://is.muni.cz/th/ss01o/Bakalar-ska_prace.pdf</w:t>
      </w:r>
    </w:p>
    <w:p w14:paraId="3BA13B0F" w14:textId="77777777" w:rsidR="00A80D17" w:rsidRPr="00A80D17" w:rsidRDefault="00A80D17" w:rsidP="00A80D17">
      <w:pPr>
        <w:pStyle w:val="Bibliografie"/>
      </w:pPr>
      <w:r w:rsidRPr="00A80D17">
        <w:t>18.</w:t>
      </w:r>
      <w:r w:rsidRPr="00A80D17">
        <w:tab/>
        <w:t xml:space="preserve">Beneš P, Vrubel M. </w:t>
      </w:r>
      <w:r w:rsidRPr="00A80D17">
        <w:rPr>
          <w:i/>
          <w:iCs/>
        </w:rPr>
        <w:t>Oftalmologie pro Speciální Pedagogy</w:t>
      </w:r>
      <w:r w:rsidRPr="00A80D17">
        <w:t>. Paido; 2017.</w:t>
      </w:r>
    </w:p>
    <w:p w14:paraId="3363703D" w14:textId="77777777" w:rsidR="00A80D17" w:rsidRPr="00A80D17" w:rsidRDefault="00A80D17" w:rsidP="00A80D17">
      <w:pPr>
        <w:pStyle w:val="Bibliografie"/>
      </w:pPr>
      <w:r w:rsidRPr="00A80D17">
        <w:t>19.</w:t>
      </w:r>
      <w:r w:rsidRPr="00A80D17">
        <w:tab/>
        <w:t>Ortoptika HK. Cvičení | Ortoptika HK. Accessed March 21, 2024. https://ortoptikahk.wbs.cz/Cviceni.html</w:t>
      </w:r>
    </w:p>
    <w:p w14:paraId="08D59A12" w14:textId="77777777" w:rsidR="00A80D17" w:rsidRPr="00A80D17" w:rsidRDefault="00A80D17" w:rsidP="00A80D17">
      <w:pPr>
        <w:pStyle w:val="Bibliografie"/>
      </w:pPr>
      <w:r w:rsidRPr="00A80D17">
        <w:t>20.</w:t>
      </w:r>
      <w:r w:rsidRPr="00A80D17">
        <w:tab/>
        <w:t>Dostálek M. Ortoptika II.: cvičení senzorické složky. Presented at: 2021; Brno: Lékařská fakulta Masarykova univerzita.</w:t>
      </w:r>
    </w:p>
    <w:p w14:paraId="05846A14" w14:textId="77777777" w:rsidR="00A80D17" w:rsidRPr="00A80D17" w:rsidRDefault="00A80D17" w:rsidP="00A80D17">
      <w:pPr>
        <w:pStyle w:val="Bibliografie"/>
      </w:pPr>
      <w:r w:rsidRPr="00A80D17">
        <w:t>21.</w:t>
      </w:r>
      <w:r w:rsidRPr="00A80D17">
        <w:tab/>
        <w:t xml:space="preserve">Rybníčková A. </w:t>
      </w:r>
      <w:r w:rsidRPr="00A80D17">
        <w:rPr>
          <w:i/>
          <w:iCs/>
        </w:rPr>
        <w:t>Binokulární vidění - vývoj, principy, vyšetření</w:t>
      </w:r>
      <w:r w:rsidRPr="00A80D17">
        <w:t>. Masarykova univerzita, Lékařská fakulta; 2010. Accessed March 21, 2024. https://is.muni.cz/th/uaeke/</w:t>
      </w:r>
    </w:p>
    <w:p w14:paraId="43E623F5" w14:textId="77777777" w:rsidR="00A80D17" w:rsidRPr="00A80D17" w:rsidRDefault="00A80D17" w:rsidP="00A80D17">
      <w:pPr>
        <w:pStyle w:val="Bibliografie"/>
      </w:pPr>
      <w:r w:rsidRPr="00A80D17">
        <w:t>22.</w:t>
      </w:r>
      <w:r w:rsidRPr="00A80D17">
        <w:tab/>
        <w:t xml:space="preserve">Tschertnerová B. </w:t>
      </w:r>
      <w:r w:rsidRPr="00A80D17">
        <w:rPr>
          <w:i/>
          <w:iCs/>
        </w:rPr>
        <w:t>Ortoptická léčba u pacienta s divergentním strabismem</w:t>
      </w:r>
      <w:r w:rsidRPr="00A80D17">
        <w:t>. Masarykova univerzita, Lékařská fakulta; 2021. Accessed March 22, 2024. https://is.muni.cz/auth/th/uenoo/</w:t>
      </w:r>
    </w:p>
    <w:p w14:paraId="6EFE4BA9" w14:textId="77777777" w:rsidR="00A80D17" w:rsidRPr="00A80D17" w:rsidRDefault="00A80D17" w:rsidP="00A80D17">
      <w:pPr>
        <w:pStyle w:val="Bibliografie"/>
      </w:pPr>
      <w:r w:rsidRPr="00A80D17">
        <w:t>23.</w:t>
      </w:r>
      <w:r w:rsidRPr="00A80D17">
        <w:tab/>
        <w:t xml:space="preserve">Lončaričová D. </w:t>
      </w:r>
      <w:r w:rsidRPr="00A80D17">
        <w:rPr>
          <w:i/>
          <w:iCs/>
        </w:rPr>
        <w:t>JBV - diagnostika poruch a jejich léčba</w:t>
      </w:r>
      <w:r w:rsidRPr="00A80D17">
        <w:t>. Masarykova univerzita, Lékařská fakulta; 2020. Accessed March 21, 2024. https://is.muni.cz/th/j2azp/</w:t>
      </w:r>
    </w:p>
    <w:p w14:paraId="2CA9948C" w14:textId="77777777" w:rsidR="00A80D17" w:rsidRPr="00A80D17" w:rsidRDefault="00A80D17" w:rsidP="00A80D17">
      <w:pPr>
        <w:pStyle w:val="Bibliografie"/>
      </w:pPr>
      <w:r w:rsidRPr="00A80D17">
        <w:t>24.</w:t>
      </w:r>
      <w:r w:rsidRPr="00A80D17">
        <w:tab/>
        <w:t xml:space="preserve">Pechová P. </w:t>
      </w:r>
      <w:r w:rsidRPr="00A80D17">
        <w:rPr>
          <w:i/>
          <w:iCs/>
        </w:rPr>
        <w:t>Divergentní strabismus</w:t>
      </w:r>
      <w:r w:rsidRPr="00A80D17">
        <w:t>. Masarykova univerzita, Lékařská fakulta; 2019. Accessed March 22, 2024. https://is.muni.cz/th/aop7u/</w:t>
      </w:r>
    </w:p>
    <w:p w14:paraId="00B485F8" w14:textId="77777777" w:rsidR="00A80D17" w:rsidRPr="00A80D17" w:rsidRDefault="00A80D17" w:rsidP="00A80D17">
      <w:pPr>
        <w:pStyle w:val="Bibliografie"/>
      </w:pPr>
      <w:r w:rsidRPr="00A80D17">
        <w:t>25.</w:t>
      </w:r>
      <w:r w:rsidRPr="00A80D17">
        <w:tab/>
        <w:t xml:space="preserve">Mistrová A. </w:t>
      </w:r>
      <w:r w:rsidRPr="00A80D17">
        <w:rPr>
          <w:i/>
          <w:iCs/>
        </w:rPr>
        <w:t>Diagnostika a ortoptická léčba u pacienta s vývojovou poruchou učení</w:t>
      </w:r>
      <w:r w:rsidRPr="00A80D17">
        <w:t>. Masarykova univerzita, Lékařská fakulta; 2018. Accessed March 22, 2024. https://is.muni.cz/th/a3p12/</w:t>
      </w:r>
    </w:p>
    <w:p w14:paraId="28843D08" w14:textId="77777777" w:rsidR="00A80D17" w:rsidRPr="00A80D17" w:rsidRDefault="00A80D17" w:rsidP="00A80D17">
      <w:pPr>
        <w:pStyle w:val="Bibliografie"/>
      </w:pPr>
      <w:r w:rsidRPr="00A80D17">
        <w:t>26.</w:t>
      </w:r>
      <w:r w:rsidRPr="00A80D17">
        <w:tab/>
        <w:t xml:space="preserve">Průcha J. </w:t>
      </w:r>
      <w:r w:rsidRPr="00A80D17">
        <w:rPr>
          <w:i/>
          <w:iCs/>
        </w:rPr>
        <w:t>Moderní Pedagogika</w:t>
      </w:r>
      <w:r w:rsidRPr="00A80D17">
        <w:t>. 2., přeprac. a aktualiz. vyd. Portál; 2002.</w:t>
      </w:r>
    </w:p>
    <w:p w14:paraId="74262FC0" w14:textId="77777777" w:rsidR="00A80D17" w:rsidRPr="00A80D17" w:rsidRDefault="00A80D17" w:rsidP="00A80D17">
      <w:pPr>
        <w:pStyle w:val="Bibliografie"/>
      </w:pPr>
      <w:r w:rsidRPr="00A80D17">
        <w:t>27.</w:t>
      </w:r>
      <w:r w:rsidRPr="00A80D17">
        <w:tab/>
        <w:t xml:space="preserve">Juřeníková P, Česká  asociace sester. </w:t>
      </w:r>
      <w:r w:rsidRPr="00A80D17">
        <w:rPr>
          <w:i/>
          <w:iCs/>
        </w:rPr>
        <w:t>Zásady Edukace v Ošetřovatelské Praxi</w:t>
      </w:r>
      <w:r w:rsidRPr="00A80D17">
        <w:t>. 1. vyd. Grada; 2010.</w:t>
      </w:r>
    </w:p>
    <w:p w14:paraId="7802C7E7" w14:textId="77777777" w:rsidR="00A80D17" w:rsidRPr="00A80D17" w:rsidRDefault="00A80D17" w:rsidP="00A80D17">
      <w:pPr>
        <w:pStyle w:val="Bibliografie"/>
      </w:pPr>
      <w:r w:rsidRPr="00A80D17">
        <w:t>28.</w:t>
      </w:r>
      <w:r w:rsidRPr="00A80D17">
        <w:tab/>
        <w:t xml:space="preserve">Skalková J. </w:t>
      </w:r>
      <w:r w:rsidRPr="00A80D17">
        <w:rPr>
          <w:i/>
          <w:iCs/>
        </w:rPr>
        <w:t>Obecná Didaktika: Vyučovací Proces, Učivo a Jeho Výběr, Metody, Organizační Formy Vyučování</w:t>
      </w:r>
      <w:r w:rsidRPr="00A80D17">
        <w:t>. 2., rozšířené a aktualizované vydání. Grada Publishing, a.s; 2007.</w:t>
      </w:r>
    </w:p>
    <w:p w14:paraId="1DBBE7C6" w14:textId="77777777" w:rsidR="00A80D17" w:rsidRPr="00A80D17" w:rsidRDefault="00A80D17" w:rsidP="00A80D17">
      <w:pPr>
        <w:pStyle w:val="Bibliografie"/>
      </w:pPr>
      <w:r w:rsidRPr="00A80D17">
        <w:lastRenderedPageBreak/>
        <w:t>29.</w:t>
      </w:r>
      <w:r w:rsidRPr="00A80D17">
        <w:tab/>
        <w:t xml:space="preserve">Kosíková V. </w:t>
      </w:r>
      <w:r w:rsidRPr="00A80D17">
        <w:rPr>
          <w:i/>
          <w:iCs/>
        </w:rPr>
        <w:t>Psychologie ve vzdělávání a její psychodidaktické aspekty</w:t>
      </w:r>
      <w:r w:rsidRPr="00A80D17">
        <w:t>. Vyd. 1. Grada; 2011.</w:t>
      </w:r>
    </w:p>
    <w:p w14:paraId="4CB75E56" w14:textId="77777777" w:rsidR="00A80D17" w:rsidRPr="00A80D17" w:rsidRDefault="00A80D17" w:rsidP="00A80D17">
      <w:pPr>
        <w:pStyle w:val="Bibliografie"/>
      </w:pPr>
      <w:r w:rsidRPr="00A80D17">
        <w:t>30.</w:t>
      </w:r>
      <w:r w:rsidRPr="00A80D17">
        <w:tab/>
        <w:t xml:space="preserve">Průcha J, Veteška J. </w:t>
      </w:r>
      <w:r w:rsidRPr="00A80D17">
        <w:rPr>
          <w:i/>
          <w:iCs/>
        </w:rPr>
        <w:t>Andragogický Slovník</w:t>
      </w:r>
      <w:r w:rsidRPr="00A80D17">
        <w:t>. 2., aktualiz. a rozš. vyd. Grada; 2014.</w:t>
      </w:r>
    </w:p>
    <w:p w14:paraId="31AAE70E" w14:textId="77777777" w:rsidR="00A80D17" w:rsidRPr="00A80D17" w:rsidRDefault="00A80D17" w:rsidP="00A80D17">
      <w:pPr>
        <w:pStyle w:val="Bibliografie"/>
      </w:pPr>
      <w:r w:rsidRPr="00A80D17">
        <w:t>31.</w:t>
      </w:r>
      <w:r w:rsidRPr="00A80D17">
        <w:tab/>
        <w:t xml:space="preserve">Barták J, Demjanenko M. </w:t>
      </w:r>
      <w:r w:rsidRPr="00A80D17">
        <w:rPr>
          <w:i/>
          <w:iCs/>
        </w:rPr>
        <w:t>Sociální Andragogika: Andragogika v Procesu Socializace Člověka</w:t>
      </w:r>
      <w:r w:rsidRPr="00A80D17">
        <w:t>. Vydání 1. Grada; 2021.</w:t>
      </w:r>
    </w:p>
    <w:p w14:paraId="046EC773" w14:textId="77777777" w:rsidR="00A80D17" w:rsidRPr="00A80D17" w:rsidRDefault="00A80D17" w:rsidP="00A80D17">
      <w:pPr>
        <w:pStyle w:val="Bibliografie"/>
      </w:pPr>
      <w:r w:rsidRPr="00A80D17">
        <w:t>32.</w:t>
      </w:r>
      <w:r w:rsidRPr="00A80D17">
        <w:tab/>
        <w:t xml:space="preserve">Zormanová L. </w:t>
      </w:r>
      <w:r w:rsidRPr="00A80D17">
        <w:rPr>
          <w:i/>
          <w:iCs/>
        </w:rPr>
        <w:t>Didaktika Dospělých</w:t>
      </w:r>
      <w:r w:rsidRPr="00A80D17">
        <w:t>. Vydání 1. Grada; 2017.</w:t>
      </w:r>
    </w:p>
    <w:p w14:paraId="28E64592" w14:textId="77777777" w:rsidR="00A80D17" w:rsidRPr="00A80D17" w:rsidRDefault="00A80D17" w:rsidP="00A80D17">
      <w:pPr>
        <w:pStyle w:val="Bibliografie"/>
      </w:pPr>
      <w:r w:rsidRPr="00A80D17">
        <w:t>33.</w:t>
      </w:r>
      <w:r w:rsidRPr="00A80D17">
        <w:tab/>
        <w:t xml:space="preserve">Bednaříková I, Univerzita P. </w:t>
      </w:r>
      <w:r w:rsidRPr="00A80D17">
        <w:rPr>
          <w:i/>
          <w:iCs/>
        </w:rPr>
        <w:t>Kapitoly z Andragogiky 2</w:t>
      </w:r>
      <w:r w:rsidRPr="00A80D17">
        <w:t>. 3. vyd. Univerzita Palackého v Olomouci; 2012.</w:t>
      </w:r>
    </w:p>
    <w:p w14:paraId="2507ADC2" w14:textId="77777777" w:rsidR="00A80D17" w:rsidRPr="00A80D17" w:rsidRDefault="00A80D17" w:rsidP="00A80D17">
      <w:pPr>
        <w:pStyle w:val="Bibliografie"/>
      </w:pPr>
      <w:r w:rsidRPr="00A80D17">
        <w:t>34.</w:t>
      </w:r>
      <w:r w:rsidRPr="00A80D17">
        <w:tab/>
        <w:t xml:space="preserve">Šerák M. </w:t>
      </w:r>
      <w:r w:rsidRPr="00A80D17">
        <w:rPr>
          <w:i/>
          <w:iCs/>
        </w:rPr>
        <w:t>Zájmové Vzdělávání Dospělých</w:t>
      </w:r>
      <w:r w:rsidRPr="00A80D17">
        <w:t>. Vyd. 1. Portál; 2009.</w:t>
      </w:r>
    </w:p>
    <w:p w14:paraId="32A1BC66" w14:textId="77777777" w:rsidR="00A80D17" w:rsidRPr="00A80D17" w:rsidRDefault="00A80D17" w:rsidP="00A80D17">
      <w:pPr>
        <w:pStyle w:val="Bibliografie"/>
      </w:pPr>
      <w:r w:rsidRPr="00A80D17">
        <w:t>35.</w:t>
      </w:r>
      <w:r w:rsidRPr="00A80D17">
        <w:tab/>
        <w:t xml:space="preserve">Mužík J. </w:t>
      </w:r>
      <w:r w:rsidRPr="00A80D17">
        <w:rPr>
          <w:i/>
          <w:iCs/>
        </w:rPr>
        <w:t>Androdidaktika</w:t>
      </w:r>
      <w:r w:rsidRPr="00A80D17">
        <w:t>. Vyd. 2. přeprac. ASPI; 2004.</w:t>
      </w:r>
    </w:p>
    <w:p w14:paraId="01C5757E" w14:textId="77777777" w:rsidR="00A80D17" w:rsidRPr="00A80D17" w:rsidRDefault="00A80D17" w:rsidP="00A80D17">
      <w:pPr>
        <w:pStyle w:val="Bibliografie"/>
      </w:pPr>
      <w:r w:rsidRPr="00A80D17">
        <w:t>36.</w:t>
      </w:r>
      <w:r w:rsidRPr="00A80D17">
        <w:tab/>
        <w:t xml:space="preserve">Barvířová E. </w:t>
      </w:r>
      <w:r w:rsidRPr="00A80D17">
        <w:rPr>
          <w:i/>
          <w:iCs/>
        </w:rPr>
        <w:t>Motivace dospělých ke studiu na vysoké škole</w:t>
      </w:r>
      <w:r w:rsidRPr="00A80D17">
        <w:t>. Masarykova univerzita, Filozofická fakulta; 2013. Accessed February 10, 2024. https://is.muni.cz/th/p8p2s/</w:t>
      </w:r>
    </w:p>
    <w:p w14:paraId="0F390D7C" w14:textId="77777777" w:rsidR="00A80D17" w:rsidRPr="00A80D17" w:rsidRDefault="00A80D17" w:rsidP="00A80D17">
      <w:pPr>
        <w:pStyle w:val="Bibliografie"/>
      </w:pPr>
      <w:r w:rsidRPr="00A80D17">
        <w:t>37.</w:t>
      </w:r>
      <w:r w:rsidRPr="00A80D17">
        <w:tab/>
        <w:t xml:space="preserve">Magerčiaková M, Kober L, Slovenská  komora sestier a pôrodných asistentiek. </w:t>
      </w:r>
      <w:r w:rsidRPr="00A80D17">
        <w:rPr>
          <w:i/>
          <w:iCs/>
        </w:rPr>
        <w:t>Motivace sester po pandemii covidu-19</w:t>
      </w:r>
      <w:r w:rsidRPr="00A80D17">
        <w:t>. 1. vydání. Grada Publishing; 2023.</w:t>
      </w:r>
    </w:p>
    <w:p w14:paraId="1AC7160F" w14:textId="77777777" w:rsidR="00A80D17" w:rsidRPr="00A80D17" w:rsidRDefault="00A80D17" w:rsidP="00A80D17">
      <w:pPr>
        <w:pStyle w:val="Bibliografie"/>
      </w:pPr>
      <w:r w:rsidRPr="00A80D17">
        <w:t>38.</w:t>
      </w:r>
      <w:r w:rsidRPr="00A80D17">
        <w:tab/>
        <w:t xml:space="preserve">Mužík J. </w:t>
      </w:r>
      <w:r w:rsidRPr="00A80D17">
        <w:rPr>
          <w:i/>
          <w:iCs/>
        </w:rPr>
        <w:t>Didaktika Profesního Vzdělávání Dospělých</w:t>
      </w:r>
      <w:r w:rsidRPr="00A80D17">
        <w:t>. 1. vyd. Fraus; 2005.</w:t>
      </w:r>
    </w:p>
    <w:p w14:paraId="62A5F6EB" w14:textId="77777777" w:rsidR="00A80D17" w:rsidRPr="00A80D17" w:rsidRDefault="00A80D17" w:rsidP="00A80D17">
      <w:pPr>
        <w:pStyle w:val="Bibliografie"/>
      </w:pPr>
      <w:r w:rsidRPr="00A80D17">
        <w:t>39.</w:t>
      </w:r>
      <w:r w:rsidRPr="00A80D17">
        <w:tab/>
        <w:t xml:space="preserve">Beneš M. </w:t>
      </w:r>
      <w:r w:rsidRPr="00A80D17">
        <w:rPr>
          <w:i/>
          <w:iCs/>
        </w:rPr>
        <w:t>Andragogika</w:t>
      </w:r>
      <w:r w:rsidRPr="00A80D17">
        <w:t>. Vyd. 1. Grada; 2008.</w:t>
      </w:r>
    </w:p>
    <w:p w14:paraId="13FE7B6D" w14:textId="77777777" w:rsidR="00A80D17" w:rsidRPr="00A80D17" w:rsidRDefault="00A80D17" w:rsidP="00A80D17">
      <w:pPr>
        <w:pStyle w:val="Bibliografie"/>
      </w:pPr>
      <w:r w:rsidRPr="00A80D17">
        <w:t>40.</w:t>
      </w:r>
      <w:r w:rsidRPr="00A80D17">
        <w:tab/>
        <w:t xml:space="preserve">Všianská S. </w:t>
      </w:r>
      <w:r w:rsidRPr="00A80D17">
        <w:rPr>
          <w:i/>
          <w:iCs/>
        </w:rPr>
        <w:t>Spolupráce rodiny s postiženým dítětem a základní školy pro tělesně postižené ze strany pedagogů i rodičů</w:t>
      </w:r>
      <w:r w:rsidRPr="00A80D17">
        <w:t>. Masarykova univerzita, Pedagogická fakulta; 2008. Accessed February 17, 2024. https://is.muni.cz/th/pdy1n/</w:t>
      </w:r>
    </w:p>
    <w:p w14:paraId="24D1C736" w14:textId="77777777" w:rsidR="00A80D17" w:rsidRPr="00A80D17" w:rsidRDefault="00A80D17" w:rsidP="00A80D17">
      <w:pPr>
        <w:pStyle w:val="Bibliografie"/>
      </w:pPr>
      <w:r w:rsidRPr="00A80D17">
        <w:t>41.</w:t>
      </w:r>
      <w:r w:rsidRPr="00A80D17">
        <w:tab/>
        <w:t xml:space="preserve">Barták J. </w:t>
      </w:r>
      <w:r w:rsidRPr="00A80D17">
        <w:rPr>
          <w:i/>
          <w:iCs/>
        </w:rPr>
        <w:t>Jak Vzdělávat Dospělé</w:t>
      </w:r>
      <w:r w:rsidRPr="00A80D17">
        <w:t>. 1. vyd. Alfa Nakladatelství; 2008.</w:t>
      </w:r>
    </w:p>
    <w:p w14:paraId="1ED42874" w14:textId="77777777" w:rsidR="00A80D17" w:rsidRPr="00A80D17" w:rsidRDefault="00A80D17" w:rsidP="00A80D17">
      <w:pPr>
        <w:pStyle w:val="Bibliografie"/>
      </w:pPr>
      <w:r w:rsidRPr="00A80D17">
        <w:t>42.</w:t>
      </w:r>
      <w:r w:rsidRPr="00A80D17">
        <w:tab/>
        <w:t xml:space="preserve">Maňák J, Švec V. </w:t>
      </w:r>
      <w:r w:rsidRPr="00A80D17">
        <w:rPr>
          <w:i/>
          <w:iCs/>
        </w:rPr>
        <w:t>Výukové Metody</w:t>
      </w:r>
      <w:r w:rsidRPr="00A80D17">
        <w:t>. Paido; 2003.</w:t>
      </w:r>
    </w:p>
    <w:p w14:paraId="4C20A8B5" w14:textId="77777777" w:rsidR="00A80D17" w:rsidRPr="00A80D17" w:rsidRDefault="00A80D17" w:rsidP="00A80D17">
      <w:pPr>
        <w:pStyle w:val="Bibliografie"/>
      </w:pPr>
      <w:r w:rsidRPr="00A80D17">
        <w:t>43.</w:t>
      </w:r>
      <w:r w:rsidRPr="00A80D17">
        <w:tab/>
        <w:t xml:space="preserve">Plamínek J. </w:t>
      </w:r>
      <w:r w:rsidRPr="00A80D17">
        <w:rPr>
          <w:i/>
          <w:iCs/>
        </w:rPr>
        <w:t>Vzdělávání Dospělých: Průvodce pro Lektory, Účastníky a Zadavatele</w:t>
      </w:r>
      <w:r w:rsidRPr="00A80D17">
        <w:t>. 2., rozšířené vydání. Grada Publishing; 2014.</w:t>
      </w:r>
    </w:p>
    <w:p w14:paraId="1BF4F4EF" w14:textId="77777777" w:rsidR="00A80D17" w:rsidRPr="00A80D17" w:rsidRDefault="00A80D17" w:rsidP="00A80D17">
      <w:pPr>
        <w:pStyle w:val="Bibliografie"/>
      </w:pPr>
      <w:r w:rsidRPr="00A80D17">
        <w:t>44.</w:t>
      </w:r>
      <w:r w:rsidRPr="00A80D17">
        <w:tab/>
        <w:t xml:space="preserve">Vrubel M. </w:t>
      </w:r>
      <w:r w:rsidRPr="00A80D17">
        <w:rPr>
          <w:i/>
          <w:iCs/>
        </w:rPr>
        <w:t>Facilitátory a bariéry školní a sociální inkluze osob se zrakovým postižením</w:t>
      </w:r>
      <w:r w:rsidRPr="00A80D17">
        <w:t>. 1. vydání. Masarykova univerzita; 2015.</w:t>
      </w:r>
    </w:p>
    <w:p w14:paraId="1F652BC0" w14:textId="77777777" w:rsidR="00A80D17" w:rsidRPr="00A80D17" w:rsidRDefault="00A80D17" w:rsidP="00A80D17">
      <w:pPr>
        <w:pStyle w:val="Bibliografie"/>
      </w:pPr>
      <w:r w:rsidRPr="00A80D17">
        <w:t>45.</w:t>
      </w:r>
      <w:r w:rsidRPr="00A80D17">
        <w:tab/>
        <w:t xml:space="preserve">Beneš P. </w:t>
      </w:r>
      <w:r w:rsidRPr="00A80D17">
        <w:rPr>
          <w:i/>
          <w:iCs/>
        </w:rPr>
        <w:t>Zraková postižení: behaviorální přístupy při edukaci s pomůckami</w:t>
      </w:r>
      <w:r w:rsidRPr="00A80D17">
        <w:t>. 1. vydání. Grada; 2019.</w:t>
      </w:r>
    </w:p>
    <w:p w14:paraId="074C1DB3" w14:textId="77777777" w:rsidR="00A80D17" w:rsidRPr="00A80D17" w:rsidRDefault="00A80D17" w:rsidP="00A80D17">
      <w:pPr>
        <w:pStyle w:val="Bibliografie"/>
      </w:pPr>
      <w:r w:rsidRPr="00A80D17">
        <w:lastRenderedPageBreak/>
        <w:t>46.</w:t>
      </w:r>
      <w:r w:rsidRPr="00A80D17">
        <w:tab/>
        <w:t xml:space="preserve">Fidlerová D. </w:t>
      </w:r>
      <w:r w:rsidRPr="00A80D17">
        <w:rPr>
          <w:i/>
          <w:iCs/>
        </w:rPr>
        <w:t>Hra Jako Prostředek Reedukace Zraku v Mateřské Škole</w:t>
      </w:r>
      <w:r w:rsidRPr="00A80D17">
        <w:t>. nakladatel není známý; 2015.</w:t>
      </w:r>
    </w:p>
    <w:p w14:paraId="0E1C114E" w14:textId="77777777" w:rsidR="00A80D17" w:rsidRPr="00A80D17" w:rsidRDefault="00A80D17" w:rsidP="00A80D17">
      <w:pPr>
        <w:pStyle w:val="Bibliografie"/>
      </w:pPr>
      <w:r w:rsidRPr="00A80D17">
        <w:t>47.</w:t>
      </w:r>
      <w:r w:rsidRPr="00A80D17">
        <w:tab/>
        <w:t xml:space="preserve">Finková D, Univerzita P. </w:t>
      </w:r>
      <w:r w:rsidRPr="00A80D17">
        <w:rPr>
          <w:i/>
          <w:iCs/>
        </w:rPr>
        <w:t>Rozvoj Hapticko-Taktilního Vnímání Osob Se Zrakovým Postižením</w:t>
      </w:r>
      <w:r w:rsidRPr="00A80D17">
        <w:t>. 1. vyd. Univerzita Palackého v Olomouci; 2011.</w:t>
      </w:r>
    </w:p>
    <w:p w14:paraId="65D0966E" w14:textId="77777777" w:rsidR="00A80D17" w:rsidRPr="00A80D17" w:rsidRDefault="00A80D17" w:rsidP="00A80D17">
      <w:pPr>
        <w:pStyle w:val="Bibliografie"/>
      </w:pPr>
      <w:r w:rsidRPr="00A80D17">
        <w:t>48.</w:t>
      </w:r>
      <w:r w:rsidRPr="00A80D17">
        <w:tab/>
        <w:t xml:space="preserve">Květoňová L, ed. </w:t>
      </w:r>
      <w:r w:rsidRPr="00A80D17">
        <w:rPr>
          <w:i/>
          <w:iCs/>
        </w:rPr>
        <w:t>Edukace Dětí Se Speciálními Potřebami v Raném a Předškolním Věku</w:t>
      </w:r>
      <w:r w:rsidRPr="00A80D17">
        <w:t>. Paido; 2004.</w:t>
      </w:r>
    </w:p>
    <w:p w14:paraId="0E27E38A" w14:textId="77777777" w:rsidR="00A80D17" w:rsidRPr="00A80D17" w:rsidRDefault="00A80D17" w:rsidP="00A80D17">
      <w:pPr>
        <w:pStyle w:val="Bibliografie"/>
      </w:pPr>
      <w:r w:rsidRPr="00A80D17">
        <w:t>49.</w:t>
      </w:r>
      <w:r w:rsidRPr="00A80D17">
        <w:tab/>
        <w:t xml:space="preserve">Röderová P, Květoňová L, Nováková Z. </w:t>
      </w:r>
      <w:r w:rsidRPr="00A80D17">
        <w:rPr>
          <w:i/>
          <w:iCs/>
        </w:rPr>
        <w:t>Oftalmopedie: Texty k Distančnímu Vzdělávání</w:t>
      </w:r>
      <w:r w:rsidRPr="00A80D17">
        <w:t>. 2. vyd. Paido; 2007.</w:t>
      </w:r>
    </w:p>
    <w:p w14:paraId="13825F36" w14:textId="572E0EDE" w:rsidR="001D0AB1" w:rsidRPr="001D0AB1" w:rsidRDefault="007C0AEE" w:rsidP="00AA7F5F">
      <w:pPr>
        <w:pStyle w:val="Odstavec1"/>
        <w:sectPr w:rsidR="001D0AB1" w:rsidRPr="001D0AB1" w:rsidSect="004210CA">
          <w:headerReference w:type="even" r:id="rId45"/>
          <w:headerReference w:type="default" r:id="rId46"/>
          <w:type w:val="oddPage"/>
          <w:pgSz w:w="11906" w:h="16838" w:code="9"/>
          <w:pgMar w:top="1980" w:right="1140" w:bottom="2380" w:left="1140" w:header="1140" w:footer="1420" w:gutter="860"/>
          <w:cols w:space="708"/>
          <w:docGrid w:linePitch="360"/>
        </w:sectPr>
      </w:pPr>
      <w:r>
        <w:fldChar w:fldCharType="end"/>
      </w:r>
    </w:p>
    <w:p w14:paraId="0B8B4435" w14:textId="26527701" w:rsidR="009F057F" w:rsidRDefault="00572B31" w:rsidP="00940DA7">
      <w:pPr>
        <w:pStyle w:val="Ploha1"/>
      </w:pPr>
      <w:bookmarkStart w:id="50" w:name="_Toc164158261"/>
      <w:r>
        <w:lastRenderedPageBreak/>
        <w:t>Příklady</w:t>
      </w:r>
      <w:r w:rsidR="00F35486">
        <w:t xml:space="preserve"> aktivit pro domácí cvičení</w:t>
      </w:r>
      <w:bookmarkEnd w:id="50"/>
    </w:p>
    <w:p w14:paraId="44627919" w14:textId="7AA8E9BD" w:rsidR="00EB6093" w:rsidRPr="00B75B8B" w:rsidRDefault="00C6096B" w:rsidP="003C0FB9">
      <w:pPr>
        <w:jc w:val="both"/>
        <w:rPr>
          <w:b/>
          <w:bCs/>
          <w:sz w:val="28"/>
          <w:szCs w:val="28"/>
        </w:rPr>
      </w:pPr>
      <w:r w:rsidRPr="00170D42">
        <w:rPr>
          <w:b/>
          <w:bCs/>
          <w:sz w:val="28"/>
          <w:szCs w:val="28"/>
        </w:rPr>
        <w:t xml:space="preserve">Květinová louka </w:t>
      </w:r>
    </w:p>
    <w:p w14:paraId="1C552D31" w14:textId="77777777" w:rsidR="002C07E9" w:rsidRDefault="002C07E9" w:rsidP="003C0FB9">
      <w:pPr>
        <w:jc w:val="both"/>
        <w:rPr>
          <w:b/>
          <w:bCs/>
        </w:rPr>
      </w:pPr>
    </w:p>
    <w:p w14:paraId="316D25CA" w14:textId="7E9E5CA5" w:rsidR="00C6096B" w:rsidRDefault="00C6096B" w:rsidP="003C0FB9">
      <w:pPr>
        <w:jc w:val="both"/>
      </w:pPr>
      <w:r w:rsidRPr="00170D42">
        <w:rPr>
          <w:b/>
          <w:bCs/>
        </w:rPr>
        <w:t>Pomůcky:</w:t>
      </w:r>
      <w:r w:rsidRPr="00F51C19">
        <w:t xml:space="preserve"> </w:t>
      </w:r>
      <w:r w:rsidR="007E1E63">
        <w:t xml:space="preserve">okluze, brýlová korekce, </w:t>
      </w:r>
      <w:r w:rsidR="00A133AA">
        <w:t xml:space="preserve">barevné </w:t>
      </w:r>
      <w:r>
        <w:t>papírové kytičky</w:t>
      </w:r>
      <w:r w:rsidR="00B27331">
        <w:t>, barevné kelímky</w:t>
      </w:r>
      <w:r w:rsidR="007D0772">
        <w:t xml:space="preserve"> či mističky</w:t>
      </w:r>
    </w:p>
    <w:p w14:paraId="41C20C22" w14:textId="77777777" w:rsidR="00820F09" w:rsidRDefault="00820F09" w:rsidP="003C0FB9">
      <w:pPr>
        <w:jc w:val="both"/>
      </w:pPr>
      <w:r w:rsidRPr="00170D42">
        <w:rPr>
          <w:b/>
          <w:bCs/>
        </w:rPr>
        <w:t>Místo:</w:t>
      </w:r>
      <w:r>
        <w:t xml:space="preserve"> pokoj s větší plochou, vymezený prostor na travnaté ploše bez překážek</w:t>
      </w:r>
    </w:p>
    <w:p w14:paraId="4AAAAC98" w14:textId="581943DB" w:rsidR="00820F09" w:rsidRPr="00BE57BA" w:rsidRDefault="00820F09" w:rsidP="003C0FB9">
      <w:pPr>
        <w:jc w:val="both"/>
      </w:pPr>
      <w:r w:rsidRPr="001E77DB">
        <w:rPr>
          <w:b/>
          <w:bCs/>
        </w:rPr>
        <w:t>Bezpečnost:</w:t>
      </w:r>
      <w:r>
        <w:rPr>
          <w:b/>
          <w:bCs/>
        </w:rPr>
        <w:t xml:space="preserve"> </w:t>
      </w:r>
      <w:r w:rsidR="007136B0">
        <w:t>odstraníme</w:t>
      </w:r>
      <w:r>
        <w:t xml:space="preserve"> předměty z herního prostoru, o které by dítě mohlo zakopnout, nebo do nich narazit, zajist</w:t>
      </w:r>
      <w:r w:rsidR="007136B0">
        <w:t>íme</w:t>
      </w:r>
      <w:r>
        <w:t xml:space="preserve"> dostatek světla</w:t>
      </w:r>
    </w:p>
    <w:p w14:paraId="6AC783D7" w14:textId="77777777" w:rsidR="00170D42" w:rsidRDefault="00170D42" w:rsidP="003C0FB9">
      <w:pPr>
        <w:jc w:val="both"/>
      </w:pPr>
    </w:p>
    <w:p w14:paraId="675A1CB8" w14:textId="77777777" w:rsidR="00170D42" w:rsidRPr="00170D42" w:rsidRDefault="00C6096B" w:rsidP="003C0FB9">
      <w:pPr>
        <w:jc w:val="both"/>
        <w:rPr>
          <w:b/>
          <w:bCs/>
        </w:rPr>
      </w:pPr>
      <w:r w:rsidRPr="00170D42">
        <w:rPr>
          <w:b/>
          <w:bCs/>
        </w:rPr>
        <w:t>Popis:</w:t>
      </w:r>
      <w:r w:rsidR="006F6407" w:rsidRPr="00170D42">
        <w:rPr>
          <w:b/>
          <w:bCs/>
        </w:rPr>
        <w:t xml:space="preserve"> </w:t>
      </w:r>
    </w:p>
    <w:p w14:paraId="300F4DD5" w14:textId="4BB7A365" w:rsidR="006F63F7" w:rsidRDefault="00B20B8D" w:rsidP="003C0FB9">
      <w:pPr>
        <w:jc w:val="both"/>
      </w:pPr>
      <w:r>
        <w:t>Hrajeme si na zahradníka</w:t>
      </w:r>
      <w:r w:rsidR="006202A0">
        <w:t xml:space="preserve">, který potřebuje natrhat květiny do svého květinářství. </w:t>
      </w:r>
      <w:r w:rsidR="00995CCC">
        <w:t>V</w:t>
      </w:r>
      <w:r w:rsidR="006F6407">
        <w:t> pokoji či na travnat</w:t>
      </w:r>
      <w:r w:rsidR="000B77D1">
        <w:t>é</w:t>
      </w:r>
      <w:r w:rsidR="006F6407">
        <w:t xml:space="preserve"> plo</w:t>
      </w:r>
      <w:r w:rsidR="000B77D1">
        <w:t>še</w:t>
      </w:r>
      <w:r w:rsidR="006F6407">
        <w:t xml:space="preserve"> rozházíme </w:t>
      </w:r>
      <w:r w:rsidR="00A133AA">
        <w:t xml:space="preserve">barevné kytičky. </w:t>
      </w:r>
      <w:r w:rsidR="005E5907">
        <w:t xml:space="preserve">Velikost kytiček </w:t>
      </w:r>
      <w:r w:rsidR="00210974">
        <w:t xml:space="preserve">by měla </w:t>
      </w:r>
      <w:r w:rsidR="009A2B63">
        <w:t xml:space="preserve">být přiměřená a odpovídat zrakovým schopnostem dítěte. </w:t>
      </w:r>
      <w:r w:rsidR="00050EAB">
        <w:t xml:space="preserve">Na stranu od plochy s kytičkami </w:t>
      </w:r>
      <w:r w:rsidR="002B6EA1">
        <w:t xml:space="preserve">umístíme barevné </w:t>
      </w:r>
      <w:r w:rsidR="007D0772">
        <w:t>kelím</w:t>
      </w:r>
      <w:r w:rsidR="002B6EA1">
        <w:t>ky</w:t>
      </w:r>
      <w:r w:rsidR="006202A0">
        <w:t xml:space="preserve"> odpovídající barvám kytiček.</w:t>
      </w:r>
    </w:p>
    <w:p w14:paraId="434F892E" w14:textId="50FB21A6" w:rsidR="00C6096B" w:rsidRDefault="000E6170" w:rsidP="003C0FB9">
      <w:pPr>
        <w:jc w:val="both"/>
      </w:pPr>
      <w:r>
        <w:t>Dítě</w:t>
      </w:r>
      <w:r w:rsidR="00F83A4E">
        <w:t xml:space="preserve"> má za úkol, </w:t>
      </w:r>
      <w:r w:rsidR="00DE0AE6">
        <w:t>„natrhat“ kytičky a dát je do vázy. Jed</w:t>
      </w:r>
      <w:r w:rsidR="00B05B97">
        <w:t>n</w:t>
      </w:r>
      <w:r w:rsidR="00DE0AE6">
        <w:t>u po druhé sbírá a třídí</w:t>
      </w:r>
      <w:r w:rsidR="0008442A">
        <w:t xml:space="preserve"> </w:t>
      </w:r>
      <w:r w:rsidR="0059381D">
        <w:t xml:space="preserve">podle barev </w:t>
      </w:r>
      <w:r w:rsidR="0008442A">
        <w:t>do kel</w:t>
      </w:r>
      <w:r w:rsidR="001E77DB">
        <w:t xml:space="preserve">ímku. </w:t>
      </w:r>
      <w:r w:rsidR="00E330C1">
        <w:t xml:space="preserve">Můžeme mu měřit čas, jak rychle zvládne </w:t>
      </w:r>
      <w:r w:rsidR="00F65C00">
        <w:t>dát všechny kytky do vázy.</w:t>
      </w:r>
    </w:p>
    <w:p w14:paraId="618538F1" w14:textId="09E519D0" w:rsidR="00E11D22" w:rsidRDefault="00E11D22" w:rsidP="003C0FB9">
      <w:pPr>
        <w:jc w:val="both"/>
      </w:pPr>
      <w:r w:rsidRPr="0079562A">
        <w:rPr>
          <w:b/>
          <w:bCs/>
        </w:rPr>
        <w:t>Obměna</w:t>
      </w:r>
      <w:r w:rsidR="00E11680" w:rsidRPr="0079562A">
        <w:rPr>
          <w:b/>
          <w:bCs/>
        </w:rPr>
        <w:t xml:space="preserve">: </w:t>
      </w:r>
    </w:p>
    <w:p w14:paraId="19E9BEAD" w14:textId="3DAAE3FF" w:rsidR="00E11680" w:rsidRDefault="00E93774" w:rsidP="003C0FB9">
      <w:pPr>
        <w:jc w:val="both"/>
      </w:pPr>
      <w:r>
        <w:t xml:space="preserve">Tentokrát si hrajeme na </w:t>
      </w:r>
      <w:r w:rsidR="00D36274">
        <w:t xml:space="preserve">včeličku, která </w:t>
      </w:r>
      <w:r w:rsidR="004248DF">
        <w:t xml:space="preserve">sedá na květinky a opyluje jejich květy. </w:t>
      </w:r>
      <w:r w:rsidR="00A961E9">
        <w:t xml:space="preserve">Na plochu </w:t>
      </w:r>
      <w:r w:rsidR="00FD13B5">
        <w:t>rozmístíme</w:t>
      </w:r>
      <w:r w:rsidR="00A961E9">
        <w:t xml:space="preserve"> </w:t>
      </w:r>
      <w:r w:rsidR="00C11B90">
        <w:t>kytičky</w:t>
      </w:r>
      <w:r w:rsidR="00FD13B5">
        <w:t xml:space="preserve"> dál od sebe</w:t>
      </w:r>
      <w:r w:rsidR="00C11B90">
        <w:t>. Dítěti</w:t>
      </w:r>
      <w:r w:rsidR="007A12AF">
        <w:t xml:space="preserve"> dáme kelímek do ruky,</w:t>
      </w:r>
      <w:r w:rsidR="00C11B90">
        <w:t xml:space="preserve"> pak</w:t>
      </w:r>
      <w:r w:rsidR="004E4D12">
        <w:t xml:space="preserve"> mu</w:t>
      </w:r>
      <w:r w:rsidR="00C11B90">
        <w:t xml:space="preserve"> </w:t>
      </w:r>
      <w:r w:rsidR="005700B7">
        <w:t xml:space="preserve">řekneme </w:t>
      </w:r>
      <w:r w:rsidR="00C11B90">
        <w:t xml:space="preserve">barvu kytičky, na kterou </w:t>
      </w:r>
      <w:r w:rsidR="005700B7">
        <w:t>musí</w:t>
      </w:r>
      <w:r w:rsidR="00C11B90">
        <w:t xml:space="preserve"> šlápnout.</w:t>
      </w:r>
      <w:r w:rsidR="00332F9C">
        <w:t xml:space="preserve"> </w:t>
      </w:r>
      <w:r w:rsidR="005712A0">
        <w:t>Po zašlápnutí kytičky</w:t>
      </w:r>
      <w:r w:rsidR="002A2D78">
        <w:t xml:space="preserve"> opět určíme barvu, na kterou musí dítě stoupnout. </w:t>
      </w:r>
      <w:r w:rsidR="00B20B8D">
        <w:t>Než přeběhne k další kytičce</w:t>
      </w:r>
      <w:r w:rsidR="008369E1">
        <w:t xml:space="preserve"> musí sebrat tu, na které stálo a dát ji do kelímku.</w:t>
      </w:r>
      <w:r w:rsidR="00B20B8D">
        <w:t xml:space="preserve"> </w:t>
      </w:r>
      <w:r w:rsidR="00934048">
        <w:t>Kytiček na louce postupně ubývá</w:t>
      </w:r>
      <w:r w:rsidR="00EC02EB">
        <w:t xml:space="preserve">. </w:t>
      </w:r>
    </w:p>
    <w:p w14:paraId="44331258" w14:textId="77777777" w:rsidR="00DC435C" w:rsidRDefault="00DC435C" w:rsidP="003C0FB9">
      <w:pPr>
        <w:jc w:val="both"/>
      </w:pPr>
    </w:p>
    <w:p w14:paraId="12767CCB" w14:textId="772B9309" w:rsidR="001E77DB" w:rsidRPr="00A40527" w:rsidRDefault="001E77DB" w:rsidP="003C0FB9">
      <w:pPr>
        <w:jc w:val="both"/>
      </w:pPr>
      <w:r w:rsidRPr="001E77DB">
        <w:rPr>
          <w:b/>
          <w:bCs/>
        </w:rPr>
        <w:t>Co cvičíme:</w:t>
      </w:r>
      <w:r w:rsidR="0088726D">
        <w:t xml:space="preserve"> aktivní pleoptika,</w:t>
      </w:r>
      <w:r w:rsidR="00A40527">
        <w:rPr>
          <w:b/>
          <w:bCs/>
        </w:rPr>
        <w:t xml:space="preserve"> </w:t>
      </w:r>
      <w:r w:rsidR="00942483">
        <w:t xml:space="preserve">rozlišovací schopnost, </w:t>
      </w:r>
      <w:r w:rsidR="00A40527">
        <w:t xml:space="preserve">koordinace oko-ruka, oko-noha, </w:t>
      </w:r>
      <w:r w:rsidR="005205A9">
        <w:t xml:space="preserve">orientace v prostoru, </w:t>
      </w:r>
      <w:r w:rsidR="004E7698">
        <w:t xml:space="preserve">zraková pozornost, </w:t>
      </w:r>
      <w:r w:rsidR="00E02B73">
        <w:t>postřeh</w:t>
      </w:r>
      <w:r w:rsidR="00BD45DF">
        <w:t xml:space="preserve">, </w:t>
      </w:r>
      <w:r w:rsidR="001710E7">
        <w:t>cit pro barvy</w:t>
      </w:r>
      <w:r w:rsidR="002C07E9">
        <w:t>, jemná a hrubá motorika</w:t>
      </w:r>
    </w:p>
    <w:p w14:paraId="0156604D" w14:textId="77777777" w:rsidR="00E82681" w:rsidRDefault="00E82681" w:rsidP="003C0FB9">
      <w:pPr>
        <w:jc w:val="both"/>
      </w:pPr>
    </w:p>
    <w:p w14:paraId="3559463C" w14:textId="62E3FB22" w:rsidR="00E82681" w:rsidRDefault="00E82681" w:rsidP="003C0FB9">
      <w:pPr>
        <w:jc w:val="both"/>
      </w:pPr>
      <w:r w:rsidRPr="000B7041">
        <w:rPr>
          <w:b/>
          <w:bCs/>
        </w:rPr>
        <w:t>Tip:</w:t>
      </w:r>
      <w:r>
        <w:t xml:space="preserve"> </w:t>
      </w:r>
      <w:r w:rsidR="005B6457">
        <w:t>B</w:t>
      </w:r>
      <w:r>
        <w:t xml:space="preserve">arevné kytičky </w:t>
      </w:r>
      <w:r w:rsidR="000B7041">
        <w:t>lze s dítětem</w:t>
      </w:r>
      <w:r>
        <w:t xml:space="preserve"> vyrazit či vystříhat z barevného papíru, nebo vytisknout černobílé, které si dítě vybarví pestrými fixy a rozstříhá</w:t>
      </w:r>
      <w:r w:rsidR="005B6457">
        <w:t>. Samotná příprava kytiček je v</w:t>
      </w:r>
      <w:r w:rsidR="00221C0E">
        <w:t>hodným pleoptickým cvičením</w:t>
      </w:r>
      <w:r w:rsidR="002C07E9">
        <w:t>.</w:t>
      </w:r>
    </w:p>
    <w:p w14:paraId="5B35F5A2" w14:textId="77777777" w:rsidR="005566A7" w:rsidRDefault="005566A7" w:rsidP="00E82681"/>
    <w:p w14:paraId="64C83206" w14:textId="4985F127" w:rsidR="004F217F" w:rsidRPr="005566A7" w:rsidRDefault="00E21F07" w:rsidP="005566A7">
      <w:pPr>
        <w:keepNext/>
        <w:jc w:val="center"/>
        <w:rPr>
          <w:rStyle w:val="Siln"/>
          <w:b w:val="0"/>
          <w:bCs w:val="0"/>
        </w:rPr>
      </w:pPr>
      <w:r w:rsidRPr="00E21F07">
        <w:rPr>
          <w:noProof/>
        </w:rPr>
        <w:drawing>
          <wp:inline distT="0" distB="0" distL="0" distR="0" wp14:anchorId="77794947" wp14:editId="0A287171">
            <wp:extent cx="2019868" cy="1535525"/>
            <wp:effectExtent l="0" t="0" r="0" b="7620"/>
            <wp:docPr id="977647059" name="Obrázek 1" descr="Obsah obrázku kancelářské potřeby, Kancelářské nástroje, papírenské zboží, nářadí&#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7647059" name="Obrázek 1" descr="Obsah obrázku kancelářské potřeby, Kancelářské nástroje, papírenské zboží, nářadí&#10;&#10;Popis byl vytvořen automaticky"/>
                    <pic:cNvPicPr/>
                  </pic:nvPicPr>
                  <pic:blipFill>
                    <a:blip r:embed="rId47"/>
                    <a:stretch>
                      <a:fillRect/>
                    </a:stretch>
                  </pic:blipFill>
                  <pic:spPr>
                    <a:xfrm>
                      <a:off x="0" y="0"/>
                      <a:ext cx="2068793" cy="1572718"/>
                    </a:xfrm>
                    <a:prstGeom prst="rect">
                      <a:avLst/>
                    </a:prstGeom>
                  </pic:spPr>
                </pic:pic>
              </a:graphicData>
            </a:graphic>
          </wp:inline>
        </w:drawing>
      </w:r>
      <w:r w:rsidR="00204CAE">
        <w:tab/>
      </w:r>
      <w:r w:rsidR="003104A8" w:rsidRPr="003104A8">
        <w:rPr>
          <w:noProof/>
        </w:rPr>
        <w:drawing>
          <wp:inline distT="0" distB="0" distL="0" distR="0" wp14:anchorId="29138ED8" wp14:editId="4B4EC77B">
            <wp:extent cx="1699147" cy="1546599"/>
            <wp:effectExtent l="0" t="0" r="0" b="0"/>
            <wp:docPr id="71373287" name="Obráze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373287" name=""/>
                    <pic:cNvPicPr/>
                  </pic:nvPicPr>
                  <pic:blipFill>
                    <a:blip r:embed="rId48"/>
                    <a:stretch>
                      <a:fillRect/>
                    </a:stretch>
                  </pic:blipFill>
                  <pic:spPr>
                    <a:xfrm>
                      <a:off x="0" y="0"/>
                      <a:ext cx="1711778" cy="1558096"/>
                    </a:xfrm>
                    <a:prstGeom prst="rect">
                      <a:avLst/>
                    </a:prstGeom>
                  </pic:spPr>
                </pic:pic>
              </a:graphicData>
            </a:graphic>
          </wp:inline>
        </w:drawing>
      </w:r>
    </w:p>
    <w:p w14:paraId="20BA5373" w14:textId="77777777" w:rsidR="005566A7" w:rsidRDefault="005566A7" w:rsidP="00A63E2D">
      <w:pPr>
        <w:rPr>
          <w:rStyle w:val="Siln"/>
          <w:sz w:val="28"/>
          <w:szCs w:val="28"/>
        </w:rPr>
      </w:pPr>
    </w:p>
    <w:p w14:paraId="61A2D078" w14:textId="77777777" w:rsidR="00BB0230" w:rsidRDefault="00BB0230" w:rsidP="00A63E2D">
      <w:pPr>
        <w:rPr>
          <w:rStyle w:val="Siln"/>
          <w:sz w:val="28"/>
          <w:szCs w:val="28"/>
        </w:rPr>
      </w:pPr>
    </w:p>
    <w:p w14:paraId="7E63A6AC" w14:textId="4494EFA5" w:rsidR="00A63E2D" w:rsidRPr="00170D42" w:rsidRDefault="00A63E2D" w:rsidP="00BB0230">
      <w:pPr>
        <w:jc w:val="both"/>
        <w:rPr>
          <w:b/>
          <w:bCs/>
          <w:sz w:val="28"/>
          <w:szCs w:val="28"/>
        </w:rPr>
      </w:pPr>
      <w:r>
        <w:rPr>
          <w:rStyle w:val="Siln"/>
          <w:sz w:val="28"/>
          <w:szCs w:val="28"/>
        </w:rPr>
        <w:lastRenderedPageBreak/>
        <w:t>Světelná</w:t>
      </w:r>
      <w:r w:rsidRPr="00170D42">
        <w:rPr>
          <w:rStyle w:val="Siln"/>
          <w:sz w:val="28"/>
          <w:szCs w:val="28"/>
        </w:rPr>
        <w:t xml:space="preserve"> střelba</w:t>
      </w:r>
    </w:p>
    <w:p w14:paraId="3819EB25" w14:textId="77777777" w:rsidR="002C07E9" w:rsidRDefault="002C07E9" w:rsidP="00BB0230">
      <w:pPr>
        <w:jc w:val="both"/>
        <w:rPr>
          <w:b/>
          <w:bCs/>
        </w:rPr>
      </w:pPr>
    </w:p>
    <w:p w14:paraId="4FFE168F" w14:textId="039ED806" w:rsidR="00A63E2D" w:rsidRDefault="00A63E2D" w:rsidP="00BB0230">
      <w:pPr>
        <w:jc w:val="both"/>
      </w:pPr>
      <w:r w:rsidRPr="007E1E63">
        <w:rPr>
          <w:b/>
          <w:bCs/>
        </w:rPr>
        <w:t>Pomůcky:</w:t>
      </w:r>
      <w:r w:rsidRPr="00F51C19">
        <w:t xml:space="preserve"> </w:t>
      </w:r>
      <w:r w:rsidRPr="00F35486">
        <w:t>laser</w:t>
      </w:r>
      <w:r>
        <w:t>ové ukazovátko</w:t>
      </w:r>
      <w:r w:rsidRPr="00F35486">
        <w:t xml:space="preserve">, </w:t>
      </w:r>
      <w:r w:rsidR="00AD7A25">
        <w:t>kartonový</w:t>
      </w:r>
      <w:r w:rsidR="00187DEF">
        <w:t xml:space="preserve"> terč, kartičky s čísly</w:t>
      </w:r>
      <w:r>
        <w:t>,</w:t>
      </w:r>
      <w:r w:rsidR="00A4687A">
        <w:t xml:space="preserve"> m</w:t>
      </w:r>
      <w:r w:rsidR="0051611E">
        <w:t>alé</w:t>
      </w:r>
      <w:r w:rsidR="00A4687A">
        <w:t xml:space="preserve"> </w:t>
      </w:r>
      <w:r w:rsidR="00E20599">
        <w:t>kartičky s</w:t>
      </w:r>
      <w:r w:rsidR="006E39F1">
        <w:t> </w:t>
      </w:r>
      <w:r w:rsidR="00E20599">
        <w:t>čísly</w:t>
      </w:r>
      <w:r w:rsidR="006E39F1">
        <w:t xml:space="preserve"> nebo</w:t>
      </w:r>
      <w:r w:rsidR="00E20599">
        <w:t xml:space="preserve"> </w:t>
      </w:r>
      <w:r w:rsidR="00492285">
        <w:t>lékařské</w:t>
      </w:r>
      <w:r w:rsidR="0051611E">
        <w:t xml:space="preserve"> lopatky</w:t>
      </w:r>
      <w:r w:rsidR="00E20599">
        <w:t xml:space="preserve"> s čísly</w:t>
      </w:r>
      <w:r>
        <w:t>, lepící páska</w:t>
      </w:r>
      <w:r w:rsidR="00EE3602">
        <w:t>/špendlíky</w:t>
      </w:r>
    </w:p>
    <w:p w14:paraId="61B45260" w14:textId="0855571F" w:rsidR="00A63E2D" w:rsidRDefault="00A63E2D" w:rsidP="00BB0230">
      <w:pPr>
        <w:jc w:val="both"/>
      </w:pPr>
      <w:r w:rsidRPr="007E1E63">
        <w:rPr>
          <w:b/>
          <w:bCs/>
        </w:rPr>
        <w:t>Místo:</w:t>
      </w:r>
      <w:r>
        <w:t xml:space="preserve"> </w:t>
      </w:r>
      <w:r w:rsidR="00CB7F9A">
        <w:t>místnost alespoň 4 metry dlouhá</w:t>
      </w:r>
      <w:r>
        <w:t xml:space="preserve"> </w:t>
      </w:r>
    </w:p>
    <w:p w14:paraId="5DC91254" w14:textId="0E7F2DA3" w:rsidR="00A63E2D" w:rsidRDefault="00A63E2D" w:rsidP="00BB0230">
      <w:pPr>
        <w:jc w:val="both"/>
      </w:pPr>
      <w:r w:rsidRPr="007E1E63">
        <w:rPr>
          <w:b/>
          <w:bCs/>
        </w:rPr>
        <w:t xml:space="preserve">Bezpečnost: </w:t>
      </w:r>
      <w:r>
        <w:t>bezpečnostní klasifikace laserového ukazovátka Class 1</w:t>
      </w:r>
      <w:r w:rsidR="001E6B31">
        <w:t xml:space="preserve">, dáváme pozor na špendlíky a vždy je </w:t>
      </w:r>
      <w:r w:rsidR="00991834">
        <w:t>pečlivě vrátíme do krabičky</w:t>
      </w:r>
    </w:p>
    <w:p w14:paraId="05D0F81C" w14:textId="77777777" w:rsidR="00A63E2D" w:rsidRPr="00F35486" w:rsidRDefault="00A63E2D" w:rsidP="00BB0230">
      <w:pPr>
        <w:jc w:val="both"/>
      </w:pPr>
    </w:p>
    <w:p w14:paraId="3CCB0A9C" w14:textId="77777777" w:rsidR="00A63E2D" w:rsidRDefault="00A63E2D" w:rsidP="00BB0230">
      <w:pPr>
        <w:jc w:val="both"/>
        <w:rPr>
          <w:b/>
          <w:bCs/>
        </w:rPr>
      </w:pPr>
      <w:r w:rsidRPr="007E1E63">
        <w:rPr>
          <w:b/>
          <w:bCs/>
        </w:rPr>
        <w:t xml:space="preserve">Popis: </w:t>
      </w:r>
    </w:p>
    <w:p w14:paraId="3D4D5769" w14:textId="77777777" w:rsidR="005F1F5E" w:rsidRDefault="00A63E2D" w:rsidP="00BB0230">
      <w:pPr>
        <w:jc w:val="both"/>
      </w:pPr>
      <w:r>
        <w:t xml:space="preserve">Hrajeme si na vesmírné </w:t>
      </w:r>
      <w:r w:rsidR="00991834">
        <w:t>střelce,</w:t>
      </w:r>
      <w:r w:rsidR="00B65AF2">
        <w:t xml:space="preserve"> a </w:t>
      </w:r>
      <w:r w:rsidR="0017374B">
        <w:t>přitom trénujeme čísla a počítání</w:t>
      </w:r>
      <w:r w:rsidR="00B65AF2">
        <w:t xml:space="preserve"> do matematiky</w:t>
      </w:r>
      <w:r w:rsidR="00AD7A25">
        <w:t>.</w:t>
      </w:r>
      <w:r>
        <w:t xml:space="preserve"> </w:t>
      </w:r>
      <w:r w:rsidR="00DD3B6A">
        <w:t>Na k</w:t>
      </w:r>
      <w:r w:rsidR="00383ACF">
        <w:t xml:space="preserve">artonový terč </w:t>
      </w:r>
      <w:r w:rsidR="00DD3B6A">
        <w:t xml:space="preserve">připevníme v náhodném rozložení lepící páskou nebo špendlíky kartičky s čísly. Poté ho </w:t>
      </w:r>
      <w:r w:rsidR="00383ACF">
        <w:t>umístíme na stěnu, či nábytek</w:t>
      </w:r>
      <w:r w:rsidR="0046777D">
        <w:t xml:space="preserve"> na jedné straně místnosti. </w:t>
      </w:r>
      <w:r w:rsidR="00C55F5A">
        <w:t xml:space="preserve">S dítětem se posadíme </w:t>
      </w:r>
      <w:r w:rsidR="002266FF">
        <w:t xml:space="preserve">alespoň 4 m od něj </w:t>
      </w:r>
      <w:r w:rsidR="00C55F5A">
        <w:t>na opačnou stranu místnosti</w:t>
      </w:r>
      <w:r w:rsidR="002266FF">
        <w:t xml:space="preserve">. </w:t>
      </w:r>
      <w:r w:rsidR="00B13E62">
        <w:t>Dítě uvedeme do hry tak, že budeme trénovat střelbu světelným paprskem</w:t>
      </w:r>
      <w:r w:rsidR="00D61C90">
        <w:t xml:space="preserve"> a dáme mu do ruky laserové ukazovátko</w:t>
      </w:r>
      <w:r w:rsidR="00300A1D">
        <w:t>.</w:t>
      </w:r>
      <w:r w:rsidR="00D61C90">
        <w:t xml:space="preserve"> </w:t>
      </w:r>
      <w:r w:rsidR="00004278">
        <w:t xml:space="preserve">Poté si vezmeme malá čísla na kartičkách </w:t>
      </w:r>
      <w:r w:rsidR="00FA5171">
        <w:t>nebo dřívkách</w:t>
      </w:r>
      <w:r w:rsidR="00EF3722">
        <w:t>, kte</w:t>
      </w:r>
      <w:r w:rsidR="008B3530">
        <w:t>rá pak budeme dítěti ukazovat.</w:t>
      </w:r>
      <w:r w:rsidR="00300A1D">
        <w:t xml:space="preserve"> </w:t>
      </w:r>
      <w:r w:rsidR="008B3530">
        <w:t>Číslo dítěti předložíme do vzdálenosti cca 20 cm od jeho nosu.</w:t>
      </w:r>
      <w:r w:rsidR="005F1F5E">
        <w:t xml:space="preserve"> Toto číslo musí pojmenovat poté </w:t>
      </w:r>
      <w:r w:rsidR="00385974">
        <w:t xml:space="preserve">„sestřelit“ světelným paprskem. </w:t>
      </w:r>
    </w:p>
    <w:p w14:paraId="5462E49A" w14:textId="29686365" w:rsidR="00A63E2D" w:rsidRPr="00522EA4" w:rsidRDefault="004233EB" w:rsidP="00BB0230">
      <w:pPr>
        <w:jc w:val="both"/>
      </w:pPr>
      <w:r>
        <w:t>Dítě se nejprve podívá na číslo pře</w:t>
      </w:r>
      <w:r w:rsidR="007D5D83">
        <w:t>d</w:t>
      </w:r>
      <w:r>
        <w:t xml:space="preserve"> sebou</w:t>
      </w:r>
      <w:r w:rsidR="007D5D83">
        <w:t xml:space="preserve"> </w:t>
      </w:r>
      <w:r>
        <w:t xml:space="preserve">a poté </w:t>
      </w:r>
      <w:r w:rsidR="00E339E6">
        <w:t xml:space="preserve">fixuje číslo na terči, které označí laserovým ukazovátkem. </w:t>
      </w:r>
      <w:r w:rsidR="002943C9">
        <w:t>P</w:t>
      </w:r>
      <w:r w:rsidR="00CA512B">
        <w:t xml:space="preserve">ostupně předkládáme čísla </w:t>
      </w:r>
      <w:r w:rsidR="001D22CF">
        <w:t xml:space="preserve">blíž </w:t>
      </w:r>
      <w:r w:rsidR="001609CA">
        <w:t xml:space="preserve">dokud </w:t>
      </w:r>
      <w:r w:rsidR="00062272">
        <w:t>dítě udrží konvergenci nebo do</w:t>
      </w:r>
      <w:r w:rsidR="00943F7A">
        <w:t xml:space="preserve"> rozdvojení předloženého čísla</w:t>
      </w:r>
      <w:r w:rsidR="00C01D1F">
        <w:t xml:space="preserve">. </w:t>
      </w:r>
      <w:r w:rsidR="0065460D">
        <w:t>Během cvičení dítěti pozorně sledujeme oči, zda je konvergentní souhyb plynulý</w:t>
      </w:r>
      <w:r w:rsidR="009B4E16">
        <w:t xml:space="preserve"> a konvergence pevná</w:t>
      </w:r>
      <w:r w:rsidR="0065460D">
        <w:t xml:space="preserve"> a </w:t>
      </w:r>
      <w:r w:rsidR="0011675E">
        <w:t xml:space="preserve">zda se </w:t>
      </w:r>
      <w:r w:rsidR="0065460D">
        <w:t xml:space="preserve">při fixaci na terč některé z očí </w:t>
      </w:r>
      <w:r w:rsidR="009B4E16">
        <w:t xml:space="preserve">neuchyluje </w:t>
      </w:r>
      <w:r w:rsidR="0065460D">
        <w:t>zevně.</w:t>
      </w:r>
    </w:p>
    <w:p w14:paraId="55AED9C8" w14:textId="77777777" w:rsidR="00DB72C9" w:rsidRDefault="00DB72C9" w:rsidP="00BB0230">
      <w:pPr>
        <w:jc w:val="both"/>
        <w:rPr>
          <w:b/>
          <w:bCs/>
        </w:rPr>
      </w:pPr>
      <w:r w:rsidRPr="00FE6FB4">
        <w:rPr>
          <w:b/>
          <w:bCs/>
        </w:rPr>
        <w:t xml:space="preserve">Obměna: </w:t>
      </w:r>
    </w:p>
    <w:p w14:paraId="337A42D0" w14:textId="692A21D1" w:rsidR="00DB72C9" w:rsidRPr="00FE6FB4" w:rsidRDefault="00DB72C9" w:rsidP="00BB0230">
      <w:pPr>
        <w:jc w:val="both"/>
      </w:pPr>
      <w:r>
        <w:t xml:space="preserve">Čísla lze nahradit písmeny. U mladších dětí lze čísla nahradit obrázky, např. ovoce </w:t>
      </w:r>
      <w:r w:rsidR="00BB0230">
        <w:br/>
      </w:r>
      <w:r>
        <w:t xml:space="preserve">a zeleniny nebo barev. </w:t>
      </w:r>
    </w:p>
    <w:p w14:paraId="62961C19" w14:textId="77777777" w:rsidR="00DD3B6A" w:rsidRDefault="00DD3B6A" w:rsidP="00BB0230">
      <w:pPr>
        <w:jc w:val="both"/>
        <w:rPr>
          <w:b/>
          <w:bCs/>
        </w:rPr>
      </w:pPr>
    </w:p>
    <w:p w14:paraId="70E8D14B" w14:textId="1AED4538" w:rsidR="00A63E2D" w:rsidRDefault="00A63E2D" w:rsidP="00BB0230">
      <w:pPr>
        <w:jc w:val="both"/>
      </w:pPr>
      <w:r w:rsidRPr="007E1E63">
        <w:rPr>
          <w:b/>
          <w:bCs/>
        </w:rPr>
        <w:t>Co cvičíme:</w:t>
      </w:r>
      <w:r w:rsidR="009B4E16">
        <w:rPr>
          <w:b/>
          <w:bCs/>
        </w:rPr>
        <w:t xml:space="preserve"> </w:t>
      </w:r>
      <w:r w:rsidR="00B76987">
        <w:t>konvergence, akomodace</w:t>
      </w:r>
      <w:r w:rsidR="008E41F2">
        <w:t xml:space="preserve"> </w:t>
      </w:r>
      <w:r w:rsidR="008E41F2" w:rsidRPr="008E41F2">
        <w:t>(</w:t>
      </w:r>
      <w:r w:rsidR="008E41F2">
        <w:t>alternativa ke cvičení Near far jump)</w:t>
      </w:r>
      <w:r w:rsidR="00B76987">
        <w:t>, postřeh</w:t>
      </w:r>
      <w:r w:rsidR="00D01557">
        <w:t>, zraková percepce</w:t>
      </w:r>
      <w:r w:rsidR="00263B42">
        <w:t>, čísla a počítání</w:t>
      </w:r>
    </w:p>
    <w:p w14:paraId="354C5726" w14:textId="77777777" w:rsidR="00662611" w:rsidRDefault="00662611" w:rsidP="00A63E2D"/>
    <w:p w14:paraId="38D10312" w14:textId="77777777" w:rsidR="00AE0A21" w:rsidRDefault="00AE0A21" w:rsidP="00A63E2D"/>
    <w:p w14:paraId="3D968A0C" w14:textId="687C216C" w:rsidR="006D748D" w:rsidRDefault="009C5094" w:rsidP="008F5E90">
      <w:pPr>
        <w:jc w:val="center"/>
      </w:pPr>
      <w:r w:rsidRPr="009C5094">
        <w:rPr>
          <w:noProof/>
        </w:rPr>
        <w:drawing>
          <wp:inline distT="0" distB="0" distL="0" distR="0" wp14:anchorId="6760B6D2" wp14:editId="3EA76256">
            <wp:extent cx="1857658" cy="2346335"/>
            <wp:effectExtent l="0" t="0" r="9525" b="0"/>
            <wp:docPr id="2145990636" name="Obrázek 1" descr="Obsah obrázku interiér, dřevo, kolíček na prádlo, podlaha&#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5990636" name="Obrázek 1" descr="Obsah obrázku interiér, dřevo, kolíček na prádlo, podlaha&#10;&#10;Popis byl vytvořen automaticky"/>
                    <pic:cNvPicPr/>
                  </pic:nvPicPr>
                  <pic:blipFill>
                    <a:blip r:embed="rId49"/>
                    <a:stretch>
                      <a:fillRect/>
                    </a:stretch>
                  </pic:blipFill>
                  <pic:spPr>
                    <a:xfrm>
                      <a:off x="0" y="0"/>
                      <a:ext cx="1881571" cy="2376538"/>
                    </a:xfrm>
                    <a:prstGeom prst="rect">
                      <a:avLst/>
                    </a:prstGeom>
                  </pic:spPr>
                </pic:pic>
              </a:graphicData>
            </a:graphic>
          </wp:inline>
        </w:drawing>
      </w:r>
      <w:r w:rsidR="00236408">
        <w:tab/>
      </w:r>
      <w:r w:rsidR="009446A7" w:rsidRPr="009446A7">
        <w:rPr>
          <w:noProof/>
        </w:rPr>
        <w:drawing>
          <wp:inline distT="0" distB="0" distL="0" distR="0" wp14:anchorId="0C546BFC" wp14:editId="4B4544DC">
            <wp:extent cx="1691301" cy="2340155"/>
            <wp:effectExtent l="0" t="0" r="4445" b="3175"/>
            <wp:docPr id="726154333" name="Obráze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6154333" name=""/>
                    <pic:cNvPicPr/>
                  </pic:nvPicPr>
                  <pic:blipFill>
                    <a:blip r:embed="rId50"/>
                    <a:stretch>
                      <a:fillRect/>
                    </a:stretch>
                  </pic:blipFill>
                  <pic:spPr>
                    <a:xfrm>
                      <a:off x="0" y="0"/>
                      <a:ext cx="1702956" cy="2356281"/>
                    </a:xfrm>
                    <a:prstGeom prst="rect">
                      <a:avLst/>
                    </a:prstGeom>
                  </pic:spPr>
                </pic:pic>
              </a:graphicData>
            </a:graphic>
          </wp:inline>
        </w:drawing>
      </w:r>
    </w:p>
    <w:p w14:paraId="026C06B9" w14:textId="3E15C038" w:rsidR="00C6096B" w:rsidRPr="00170D42" w:rsidRDefault="002C07E9" w:rsidP="00B14EA0">
      <w:pPr>
        <w:jc w:val="both"/>
        <w:rPr>
          <w:b/>
          <w:bCs/>
          <w:sz w:val="28"/>
          <w:szCs w:val="28"/>
        </w:rPr>
      </w:pPr>
      <w:r>
        <w:rPr>
          <w:b/>
          <w:bCs/>
          <w:sz w:val="28"/>
          <w:szCs w:val="28"/>
        </w:rPr>
        <w:br w:type="page"/>
      </w:r>
      <w:r w:rsidR="00C6096B" w:rsidRPr="00170D42">
        <w:rPr>
          <w:b/>
          <w:bCs/>
          <w:sz w:val="28"/>
          <w:szCs w:val="28"/>
        </w:rPr>
        <w:lastRenderedPageBreak/>
        <w:t xml:space="preserve">Opravář </w:t>
      </w:r>
    </w:p>
    <w:p w14:paraId="37BDD76E" w14:textId="77777777" w:rsidR="00024507" w:rsidRDefault="00024507" w:rsidP="00B14EA0">
      <w:pPr>
        <w:jc w:val="both"/>
        <w:rPr>
          <w:b/>
          <w:bCs/>
        </w:rPr>
      </w:pPr>
    </w:p>
    <w:p w14:paraId="054AA999" w14:textId="61C75968" w:rsidR="00C6096B" w:rsidRDefault="00C6096B" w:rsidP="00B14EA0">
      <w:pPr>
        <w:jc w:val="both"/>
      </w:pPr>
      <w:r w:rsidRPr="003D24F0">
        <w:rPr>
          <w:b/>
          <w:bCs/>
        </w:rPr>
        <w:t>Místo:</w:t>
      </w:r>
      <w:r>
        <w:t xml:space="preserve"> hřiště/zahrada</w:t>
      </w:r>
    </w:p>
    <w:p w14:paraId="1C590384" w14:textId="1389994F" w:rsidR="00C6096B" w:rsidRDefault="00C6096B" w:rsidP="00B14EA0">
      <w:pPr>
        <w:jc w:val="both"/>
      </w:pPr>
      <w:r w:rsidRPr="003D24F0">
        <w:rPr>
          <w:b/>
          <w:bCs/>
        </w:rPr>
        <w:t>Pomůcky:</w:t>
      </w:r>
      <w:r w:rsidRPr="00F51C19">
        <w:t xml:space="preserve"> </w:t>
      </w:r>
      <w:r>
        <w:t>hřebíky</w:t>
      </w:r>
      <w:r w:rsidR="007D7C7A">
        <w:t xml:space="preserve"> různých velikostí</w:t>
      </w:r>
      <w:r>
        <w:t>, kladívko, dřevěný špalek</w:t>
      </w:r>
      <w:r w:rsidR="00E97725">
        <w:t>, okluze, brýlová korekce</w:t>
      </w:r>
    </w:p>
    <w:p w14:paraId="6388F62E" w14:textId="4123684F" w:rsidR="00C6096B" w:rsidRPr="003D24F0" w:rsidRDefault="00C6096B" w:rsidP="00B14EA0">
      <w:pPr>
        <w:jc w:val="both"/>
      </w:pPr>
      <w:r w:rsidRPr="003D24F0">
        <w:rPr>
          <w:b/>
          <w:bCs/>
        </w:rPr>
        <w:t>Bezpečnost:</w:t>
      </w:r>
      <w:r w:rsidR="003D24F0">
        <w:rPr>
          <w:b/>
          <w:bCs/>
        </w:rPr>
        <w:t xml:space="preserve"> </w:t>
      </w:r>
      <w:r w:rsidR="00A2052C">
        <w:t>pozor na třísky</w:t>
      </w:r>
      <w:r w:rsidR="00F06AC9">
        <w:t xml:space="preserve"> a pozor na prsty</w:t>
      </w:r>
    </w:p>
    <w:p w14:paraId="632B3F5C" w14:textId="77777777" w:rsidR="000E744C" w:rsidRDefault="000E744C" w:rsidP="00B14EA0">
      <w:pPr>
        <w:jc w:val="both"/>
      </w:pPr>
    </w:p>
    <w:p w14:paraId="062B5080" w14:textId="77777777" w:rsidR="00F06AC9" w:rsidRDefault="00F06AC9" w:rsidP="00B14EA0">
      <w:pPr>
        <w:jc w:val="both"/>
        <w:rPr>
          <w:b/>
          <w:bCs/>
        </w:rPr>
      </w:pPr>
      <w:r w:rsidRPr="003D24F0">
        <w:rPr>
          <w:b/>
          <w:bCs/>
        </w:rPr>
        <w:t>Popis:</w:t>
      </w:r>
    </w:p>
    <w:p w14:paraId="64F18117" w14:textId="2668645B" w:rsidR="00F06AC9" w:rsidRDefault="0050289B" w:rsidP="00B14EA0">
      <w:pPr>
        <w:jc w:val="both"/>
      </w:pPr>
      <w:r>
        <w:t xml:space="preserve">Do dřevěného špalku dítěti připravíme </w:t>
      </w:r>
      <w:r w:rsidR="00681DD2">
        <w:t xml:space="preserve">hřebíky, které pak bude postupně zatloukat, dle jednotlivých zadání. </w:t>
      </w:r>
    </w:p>
    <w:p w14:paraId="53DFE032" w14:textId="108534E2" w:rsidR="0033140C" w:rsidRDefault="00F447D9" w:rsidP="00B14EA0">
      <w:pPr>
        <w:pStyle w:val="Odstavecseseznamem"/>
        <w:numPr>
          <w:ilvl w:val="0"/>
          <w:numId w:val="34"/>
        </w:numPr>
        <w:jc w:val="both"/>
      </w:pPr>
      <w:r>
        <w:t xml:space="preserve">V řadě sedmi hřebíků musí najít jeden, který je </w:t>
      </w:r>
      <w:r w:rsidR="00C74573">
        <w:t>jiný (menší/větší)</w:t>
      </w:r>
      <w:r>
        <w:t xml:space="preserve"> než všechny ostatní a </w:t>
      </w:r>
      <w:r w:rsidR="007A1DDC">
        <w:t>zatlouct ho jako první.</w:t>
      </w:r>
    </w:p>
    <w:p w14:paraId="443BA90A" w14:textId="5508FCDB" w:rsidR="007A1DDC" w:rsidRDefault="007A1DDC" w:rsidP="00B14EA0">
      <w:pPr>
        <w:pStyle w:val="Odstavecseseznamem"/>
        <w:numPr>
          <w:ilvl w:val="0"/>
          <w:numId w:val="34"/>
        </w:numPr>
        <w:jc w:val="both"/>
      </w:pPr>
      <w:r>
        <w:t xml:space="preserve">V řadě s libovolným počtem </w:t>
      </w:r>
      <w:r w:rsidR="00BA36B6">
        <w:t>hřebíků musí zatlouct nejprve ty nejmenší</w:t>
      </w:r>
      <w:r w:rsidR="00E45040">
        <w:t xml:space="preserve">, poté </w:t>
      </w:r>
      <w:r w:rsidR="00B14EA0">
        <w:br/>
      </w:r>
      <w:r w:rsidR="00E45040">
        <w:t xml:space="preserve">o něco větší až zatluče ty největší. </w:t>
      </w:r>
    </w:p>
    <w:p w14:paraId="26359B00" w14:textId="4B0A3520" w:rsidR="00E55D88" w:rsidRDefault="00E55D88" w:rsidP="00B14EA0">
      <w:pPr>
        <w:pStyle w:val="Odstavecseseznamem"/>
        <w:numPr>
          <w:ilvl w:val="0"/>
          <w:numId w:val="34"/>
        </w:numPr>
        <w:jc w:val="both"/>
      </w:pPr>
      <w:r>
        <w:t xml:space="preserve">V řadě </w:t>
      </w:r>
      <w:r w:rsidR="00D41248">
        <w:t xml:space="preserve">deseti hřebíků budou </w:t>
      </w:r>
      <w:r w:rsidR="00632BCE">
        <w:t>tři</w:t>
      </w:r>
      <w:r w:rsidR="00D41248">
        <w:t xml:space="preserve"> nakřivo</w:t>
      </w:r>
      <w:r w:rsidR="003956C2">
        <w:t xml:space="preserve"> (nahnuté k </w:t>
      </w:r>
      <w:r w:rsidR="00C0660B">
        <w:t>dítěti</w:t>
      </w:r>
      <w:r w:rsidR="003956C2">
        <w:t>/od něho/do stran)</w:t>
      </w:r>
      <w:r w:rsidR="00D41248">
        <w:t xml:space="preserve">, dítě musí </w:t>
      </w:r>
      <w:r w:rsidR="0027779C">
        <w:t xml:space="preserve">určit, které </w:t>
      </w:r>
      <w:r w:rsidR="00632BCE">
        <w:t xml:space="preserve">hřebíky </w:t>
      </w:r>
      <w:r w:rsidR="0027779C">
        <w:t xml:space="preserve">jsou špatně a </w:t>
      </w:r>
      <w:r w:rsidR="00D41248">
        <w:t xml:space="preserve">zatlouct všechny, které jsou </w:t>
      </w:r>
      <w:r w:rsidR="0027779C">
        <w:t xml:space="preserve">rovně. </w:t>
      </w:r>
    </w:p>
    <w:p w14:paraId="1A2EDCE8" w14:textId="4D3E0F1B" w:rsidR="00683251" w:rsidRDefault="00684F95" w:rsidP="00B14EA0">
      <w:pPr>
        <w:pStyle w:val="Odstavecseseznamem"/>
        <w:numPr>
          <w:ilvl w:val="0"/>
          <w:numId w:val="34"/>
        </w:numPr>
        <w:jc w:val="both"/>
      </w:pPr>
      <w:r>
        <w:t>V řadě různě zatlučených hřebíků musí určit</w:t>
      </w:r>
      <w:r w:rsidR="00E82B83">
        <w:t>, které jsou nejdelší a které nejkratší a zatlouct je postupně od nejdelších po nejkratší.</w:t>
      </w:r>
    </w:p>
    <w:p w14:paraId="2DBD0912" w14:textId="3565B611" w:rsidR="00632BCE" w:rsidRDefault="00632BCE" w:rsidP="00B14EA0">
      <w:pPr>
        <w:jc w:val="both"/>
      </w:pPr>
    </w:p>
    <w:p w14:paraId="65FFDC22" w14:textId="77777777" w:rsidR="00683251" w:rsidRPr="00B40AC5" w:rsidRDefault="00683251" w:rsidP="00B14EA0">
      <w:pPr>
        <w:jc w:val="both"/>
      </w:pPr>
    </w:p>
    <w:p w14:paraId="46BBEF0E" w14:textId="3FC7903B" w:rsidR="00F06AC9" w:rsidRPr="00850142" w:rsidRDefault="00F06AC9" w:rsidP="00B14EA0">
      <w:pPr>
        <w:jc w:val="both"/>
      </w:pPr>
      <w:r w:rsidRPr="003D24F0">
        <w:rPr>
          <w:b/>
          <w:bCs/>
        </w:rPr>
        <w:t>Co cvičíme:</w:t>
      </w:r>
      <w:r w:rsidR="00850142">
        <w:rPr>
          <w:b/>
          <w:bCs/>
        </w:rPr>
        <w:t xml:space="preserve"> </w:t>
      </w:r>
      <w:r w:rsidR="00850142">
        <w:t xml:space="preserve">rozlišovací schopnost, </w:t>
      </w:r>
      <w:r w:rsidR="009A5222">
        <w:t>orientace na ploše</w:t>
      </w:r>
      <w:r w:rsidR="0075192E">
        <w:t xml:space="preserve">, zraková percepce – </w:t>
      </w:r>
      <w:r w:rsidR="00C0538D">
        <w:t>koordinac</w:t>
      </w:r>
      <w:r w:rsidR="00FF37A3">
        <w:t>e</w:t>
      </w:r>
      <w:r w:rsidR="00C0538D">
        <w:t xml:space="preserve"> oko-ruka, </w:t>
      </w:r>
      <w:r w:rsidR="0075192E">
        <w:t>postřeh, rychlost reakce</w:t>
      </w:r>
    </w:p>
    <w:p w14:paraId="7A0B988A" w14:textId="77777777" w:rsidR="00796026" w:rsidRDefault="00796026" w:rsidP="00F35486"/>
    <w:p w14:paraId="0FCAC1FE" w14:textId="77777777" w:rsidR="002537BC" w:rsidRDefault="00B2106D" w:rsidP="00F35486">
      <w:r w:rsidRPr="00B2106D">
        <w:rPr>
          <w:noProof/>
        </w:rPr>
        <w:drawing>
          <wp:inline distT="0" distB="0" distL="0" distR="0" wp14:anchorId="15750992" wp14:editId="5C236857">
            <wp:extent cx="2750024" cy="1885660"/>
            <wp:effectExtent l="0" t="0" r="0" b="635"/>
            <wp:docPr id="1243899120" name="Obrázek 1" descr="Obsah obrázku nářadí, tráva, ruční nářadí, venku&#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3899120" name="Obrázek 1" descr="Obsah obrázku nářadí, tráva, ruční nářadí, venku&#10;&#10;Popis byl vytvořen automaticky"/>
                    <pic:cNvPicPr/>
                  </pic:nvPicPr>
                  <pic:blipFill rotWithShape="1">
                    <a:blip r:embed="rId51"/>
                    <a:srcRect l="5120"/>
                    <a:stretch/>
                  </pic:blipFill>
                  <pic:spPr bwMode="auto">
                    <a:xfrm>
                      <a:off x="0" y="0"/>
                      <a:ext cx="2778271" cy="1905029"/>
                    </a:xfrm>
                    <a:prstGeom prst="rect">
                      <a:avLst/>
                    </a:prstGeom>
                    <a:ln>
                      <a:noFill/>
                    </a:ln>
                    <a:extLst>
                      <a:ext uri="{53640926-AAD7-44D8-BBD7-CCE9431645EC}">
                        <a14:shadowObscured xmlns:a14="http://schemas.microsoft.com/office/drawing/2010/main"/>
                      </a:ext>
                    </a:extLst>
                  </pic:spPr>
                </pic:pic>
              </a:graphicData>
            </a:graphic>
          </wp:inline>
        </w:drawing>
      </w:r>
      <w:r w:rsidR="00D36BA2">
        <w:t xml:space="preserve">        </w:t>
      </w:r>
      <w:r w:rsidR="00D36BA2">
        <w:rPr>
          <w:noProof/>
        </w:rPr>
        <w:drawing>
          <wp:inline distT="0" distB="0" distL="0" distR="0" wp14:anchorId="275A8D09" wp14:editId="57E159E6">
            <wp:extent cx="2511188" cy="1883534"/>
            <wp:effectExtent l="0" t="0" r="3810" b="2540"/>
            <wp:docPr id="1664105380" name="Obrázek 1" descr="Obsah obrázku batole, venku, oblečení, osoba&#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4105380" name="Obrázek 1" descr="Obsah obrázku batole, venku, oblečení, osoba&#10;&#10;Popis byl vytvořen automaticky"/>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2518118" cy="1888732"/>
                    </a:xfrm>
                    <a:prstGeom prst="rect">
                      <a:avLst/>
                    </a:prstGeom>
                    <a:noFill/>
                    <a:ln>
                      <a:noFill/>
                    </a:ln>
                  </pic:spPr>
                </pic:pic>
              </a:graphicData>
            </a:graphic>
          </wp:inline>
        </w:drawing>
      </w:r>
      <w:r w:rsidR="00D36BA2">
        <w:tab/>
      </w:r>
      <w:r w:rsidR="00D36BA2">
        <w:tab/>
      </w:r>
      <w:r w:rsidR="00D36BA2">
        <w:tab/>
      </w:r>
      <w:r w:rsidR="00D36BA2">
        <w:tab/>
      </w:r>
    </w:p>
    <w:p w14:paraId="1E75FC27" w14:textId="03157F1F" w:rsidR="00DE258E" w:rsidRDefault="002537BC" w:rsidP="00EC34E4">
      <w:pPr>
        <w:jc w:val="center"/>
      </w:pPr>
      <w:r w:rsidRPr="002537BC">
        <w:rPr>
          <w:noProof/>
        </w:rPr>
        <w:drawing>
          <wp:inline distT="0" distB="0" distL="0" distR="0" wp14:anchorId="72A9AED5" wp14:editId="68A56704">
            <wp:extent cx="1966558" cy="1617260"/>
            <wp:effectExtent l="0" t="0" r="0" b="2540"/>
            <wp:docPr id="1496260440" name="Obráze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6260440" name=""/>
                    <pic:cNvPicPr/>
                  </pic:nvPicPr>
                  <pic:blipFill>
                    <a:blip r:embed="rId53"/>
                    <a:stretch>
                      <a:fillRect/>
                    </a:stretch>
                  </pic:blipFill>
                  <pic:spPr>
                    <a:xfrm>
                      <a:off x="0" y="0"/>
                      <a:ext cx="2000418" cy="1645105"/>
                    </a:xfrm>
                    <a:prstGeom prst="rect">
                      <a:avLst/>
                    </a:prstGeom>
                  </pic:spPr>
                </pic:pic>
              </a:graphicData>
            </a:graphic>
          </wp:inline>
        </w:drawing>
      </w:r>
    </w:p>
    <w:p w14:paraId="3EEF82F2" w14:textId="33D7A53A" w:rsidR="00DE258E" w:rsidRPr="00170D42" w:rsidRDefault="00DE258E" w:rsidP="00B14EA0">
      <w:pPr>
        <w:jc w:val="both"/>
        <w:rPr>
          <w:b/>
          <w:bCs/>
          <w:sz w:val="28"/>
          <w:szCs w:val="28"/>
        </w:rPr>
      </w:pPr>
      <w:r w:rsidRPr="00170D42">
        <w:rPr>
          <w:b/>
          <w:bCs/>
          <w:sz w:val="28"/>
          <w:szCs w:val="28"/>
        </w:rPr>
        <w:lastRenderedPageBreak/>
        <w:t>Hvězdář</w:t>
      </w:r>
    </w:p>
    <w:p w14:paraId="057F4CBE" w14:textId="77777777" w:rsidR="00DE258E" w:rsidRDefault="00DE258E" w:rsidP="00B14EA0">
      <w:pPr>
        <w:jc w:val="both"/>
      </w:pPr>
    </w:p>
    <w:p w14:paraId="7FAFCBCB" w14:textId="77777777" w:rsidR="00DE258E" w:rsidRDefault="00DE258E" w:rsidP="00B14EA0">
      <w:pPr>
        <w:jc w:val="both"/>
      </w:pPr>
      <w:r w:rsidRPr="00F0020F">
        <w:rPr>
          <w:b/>
          <w:bCs/>
        </w:rPr>
        <w:t>Místo:</w:t>
      </w:r>
      <w:r>
        <w:t xml:space="preserve"> doma</w:t>
      </w:r>
    </w:p>
    <w:p w14:paraId="162A227C" w14:textId="77777777" w:rsidR="00DE258E" w:rsidRDefault="00DE258E" w:rsidP="00B14EA0">
      <w:pPr>
        <w:jc w:val="both"/>
      </w:pPr>
      <w:r w:rsidRPr="00F0020F">
        <w:rPr>
          <w:b/>
          <w:bCs/>
        </w:rPr>
        <w:t>Pomůcky:</w:t>
      </w:r>
      <w:r w:rsidRPr="00F51C19">
        <w:t xml:space="preserve"> </w:t>
      </w:r>
      <w:r>
        <w:t xml:space="preserve">obrázky hvězdiček a planet, papírová trubka od potravinářské fólie či alobalu </w:t>
      </w:r>
    </w:p>
    <w:p w14:paraId="6979ACB6" w14:textId="77777777" w:rsidR="00DE258E" w:rsidRDefault="00DE258E" w:rsidP="00B14EA0">
      <w:pPr>
        <w:jc w:val="both"/>
      </w:pPr>
    </w:p>
    <w:p w14:paraId="7BE3AEC3" w14:textId="77777777" w:rsidR="00DE258E" w:rsidRDefault="00DE258E" w:rsidP="00B14EA0">
      <w:pPr>
        <w:jc w:val="both"/>
        <w:rPr>
          <w:b/>
          <w:bCs/>
        </w:rPr>
      </w:pPr>
      <w:r w:rsidRPr="00F0020F">
        <w:rPr>
          <w:b/>
          <w:bCs/>
        </w:rPr>
        <w:t>Popis:</w:t>
      </w:r>
    </w:p>
    <w:p w14:paraId="68B45736" w14:textId="1473AE70" w:rsidR="00DE258E" w:rsidRDefault="00DE258E" w:rsidP="00B14EA0">
      <w:pPr>
        <w:jc w:val="both"/>
      </w:pPr>
      <w:r>
        <w:t xml:space="preserve">Vytvoříme si hvězdářský dalekohled, se kterým budeme pozorovat hvězdy. Hvězdy </w:t>
      </w:r>
      <w:r w:rsidR="00B14EA0">
        <w:br/>
      </w:r>
      <w:r>
        <w:t xml:space="preserve">a planety můžeme zkusit chytit do dlaně. Po pokoji na různá místa rozmístíme obrázky hvězd a planet. Dítěti dáme papírový dalekohled, kterým musí najít obrázek. Poté ho vyzveme, aby si k dalekohledu přiložilo dlaň druhé ruky a dívalo se oběma očima. Pokud bude dobrým hvězdářem dokáže obrázek planety či hvězdy vidět v dlani druhé ruky. Obtížnost můžeme zvýšit posunováním dlaně po celé délce dalekohledu. </w:t>
      </w:r>
    </w:p>
    <w:p w14:paraId="6982B3DE" w14:textId="77777777" w:rsidR="00DE258E" w:rsidRDefault="00DE258E" w:rsidP="00B14EA0">
      <w:pPr>
        <w:jc w:val="both"/>
        <w:rPr>
          <w:b/>
          <w:bCs/>
        </w:rPr>
      </w:pPr>
      <w:r w:rsidRPr="00DB72C9">
        <w:rPr>
          <w:b/>
          <w:bCs/>
        </w:rPr>
        <w:t xml:space="preserve">Obměna: </w:t>
      </w:r>
    </w:p>
    <w:p w14:paraId="563B3226" w14:textId="77777777" w:rsidR="00DE258E" w:rsidRPr="00DB72C9" w:rsidRDefault="00DE258E" w:rsidP="00B14EA0">
      <w:pPr>
        <w:jc w:val="both"/>
      </w:pPr>
      <w:r>
        <w:t xml:space="preserve">Na hvězdáře lze hrát i s dětmi s pleoptickým cvičením. Dítě sleduje dalekohledem obrázky či předměty v místnosti, kterou zná. Podle toho, kam má nasměrovaný dalekohled víme, zda opravdu kouká tam, kam má. </w:t>
      </w:r>
    </w:p>
    <w:p w14:paraId="37FFC83A" w14:textId="77777777" w:rsidR="00DE258E" w:rsidRPr="00D47454" w:rsidRDefault="00DE258E" w:rsidP="00B14EA0">
      <w:pPr>
        <w:jc w:val="both"/>
      </w:pPr>
    </w:p>
    <w:p w14:paraId="6AB12C8A" w14:textId="77777777" w:rsidR="00DE258E" w:rsidRPr="00112332" w:rsidRDefault="00DE258E" w:rsidP="00B14EA0">
      <w:pPr>
        <w:jc w:val="both"/>
      </w:pPr>
      <w:r w:rsidRPr="00F0020F">
        <w:rPr>
          <w:b/>
          <w:bCs/>
        </w:rPr>
        <w:t>Co cvičíme:</w:t>
      </w:r>
      <w:r>
        <w:rPr>
          <w:b/>
          <w:bCs/>
        </w:rPr>
        <w:t xml:space="preserve"> </w:t>
      </w:r>
      <w:r>
        <w:t>konvergence (alternativa ke cvičení Díra v dlani), zraková ostrost do dálky, rozlišovací schopnost, koordinace oko ruka, zraková pozornost a zraková paměť</w:t>
      </w:r>
    </w:p>
    <w:p w14:paraId="2A069150" w14:textId="77777777" w:rsidR="00DE258E" w:rsidRPr="00F35486" w:rsidRDefault="00DE258E" w:rsidP="00B14EA0">
      <w:pPr>
        <w:jc w:val="both"/>
      </w:pPr>
    </w:p>
    <w:p w14:paraId="0C8C6F7A" w14:textId="4EB1CA70" w:rsidR="00DE258E" w:rsidRDefault="00DE258E" w:rsidP="00B14EA0">
      <w:pPr>
        <w:jc w:val="both"/>
      </w:pPr>
      <w:r w:rsidRPr="008A6D12">
        <w:rPr>
          <w:b/>
          <w:bCs/>
        </w:rPr>
        <w:t>Tip:</w:t>
      </w:r>
      <w:r>
        <w:rPr>
          <w:b/>
          <w:bCs/>
        </w:rPr>
        <w:t xml:space="preserve"> </w:t>
      </w:r>
      <w:r>
        <w:t>Dalekohled můžeme vyrobit ve spolupráci s dítětem, dítě si ho může ozdobit podle svých představ.</w:t>
      </w:r>
    </w:p>
    <w:p w14:paraId="3F709B7A" w14:textId="77777777" w:rsidR="00DE258E" w:rsidRDefault="00DE258E" w:rsidP="00DE258E"/>
    <w:p w14:paraId="6A84DC0F" w14:textId="77777777" w:rsidR="00610AC0" w:rsidRDefault="00610AC0" w:rsidP="00DE258E"/>
    <w:p w14:paraId="5070F3AA" w14:textId="77777777" w:rsidR="00610AC0" w:rsidRDefault="00610AC0" w:rsidP="00DE258E"/>
    <w:p w14:paraId="396555E9" w14:textId="77777777" w:rsidR="00027A64" w:rsidRDefault="00027A64" w:rsidP="00DE258E"/>
    <w:p w14:paraId="6C114A71" w14:textId="6A4EED41" w:rsidR="0007018A" w:rsidRDefault="0007018A" w:rsidP="00610AC0">
      <w:pPr>
        <w:jc w:val="center"/>
      </w:pPr>
      <w:r>
        <w:rPr>
          <w:noProof/>
        </w:rPr>
        <w:drawing>
          <wp:inline distT="0" distB="0" distL="0" distR="0" wp14:anchorId="1BB5F0ED" wp14:editId="5C03245C">
            <wp:extent cx="2519916" cy="1890368"/>
            <wp:effectExtent l="0" t="0" r="0" b="0"/>
            <wp:docPr id="1177284046" name="Obrázek 1" descr="Obsah obrázku interiér, umění&#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7284046" name="Obrázek 1" descr="Obsah obrázku interiér, umění&#10;&#10;Popis byl vytvořen automaticky"/>
                    <pic:cNvPicPr>
                      <a:picLocks noChangeAspect="1" noChangeArrowheads="1"/>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2533139" cy="1900287"/>
                    </a:xfrm>
                    <a:prstGeom prst="rect">
                      <a:avLst/>
                    </a:prstGeom>
                    <a:noFill/>
                    <a:ln>
                      <a:noFill/>
                    </a:ln>
                  </pic:spPr>
                </pic:pic>
              </a:graphicData>
            </a:graphic>
          </wp:inline>
        </w:drawing>
      </w:r>
      <w:r w:rsidR="00610AC0">
        <w:tab/>
      </w:r>
      <w:r w:rsidR="0037532C" w:rsidRPr="0037532C">
        <w:rPr>
          <w:noProof/>
        </w:rPr>
        <w:drawing>
          <wp:inline distT="0" distB="0" distL="0" distR="0" wp14:anchorId="5A52051F" wp14:editId="21728B3D">
            <wp:extent cx="2313296" cy="1890801"/>
            <wp:effectExtent l="0" t="0" r="0" b="0"/>
            <wp:docPr id="675157989" name="Obrázek 1" descr="Obsah obrázku oblečení, kresba, zeď, osoba&#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157989" name="Obrázek 1" descr="Obsah obrázku oblečení, kresba, zeď, osoba&#10;&#10;Popis byl vytvořen automaticky"/>
                    <pic:cNvPicPr/>
                  </pic:nvPicPr>
                  <pic:blipFill>
                    <a:blip r:embed="rId55"/>
                    <a:stretch>
                      <a:fillRect/>
                    </a:stretch>
                  </pic:blipFill>
                  <pic:spPr>
                    <a:xfrm>
                      <a:off x="0" y="0"/>
                      <a:ext cx="2334373" cy="1908028"/>
                    </a:xfrm>
                    <a:prstGeom prst="rect">
                      <a:avLst/>
                    </a:prstGeom>
                  </pic:spPr>
                </pic:pic>
              </a:graphicData>
            </a:graphic>
          </wp:inline>
        </w:drawing>
      </w:r>
    </w:p>
    <w:p w14:paraId="5901621C" w14:textId="115692B3" w:rsidR="00DE258E" w:rsidRPr="008A6D12" w:rsidRDefault="00DE258E" w:rsidP="00DE258E">
      <w:pPr>
        <w:rPr>
          <w:b/>
          <w:bCs/>
        </w:rPr>
      </w:pPr>
      <w:r w:rsidRPr="008A6D12">
        <w:rPr>
          <w:b/>
          <w:bCs/>
        </w:rPr>
        <w:br w:type="page"/>
      </w:r>
    </w:p>
    <w:p w14:paraId="69573288" w14:textId="251DA0EB" w:rsidR="00DE258E" w:rsidRPr="00F35486" w:rsidRDefault="00DE258E" w:rsidP="00F35486">
      <w:pPr>
        <w:sectPr w:rsidR="00DE258E" w:rsidRPr="00F35486" w:rsidSect="004210CA">
          <w:headerReference w:type="even" r:id="rId56"/>
          <w:headerReference w:type="default" r:id="rId57"/>
          <w:type w:val="continuous"/>
          <w:pgSz w:w="11906" w:h="16838" w:code="9"/>
          <w:pgMar w:top="1980" w:right="1140" w:bottom="2380" w:left="1140" w:header="1140" w:footer="1420" w:gutter="860"/>
          <w:cols w:space="708"/>
          <w:docGrid w:linePitch="360"/>
        </w:sectPr>
      </w:pPr>
    </w:p>
    <w:p w14:paraId="2F572761" w14:textId="77777777" w:rsidR="007C0619" w:rsidRPr="00746487" w:rsidRDefault="007C0619" w:rsidP="007C0619">
      <w:pPr>
        <w:pStyle w:val="Nadpis10"/>
      </w:pPr>
      <w:bookmarkStart w:id="51" w:name="_Toc164158262"/>
      <w:r w:rsidRPr="00746487">
        <w:lastRenderedPageBreak/>
        <w:t>Rejstřík</w:t>
      </w:r>
      <w:bookmarkEnd w:id="51"/>
    </w:p>
    <w:p w14:paraId="05C3094D" w14:textId="77777777" w:rsidR="00EE1250" w:rsidRDefault="00181CDB" w:rsidP="007C0619">
      <w:pPr>
        <w:rPr>
          <w:b/>
          <w:bCs/>
          <w:noProof/>
        </w:rPr>
        <w:sectPr w:rsidR="00EE1250" w:rsidSect="004210CA">
          <w:headerReference w:type="even" r:id="rId58"/>
          <w:headerReference w:type="default" r:id="rId59"/>
          <w:pgSz w:w="11906" w:h="16838" w:code="9"/>
          <w:pgMar w:top="1980" w:right="1140" w:bottom="2380" w:left="1140" w:header="1140" w:footer="1420" w:gutter="860"/>
          <w:cols w:space="708"/>
          <w:docGrid w:linePitch="360"/>
        </w:sectPr>
      </w:pPr>
      <w:r w:rsidRPr="00746487">
        <w:rPr>
          <w:b/>
          <w:bCs/>
        </w:rPr>
        <w:fldChar w:fldCharType="begin"/>
      </w:r>
      <w:r w:rsidRPr="00746487">
        <w:rPr>
          <w:b/>
          <w:bCs/>
        </w:rPr>
        <w:instrText xml:space="preserve"> INDEX \h "A" \c "2" \z "1029" </w:instrText>
      </w:r>
      <w:r w:rsidRPr="00746487">
        <w:rPr>
          <w:b/>
          <w:bCs/>
        </w:rPr>
        <w:fldChar w:fldCharType="separate"/>
      </w:r>
    </w:p>
    <w:p w14:paraId="26488140" w14:textId="77777777" w:rsidR="00EE1250" w:rsidRDefault="00EE1250">
      <w:pPr>
        <w:pStyle w:val="Hlavikarejstku"/>
        <w:keepNext/>
        <w:tabs>
          <w:tab w:val="right" w:leader="dot" w:pos="4019"/>
        </w:tabs>
        <w:rPr>
          <w:rFonts w:eastAsiaTheme="minorEastAsia" w:cstheme="minorBidi"/>
          <w:b w:val="0"/>
          <w:bCs w:val="0"/>
          <w:noProof/>
        </w:rPr>
      </w:pPr>
      <w:r>
        <w:rPr>
          <w:noProof/>
        </w:rPr>
        <w:t>A</w:t>
      </w:r>
    </w:p>
    <w:p w14:paraId="46934985" w14:textId="77777777" w:rsidR="00EE1250" w:rsidRDefault="00EE1250">
      <w:pPr>
        <w:pStyle w:val="Rejstk1"/>
        <w:tabs>
          <w:tab w:val="right" w:leader="dot" w:pos="4019"/>
        </w:tabs>
        <w:rPr>
          <w:noProof/>
        </w:rPr>
      </w:pPr>
      <w:r>
        <w:rPr>
          <w:noProof/>
        </w:rPr>
        <w:t>afektivní cíle, 40</w:t>
      </w:r>
    </w:p>
    <w:p w14:paraId="1B7841EB" w14:textId="77777777" w:rsidR="00EE1250" w:rsidRDefault="00EE1250">
      <w:pPr>
        <w:pStyle w:val="Rejstk1"/>
        <w:tabs>
          <w:tab w:val="right" w:leader="dot" w:pos="4019"/>
        </w:tabs>
        <w:rPr>
          <w:noProof/>
        </w:rPr>
      </w:pPr>
      <w:r>
        <w:rPr>
          <w:noProof/>
        </w:rPr>
        <w:t>akomodace, 25, 28</w:t>
      </w:r>
    </w:p>
    <w:p w14:paraId="6F859C99" w14:textId="77777777" w:rsidR="00EE1250" w:rsidRDefault="00EE1250">
      <w:pPr>
        <w:pStyle w:val="Rejstk1"/>
        <w:tabs>
          <w:tab w:val="right" w:leader="dot" w:pos="4019"/>
        </w:tabs>
        <w:rPr>
          <w:noProof/>
        </w:rPr>
      </w:pPr>
      <w:r>
        <w:rPr>
          <w:noProof/>
        </w:rPr>
        <w:t>amblyopie, 18, 19, 22, 24, 54</w:t>
      </w:r>
    </w:p>
    <w:p w14:paraId="73D59DAE" w14:textId="77777777" w:rsidR="00EE1250" w:rsidRDefault="00EE1250">
      <w:pPr>
        <w:pStyle w:val="Rejstk1"/>
        <w:tabs>
          <w:tab w:val="right" w:leader="dot" w:pos="4019"/>
        </w:tabs>
        <w:rPr>
          <w:noProof/>
        </w:rPr>
      </w:pPr>
      <w:r>
        <w:rPr>
          <w:noProof/>
        </w:rPr>
        <w:t>analýza, 41</w:t>
      </w:r>
    </w:p>
    <w:p w14:paraId="650EFF0A" w14:textId="77777777" w:rsidR="00EE1250" w:rsidRDefault="00EE1250">
      <w:pPr>
        <w:pStyle w:val="Rejstk1"/>
        <w:tabs>
          <w:tab w:val="right" w:leader="dot" w:pos="4019"/>
        </w:tabs>
        <w:rPr>
          <w:noProof/>
        </w:rPr>
      </w:pPr>
      <w:r>
        <w:rPr>
          <w:noProof/>
        </w:rPr>
        <w:t>andragogika, 19, 32</w:t>
      </w:r>
    </w:p>
    <w:p w14:paraId="0B5B12F4" w14:textId="77777777" w:rsidR="00EE1250" w:rsidRDefault="00EE1250">
      <w:pPr>
        <w:pStyle w:val="Rejstk1"/>
        <w:tabs>
          <w:tab w:val="right" w:leader="dot" w:pos="4019"/>
        </w:tabs>
        <w:rPr>
          <w:noProof/>
        </w:rPr>
      </w:pPr>
      <w:r>
        <w:rPr>
          <w:noProof/>
        </w:rPr>
        <w:t>aplikace, 41</w:t>
      </w:r>
    </w:p>
    <w:p w14:paraId="3FF2D8D5" w14:textId="77777777" w:rsidR="00EE1250" w:rsidRDefault="00EE1250">
      <w:pPr>
        <w:pStyle w:val="Rejstk1"/>
        <w:tabs>
          <w:tab w:val="right" w:leader="dot" w:pos="4019"/>
        </w:tabs>
        <w:rPr>
          <w:noProof/>
        </w:rPr>
      </w:pPr>
      <w:r>
        <w:rPr>
          <w:noProof/>
        </w:rPr>
        <w:t>atraktivita, 53</w:t>
      </w:r>
    </w:p>
    <w:p w14:paraId="62753413" w14:textId="77777777" w:rsidR="00EE1250" w:rsidRDefault="00EE1250">
      <w:pPr>
        <w:pStyle w:val="Rejstk1"/>
        <w:tabs>
          <w:tab w:val="right" w:leader="dot" w:pos="4019"/>
        </w:tabs>
        <w:rPr>
          <w:noProof/>
        </w:rPr>
      </w:pPr>
      <w:r>
        <w:rPr>
          <w:noProof/>
        </w:rPr>
        <w:t>atropinizace, 23</w:t>
      </w:r>
    </w:p>
    <w:p w14:paraId="455BAECB" w14:textId="77777777" w:rsidR="00EE1250" w:rsidRDefault="00EE1250">
      <w:pPr>
        <w:pStyle w:val="Hlavikarejstku"/>
        <w:keepNext/>
        <w:tabs>
          <w:tab w:val="right" w:leader="dot" w:pos="4019"/>
        </w:tabs>
        <w:rPr>
          <w:rFonts w:eastAsiaTheme="minorEastAsia" w:cstheme="minorBidi"/>
          <w:b w:val="0"/>
          <w:bCs w:val="0"/>
          <w:noProof/>
        </w:rPr>
      </w:pPr>
      <w:r>
        <w:rPr>
          <w:noProof/>
        </w:rPr>
        <w:t>B</w:t>
      </w:r>
    </w:p>
    <w:p w14:paraId="694D7F2E" w14:textId="77777777" w:rsidR="00EE1250" w:rsidRDefault="00EE1250">
      <w:pPr>
        <w:pStyle w:val="Rejstk1"/>
        <w:tabs>
          <w:tab w:val="right" w:leader="dot" w:pos="4019"/>
        </w:tabs>
        <w:rPr>
          <w:noProof/>
        </w:rPr>
      </w:pPr>
      <w:r>
        <w:rPr>
          <w:noProof/>
        </w:rPr>
        <w:t>bariéry, 36, 47, 54</w:t>
      </w:r>
    </w:p>
    <w:p w14:paraId="5D14F4F4" w14:textId="77777777" w:rsidR="00EE1250" w:rsidRDefault="00EE1250">
      <w:pPr>
        <w:pStyle w:val="Rejstk1"/>
        <w:tabs>
          <w:tab w:val="right" w:leader="dot" w:pos="4019"/>
        </w:tabs>
        <w:rPr>
          <w:noProof/>
        </w:rPr>
      </w:pPr>
      <w:r>
        <w:rPr>
          <w:noProof/>
        </w:rPr>
        <w:t>bezpečnost, 54</w:t>
      </w:r>
    </w:p>
    <w:p w14:paraId="08062E67" w14:textId="77777777" w:rsidR="00EE1250" w:rsidRDefault="00EE1250">
      <w:pPr>
        <w:pStyle w:val="Rejstk1"/>
        <w:tabs>
          <w:tab w:val="right" w:leader="dot" w:pos="4019"/>
        </w:tabs>
        <w:rPr>
          <w:noProof/>
        </w:rPr>
      </w:pPr>
      <w:r>
        <w:rPr>
          <w:noProof/>
        </w:rPr>
        <w:t>binokulární vidění, 17, 18, 24, 26, 53</w:t>
      </w:r>
    </w:p>
    <w:p w14:paraId="702EDF43" w14:textId="77777777" w:rsidR="00EE1250" w:rsidRDefault="00EE1250">
      <w:pPr>
        <w:pStyle w:val="Rejstk1"/>
        <w:tabs>
          <w:tab w:val="right" w:leader="dot" w:pos="4019"/>
        </w:tabs>
        <w:rPr>
          <w:noProof/>
        </w:rPr>
      </w:pPr>
      <w:r>
        <w:rPr>
          <w:noProof/>
        </w:rPr>
        <w:t>Brockova šňůra, 29</w:t>
      </w:r>
    </w:p>
    <w:p w14:paraId="5137EFDF" w14:textId="77777777" w:rsidR="00EE1250" w:rsidRDefault="00EE1250">
      <w:pPr>
        <w:pStyle w:val="Rejstk1"/>
        <w:tabs>
          <w:tab w:val="right" w:leader="dot" w:pos="4019"/>
        </w:tabs>
        <w:rPr>
          <w:noProof/>
        </w:rPr>
      </w:pPr>
      <w:r>
        <w:rPr>
          <w:noProof/>
        </w:rPr>
        <w:t>brýlová korekce, 25, 52</w:t>
      </w:r>
    </w:p>
    <w:p w14:paraId="69FA1274" w14:textId="77777777" w:rsidR="00EE1250" w:rsidRDefault="00EE1250">
      <w:pPr>
        <w:pStyle w:val="Hlavikarejstku"/>
        <w:keepNext/>
        <w:tabs>
          <w:tab w:val="right" w:leader="dot" w:pos="4019"/>
        </w:tabs>
        <w:rPr>
          <w:rFonts w:eastAsiaTheme="minorEastAsia" w:cstheme="minorBidi"/>
          <w:b w:val="0"/>
          <w:bCs w:val="0"/>
          <w:noProof/>
        </w:rPr>
      </w:pPr>
      <w:r>
        <w:rPr>
          <w:noProof/>
        </w:rPr>
        <w:t>D</w:t>
      </w:r>
    </w:p>
    <w:p w14:paraId="39A2E12E" w14:textId="77777777" w:rsidR="00EE1250" w:rsidRDefault="00EE1250">
      <w:pPr>
        <w:pStyle w:val="Rejstk1"/>
        <w:tabs>
          <w:tab w:val="right" w:leader="dot" w:pos="4019"/>
        </w:tabs>
        <w:rPr>
          <w:noProof/>
        </w:rPr>
      </w:pPr>
      <w:r>
        <w:rPr>
          <w:noProof/>
        </w:rPr>
        <w:t>dekorelace, 20</w:t>
      </w:r>
    </w:p>
    <w:p w14:paraId="38A570E9" w14:textId="77777777" w:rsidR="00EE1250" w:rsidRDefault="00EE1250">
      <w:pPr>
        <w:pStyle w:val="Rejstk1"/>
        <w:tabs>
          <w:tab w:val="right" w:leader="dot" w:pos="4019"/>
        </w:tabs>
        <w:rPr>
          <w:noProof/>
        </w:rPr>
      </w:pPr>
      <w:r>
        <w:rPr>
          <w:noProof/>
        </w:rPr>
        <w:t>diagnosticka, 37</w:t>
      </w:r>
    </w:p>
    <w:p w14:paraId="3DE97442" w14:textId="77777777" w:rsidR="00EE1250" w:rsidRDefault="00EE1250">
      <w:pPr>
        <w:pStyle w:val="Rejstk1"/>
        <w:tabs>
          <w:tab w:val="right" w:leader="dot" w:pos="4019"/>
        </w:tabs>
        <w:rPr>
          <w:noProof/>
        </w:rPr>
      </w:pPr>
      <w:r>
        <w:rPr>
          <w:noProof/>
        </w:rPr>
        <w:t>diagnostika, 18, 19, 38, 44</w:t>
      </w:r>
    </w:p>
    <w:p w14:paraId="401DEB1B" w14:textId="77777777" w:rsidR="00EE1250" w:rsidRDefault="00EE1250">
      <w:pPr>
        <w:pStyle w:val="Rejstk1"/>
        <w:tabs>
          <w:tab w:val="right" w:leader="dot" w:pos="4019"/>
        </w:tabs>
        <w:rPr>
          <w:noProof/>
        </w:rPr>
      </w:pPr>
      <w:r>
        <w:rPr>
          <w:noProof/>
        </w:rPr>
        <w:t>didaktická cvičení, 24</w:t>
      </w:r>
    </w:p>
    <w:p w14:paraId="56D1508F" w14:textId="77777777" w:rsidR="00EE1250" w:rsidRDefault="00EE1250">
      <w:pPr>
        <w:pStyle w:val="Rejstk1"/>
        <w:tabs>
          <w:tab w:val="right" w:leader="dot" w:pos="4019"/>
        </w:tabs>
        <w:rPr>
          <w:noProof/>
        </w:rPr>
      </w:pPr>
      <w:r>
        <w:rPr>
          <w:noProof/>
        </w:rPr>
        <w:t>didaktické materiály, 42</w:t>
      </w:r>
    </w:p>
    <w:p w14:paraId="370C716A" w14:textId="77777777" w:rsidR="00EE1250" w:rsidRDefault="00EE1250">
      <w:pPr>
        <w:pStyle w:val="Rejstk1"/>
        <w:tabs>
          <w:tab w:val="right" w:leader="dot" w:pos="4019"/>
        </w:tabs>
        <w:rPr>
          <w:noProof/>
        </w:rPr>
      </w:pPr>
      <w:r>
        <w:rPr>
          <w:noProof/>
        </w:rPr>
        <w:t>disociace, 25</w:t>
      </w:r>
    </w:p>
    <w:p w14:paraId="7367C5D3" w14:textId="77777777" w:rsidR="00EE1250" w:rsidRDefault="00EE1250">
      <w:pPr>
        <w:pStyle w:val="Rejstk1"/>
        <w:tabs>
          <w:tab w:val="right" w:leader="dot" w:pos="4019"/>
        </w:tabs>
        <w:rPr>
          <w:noProof/>
        </w:rPr>
      </w:pPr>
      <w:r>
        <w:rPr>
          <w:noProof/>
        </w:rPr>
        <w:t>divergence, 30</w:t>
      </w:r>
    </w:p>
    <w:p w14:paraId="6F1D1314" w14:textId="77777777" w:rsidR="00EE1250" w:rsidRDefault="00EE1250">
      <w:pPr>
        <w:pStyle w:val="Rejstk1"/>
        <w:tabs>
          <w:tab w:val="right" w:leader="dot" w:pos="4019"/>
        </w:tabs>
        <w:rPr>
          <w:noProof/>
        </w:rPr>
      </w:pPr>
      <w:r>
        <w:rPr>
          <w:noProof/>
        </w:rPr>
        <w:t>domácí cvičení, 17, 24, 26, 31, 38, 49, 51, 53, 55</w:t>
      </w:r>
    </w:p>
    <w:p w14:paraId="4971E7F7" w14:textId="77777777" w:rsidR="00EE1250" w:rsidRDefault="00EE1250">
      <w:pPr>
        <w:pStyle w:val="Hlavikarejstku"/>
        <w:keepNext/>
        <w:tabs>
          <w:tab w:val="right" w:leader="dot" w:pos="4019"/>
        </w:tabs>
        <w:rPr>
          <w:rFonts w:eastAsiaTheme="minorEastAsia" w:cstheme="minorBidi"/>
          <w:b w:val="0"/>
          <w:bCs w:val="0"/>
          <w:noProof/>
        </w:rPr>
      </w:pPr>
      <w:r>
        <w:rPr>
          <w:noProof/>
        </w:rPr>
        <w:t>E</w:t>
      </w:r>
    </w:p>
    <w:p w14:paraId="31DCD8C1" w14:textId="77777777" w:rsidR="00EE1250" w:rsidRDefault="00EE1250">
      <w:pPr>
        <w:pStyle w:val="Rejstk1"/>
        <w:tabs>
          <w:tab w:val="right" w:leader="dot" w:pos="4019"/>
        </w:tabs>
        <w:rPr>
          <w:noProof/>
        </w:rPr>
      </w:pPr>
      <w:r>
        <w:rPr>
          <w:noProof/>
        </w:rPr>
        <w:t>edukace, 17, 28, 31, 33, 38, 44</w:t>
      </w:r>
    </w:p>
    <w:p w14:paraId="00743EC8" w14:textId="77777777" w:rsidR="00EE1250" w:rsidRDefault="00EE1250">
      <w:pPr>
        <w:pStyle w:val="Rejstk1"/>
        <w:tabs>
          <w:tab w:val="right" w:leader="dot" w:pos="4019"/>
        </w:tabs>
        <w:rPr>
          <w:noProof/>
        </w:rPr>
      </w:pPr>
      <w:r>
        <w:rPr>
          <w:noProof/>
        </w:rPr>
        <w:t>edukace rodičů, 17, 21, 28, 38, 49</w:t>
      </w:r>
    </w:p>
    <w:p w14:paraId="069929E5" w14:textId="77777777" w:rsidR="00EE1250" w:rsidRDefault="00EE1250">
      <w:pPr>
        <w:pStyle w:val="Rejstk1"/>
        <w:tabs>
          <w:tab w:val="right" w:leader="dot" w:pos="4019"/>
        </w:tabs>
        <w:rPr>
          <w:noProof/>
        </w:rPr>
      </w:pPr>
      <w:r>
        <w:rPr>
          <w:noProof/>
        </w:rPr>
        <w:t>edukační cíl, 40, 41</w:t>
      </w:r>
    </w:p>
    <w:p w14:paraId="3CE8E240" w14:textId="77777777" w:rsidR="00EE1250" w:rsidRDefault="00EE1250">
      <w:pPr>
        <w:pStyle w:val="Rejstk1"/>
        <w:tabs>
          <w:tab w:val="right" w:leader="dot" w:pos="4019"/>
        </w:tabs>
        <w:rPr>
          <w:noProof/>
        </w:rPr>
      </w:pPr>
      <w:r>
        <w:rPr>
          <w:noProof/>
        </w:rPr>
        <w:t>edukační konstrukty, 31</w:t>
      </w:r>
    </w:p>
    <w:p w14:paraId="4D3C8F18" w14:textId="77777777" w:rsidR="00EE1250" w:rsidRDefault="00EE1250">
      <w:pPr>
        <w:pStyle w:val="Rejstk1"/>
        <w:tabs>
          <w:tab w:val="right" w:leader="dot" w:pos="4019"/>
        </w:tabs>
        <w:rPr>
          <w:noProof/>
        </w:rPr>
      </w:pPr>
      <w:r>
        <w:rPr>
          <w:noProof/>
        </w:rPr>
        <w:t>edukační plán, 38</w:t>
      </w:r>
    </w:p>
    <w:p w14:paraId="274A5E24" w14:textId="77777777" w:rsidR="00EE1250" w:rsidRDefault="00EE1250">
      <w:pPr>
        <w:pStyle w:val="Rejstk1"/>
        <w:tabs>
          <w:tab w:val="right" w:leader="dot" w:pos="4019"/>
        </w:tabs>
        <w:rPr>
          <w:noProof/>
        </w:rPr>
      </w:pPr>
      <w:r>
        <w:rPr>
          <w:noProof/>
        </w:rPr>
        <w:t>edukační potřeby, 39</w:t>
      </w:r>
    </w:p>
    <w:p w14:paraId="6B0A5D6C" w14:textId="77777777" w:rsidR="00EE1250" w:rsidRDefault="00EE1250">
      <w:pPr>
        <w:pStyle w:val="Rejstk1"/>
        <w:tabs>
          <w:tab w:val="right" w:leader="dot" w:pos="4019"/>
        </w:tabs>
        <w:rPr>
          <w:noProof/>
        </w:rPr>
      </w:pPr>
      <w:r>
        <w:rPr>
          <w:noProof/>
        </w:rPr>
        <w:t>edukační principy, 43</w:t>
      </w:r>
    </w:p>
    <w:p w14:paraId="07AEE9FB" w14:textId="77777777" w:rsidR="00EE1250" w:rsidRDefault="00EE1250">
      <w:pPr>
        <w:pStyle w:val="Rejstk1"/>
        <w:tabs>
          <w:tab w:val="right" w:leader="dot" w:pos="4019"/>
        </w:tabs>
        <w:rPr>
          <w:noProof/>
        </w:rPr>
      </w:pPr>
      <w:r>
        <w:rPr>
          <w:noProof/>
        </w:rPr>
        <w:t>edukační proces, 31, 37</w:t>
      </w:r>
    </w:p>
    <w:p w14:paraId="5C52EB78" w14:textId="77777777" w:rsidR="00EE1250" w:rsidRDefault="00EE1250">
      <w:pPr>
        <w:pStyle w:val="Rejstk1"/>
        <w:tabs>
          <w:tab w:val="right" w:leader="dot" w:pos="4019"/>
        </w:tabs>
        <w:rPr>
          <w:noProof/>
        </w:rPr>
      </w:pPr>
      <w:r>
        <w:rPr>
          <w:noProof/>
        </w:rPr>
        <w:t>edukační prostředí, 31</w:t>
      </w:r>
    </w:p>
    <w:p w14:paraId="742037A7" w14:textId="77777777" w:rsidR="00EE1250" w:rsidRDefault="00EE1250">
      <w:pPr>
        <w:pStyle w:val="Rejstk1"/>
        <w:tabs>
          <w:tab w:val="right" w:leader="dot" w:pos="4019"/>
        </w:tabs>
        <w:rPr>
          <w:noProof/>
        </w:rPr>
      </w:pPr>
      <w:r>
        <w:rPr>
          <w:noProof/>
        </w:rPr>
        <w:t>edukační prostředky, 46</w:t>
      </w:r>
    </w:p>
    <w:p w14:paraId="1303F270" w14:textId="77777777" w:rsidR="00EE1250" w:rsidRDefault="00EE1250">
      <w:pPr>
        <w:pStyle w:val="Rejstk1"/>
        <w:tabs>
          <w:tab w:val="right" w:leader="dot" w:pos="4019"/>
        </w:tabs>
        <w:rPr>
          <w:noProof/>
        </w:rPr>
      </w:pPr>
      <w:r>
        <w:rPr>
          <w:noProof/>
        </w:rPr>
        <w:t>edukační realita, 31</w:t>
      </w:r>
    </w:p>
    <w:p w14:paraId="19787467" w14:textId="77777777" w:rsidR="00EE1250" w:rsidRDefault="00EE1250">
      <w:pPr>
        <w:pStyle w:val="Rejstk1"/>
        <w:tabs>
          <w:tab w:val="right" w:leader="dot" w:pos="4019"/>
        </w:tabs>
        <w:rPr>
          <w:noProof/>
        </w:rPr>
      </w:pPr>
      <w:r>
        <w:rPr>
          <w:noProof/>
        </w:rPr>
        <w:t>edukant, 31, 36, 47</w:t>
      </w:r>
    </w:p>
    <w:p w14:paraId="3D16525C" w14:textId="77777777" w:rsidR="00EE1250" w:rsidRDefault="00EE1250">
      <w:pPr>
        <w:pStyle w:val="Rejstk1"/>
        <w:tabs>
          <w:tab w:val="right" w:leader="dot" w:pos="4019"/>
        </w:tabs>
        <w:rPr>
          <w:noProof/>
        </w:rPr>
      </w:pPr>
      <w:r>
        <w:rPr>
          <w:noProof/>
        </w:rPr>
        <w:t>edukátor, 31, 36, 47</w:t>
      </w:r>
    </w:p>
    <w:p w14:paraId="1C625D14" w14:textId="77777777" w:rsidR="00EE1250" w:rsidRDefault="00EE1250">
      <w:pPr>
        <w:pStyle w:val="Rejstk1"/>
        <w:tabs>
          <w:tab w:val="right" w:leader="dot" w:pos="4019"/>
        </w:tabs>
        <w:rPr>
          <w:noProof/>
        </w:rPr>
      </w:pPr>
      <w:r>
        <w:rPr>
          <w:noProof/>
        </w:rPr>
        <w:t>emocionálnost, 34</w:t>
      </w:r>
    </w:p>
    <w:p w14:paraId="049990F3" w14:textId="77777777" w:rsidR="00EE1250" w:rsidRDefault="00EE1250">
      <w:pPr>
        <w:pStyle w:val="Rejstk1"/>
        <w:tabs>
          <w:tab w:val="right" w:leader="dot" w:pos="4019"/>
        </w:tabs>
        <w:rPr>
          <w:noProof/>
        </w:rPr>
      </w:pPr>
      <w:r>
        <w:rPr>
          <w:noProof/>
        </w:rPr>
        <w:t>ergonomie práce, 24, 51</w:t>
      </w:r>
    </w:p>
    <w:p w14:paraId="125A7519" w14:textId="77777777" w:rsidR="00EE1250" w:rsidRDefault="00EE1250">
      <w:pPr>
        <w:pStyle w:val="Hlavikarejstku"/>
        <w:keepNext/>
        <w:tabs>
          <w:tab w:val="right" w:leader="dot" w:pos="4019"/>
        </w:tabs>
        <w:rPr>
          <w:rFonts w:eastAsiaTheme="minorEastAsia" w:cstheme="minorBidi"/>
          <w:b w:val="0"/>
          <w:bCs w:val="0"/>
          <w:noProof/>
        </w:rPr>
      </w:pPr>
      <w:r>
        <w:rPr>
          <w:noProof/>
        </w:rPr>
        <w:t>F</w:t>
      </w:r>
    </w:p>
    <w:p w14:paraId="334B0A1D" w14:textId="77777777" w:rsidR="00EE1250" w:rsidRDefault="00EE1250">
      <w:pPr>
        <w:pStyle w:val="Rejstk1"/>
        <w:tabs>
          <w:tab w:val="right" w:leader="dot" w:pos="4019"/>
        </w:tabs>
        <w:rPr>
          <w:noProof/>
        </w:rPr>
      </w:pPr>
      <w:r>
        <w:rPr>
          <w:noProof/>
        </w:rPr>
        <w:t>fixace, 22</w:t>
      </w:r>
    </w:p>
    <w:p w14:paraId="60CFBFB1" w14:textId="77777777" w:rsidR="00EE1250" w:rsidRDefault="00EE1250">
      <w:pPr>
        <w:pStyle w:val="Rejstk1"/>
        <w:tabs>
          <w:tab w:val="right" w:leader="dot" w:pos="4019"/>
        </w:tabs>
        <w:rPr>
          <w:noProof/>
        </w:rPr>
      </w:pPr>
      <w:r>
        <w:rPr>
          <w:noProof/>
        </w:rPr>
        <w:t>fixační předmět, 27</w:t>
      </w:r>
    </w:p>
    <w:p w14:paraId="1CF9DC3E" w14:textId="77777777" w:rsidR="00EE1250" w:rsidRDefault="00EE1250">
      <w:pPr>
        <w:pStyle w:val="Rejstk1"/>
        <w:tabs>
          <w:tab w:val="right" w:leader="dot" w:pos="4019"/>
        </w:tabs>
        <w:rPr>
          <w:noProof/>
        </w:rPr>
      </w:pPr>
      <w:r>
        <w:rPr>
          <w:noProof/>
        </w:rPr>
        <w:t>fixační značka, 26</w:t>
      </w:r>
    </w:p>
    <w:p w14:paraId="3883026D" w14:textId="77777777" w:rsidR="00EE1250" w:rsidRDefault="00EE1250">
      <w:pPr>
        <w:pStyle w:val="Rejstk1"/>
        <w:tabs>
          <w:tab w:val="right" w:leader="dot" w:pos="4019"/>
        </w:tabs>
        <w:rPr>
          <w:noProof/>
        </w:rPr>
      </w:pPr>
      <w:r>
        <w:rPr>
          <w:noProof/>
        </w:rPr>
        <w:t>formy edukace, 44</w:t>
      </w:r>
    </w:p>
    <w:p w14:paraId="1500E984" w14:textId="77777777" w:rsidR="00EE1250" w:rsidRDefault="00EE1250">
      <w:pPr>
        <w:pStyle w:val="Rejstk1"/>
        <w:tabs>
          <w:tab w:val="right" w:leader="dot" w:pos="4019"/>
        </w:tabs>
        <w:rPr>
          <w:noProof/>
        </w:rPr>
      </w:pPr>
      <w:r>
        <w:rPr>
          <w:noProof/>
        </w:rPr>
        <w:t>funkční přístup, 49</w:t>
      </w:r>
    </w:p>
    <w:p w14:paraId="5F0B1F3A" w14:textId="77777777" w:rsidR="00EE1250" w:rsidRDefault="00EE1250">
      <w:pPr>
        <w:pStyle w:val="Rejstk1"/>
        <w:tabs>
          <w:tab w:val="right" w:leader="dot" w:pos="4019"/>
        </w:tabs>
        <w:rPr>
          <w:noProof/>
        </w:rPr>
      </w:pPr>
      <w:r>
        <w:rPr>
          <w:noProof/>
        </w:rPr>
        <w:t>fúze, 25</w:t>
      </w:r>
    </w:p>
    <w:p w14:paraId="48B9EFB4" w14:textId="77777777" w:rsidR="00EE1250" w:rsidRDefault="00EE1250">
      <w:pPr>
        <w:pStyle w:val="Rejstk1"/>
        <w:tabs>
          <w:tab w:val="right" w:leader="dot" w:pos="4019"/>
        </w:tabs>
        <w:rPr>
          <w:noProof/>
        </w:rPr>
      </w:pPr>
      <w:r>
        <w:rPr>
          <w:noProof/>
        </w:rPr>
        <w:t>fyziologická diplopie, 28</w:t>
      </w:r>
    </w:p>
    <w:p w14:paraId="202D9AFE" w14:textId="77777777" w:rsidR="00EE1250" w:rsidRDefault="00EE1250">
      <w:pPr>
        <w:pStyle w:val="Hlavikarejstku"/>
        <w:keepNext/>
        <w:tabs>
          <w:tab w:val="right" w:leader="dot" w:pos="4019"/>
        </w:tabs>
        <w:rPr>
          <w:rFonts w:eastAsiaTheme="minorEastAsia" w:cstheme="minorBidi"/>
          <w:b w:val="0"/>
          <w:bCs w:val="0"/>
          <w:noProof/>
        </w:rPr>
      </w:pPr>
      <w:r>
        <w:rPr>
          <w:noProof/>
        </w:rPr>
        <w:t>G</w:t>
      </w:r>
    </w:p>
    <w:p w14:paraId="109FCA82" w14:textId="77777777" w:rsidR="00EE1250" w:rsidRDefault="00EE1250">
      <w:pPr>
        <w:pStyle w:val="Rejstk1"/>
        <w:tabs>
          <w:tab w:val="right" w:leader="dot" w:pos="4019"/>
        </w:tabs>
        <w:rPr>
          <w:noProof/>
        </w:rPr>
      </w:pPr>
      <w:r>
        <w:rPr>
          <w:noProof/>
        </w:rPr>
        <w:t>grafomotorika, 51</w:t>
      </w:r>
    </w:p>
    <w:p w14:paraId="5D289499" w14:textId="77777777" w:rsidR="00EE1250" w:rsidRDefault="00EE1250">
      <w:pPr>
        <w:pStyle w:val="Hlavikarejstku"/>
        <w:keepNext/>
        <w:tabs>
          <w:tab w:val="right" w:leader="dot" w:pos="4019"/>
        </w:tabs>
        <w:rPr>
          <w:rFonts w:eastAsiaTheme="minorEastAsia" w:cstheme="minorBidi"/>
          <w:b w:val="0"/>
          <w:bCs w:val="0"/>
          <w:noProof/>
        </w:rPr>
      </w:pPr>
      <w:r>
        <w:rPr>
          <w:noProof/>
        </w:rPr>
        <w:t>I</w:t>
      </w:r>
    </w:p>
    <w:p w14:paraId="78D99456" w14:textId="77777777" w:rsidR="00EE1250" w:rsidRDefault="00EE1250">
      <w:pPr>
        <w:pStyle w:val="Rejstk1"/>
        <w:tabs>
          <w:tab w:val="right" w:leader="dot" w:pos="4019"/>
        </w:tabs>
        <w:rPr>
          <w:noProof/>
        </w:rPr>
      </w:pPr>
      <w:r>
        <w:rPr>
          <w:noProof/>
        </w:rPr>
        <w:t>individualita, 46</w:t>
      </w:r>
    </w:p>
    <w:p w14:paraId="4E1C9084" w14:textId="77777777" w:rsidR="00EE1250" w:rsidRDefault="00EE1250">
      <w:pPr>
        <w:pStyle w:val="Rejstk1"/>
        <w:tabs>
          <w:tab w:val="right" w:leader="dot" w:pos="4019"/>
        </w:tabs>
        <w:rPr>
          <w:noProof/>
        </w:rPr>
      </w:pPr>
      <w:r>
        <w:rPr>
          <w:noProof/>
        </w:rPr>
        <w:t>inspirace, 17, 55</w:t>
      </w:r>
    </w:p>
    <w:p w14:paraId="38E0F9BC" w14:textId="77777777" w:rsidR="00EE1250" w:rsidRDefault="00EE1250">
      <w:pPr>
        <w:pStyle w:val="Rejstk1"/>
        <w:tabs>
          <w:tab w:val="right" w:leader="dot" w:pos="4019"/>
        </w:tabs>
        <w:rPr>
          <w:noProof/>
        </w:rPr>
      </w:pPr>
      <w:r>
        <w:rPr>
          <w:noProof/>
        </w:rPr>
        <w:t>intervence, 31</w:t>
      </w:r>
    </w:p>
    <w:p w14:paraId="29D97CB6" w14:textId="77777777" w:rsidR="00EE1250" w:rsidRDefault="00EE1250">
      <w:pPr>
        <w:pStyle w:val="Hlavikarejstku"/>
        <w:keepNext/>
        <w:tabs>
          <w:tab w:val="right" w:leader="dot" w:pos="4019"/>
        </w:tabs>
        <w:rPr>
          <w:rFonts w:eastAsiaTheme="minorEastAsia" w:cstheme="minorBidi"/>
          <w:b w:val="0"/>
          <w:bCs w:val="0"/>
          <w:noProof/>
        </w:rPr>
      </w:pPr>
      <w:r>
        <w:rPr>
          <w:noProof/>
        </w:rPr>
        <w:t>J</w:t>
      </w:r>
    </w:p>
    <w:p w14:paraId="17921CAC" w14:textId="77777777" w:rsidR="00EE1250" w:rsidRDefault="00EE1250">
      <w:pPr>
        <w:pStyle w:val="Rejstk1"/>
        <w:tabs>
          <w:tab w:val="right" w:leader="dot" w:pos="4019"/>
        </w:tabs>
        <w:rPr>
          <w:noProof/>
        </w:rPr>
      </w:pPr>
      <w:r>
        <w:rPr>
          <w:noProof/>
        </w:rPr>
        <w:t>jas, 50</w:t>
      </w:r>
    </w:p>
    <w:p w14:paraId="5B62C20F" w14:textId="77777777" w:rsidR="00EE1250" w:rsidRDefault="00EE1250">
      <w:pPr>
        <w:pStyle w:val="Hlavikarejstku"/>
        <w:keepNext/>
        <w:tabs>
          <w:tab w:val="right" w:leader="dot" w:pos="4019"/>
        </w:tabs>
        <w:rPr>
          <w:rFonts w:eastAsiaTheme="minorEastAsia" w:cstheme="minorBidi"/>
          <w:b w:val="0"/>
          <w:bCs w:val="0"/>
          <w:noProof/>
        </w:rPr>
      </w:pPr>
      <w:r>
        <w:rPr>
          <w:noProof/>
        </w:rPr>
        <w:t>K</w:t>
      </w:r>
    </w:p>
    <w:p w14:paraId="76BB8F8A" w14:textId="77777777" w:rsidR="00EE1250" w:rsidRDefault="00EE1250">
      <w:pPr>
        <w:pStyle w:val="Rejstk1"/>
        <w:tabs>
          <w:tab w:val="right" w:leader="dot" w:pos="4019"/>
        </w:tabs>
        <w:rPr>
          <w:noProof/>
        </w:rPr>
      </w:pPr>
      <w:r>
        <w:rPr>
          <w:noProof/>
        </w:rPr>
        <w:t>kognitivní cíle, 40</w:t>
      </w:r>
    </w:p>
    <w:p w14:paraId="147E9606" w14:textId="77777777" w:rsidR="00EE1250" w:rsidRDefault="00EE1250">
      <w:pPr>
        <w:pStyle w:val="Rejstk1"/>
        <w:tabs>
          <w:tab w:val="right" w:leader="dot" w:pos="4019"/>
        </w:tabs>
        <w:rPr>
          <w:noProof/>
        </w:rPr>
      </w:pPr>
      <w:r>
        <w:rPr>
          <w:noProof/>
        </w:rPr>
        <w:t>kompetence, 17, 19</w:t>
      </w:r>
    </w:p>
    <w:p w14:paraId="574E2571" w14:textId="77777777" w:rsidR="00EE1250" w:rsidRDefault="00EE1250">
      <w:pPr>
        <w:pStyle w:val="Rejstk1"/>
        <w:tabs>
          <w:tab w:val="right" w:leader="dot" w:pos="4019"/>
        </w:tabs>
        <w:rPr>
          <w:noProof/>
        </w:rPr>
      </w:pPr>
      <w:r>
        <w:rPr>
          <w:noProof/>
        </w:rPr>
        <w:t>kontrast, 50</w:t>
      </w:r>
    </w:p>
    <w:p w14:paraId="6BFF41E8" w14:textId="77777777" w:rsidR="00EE1250" w:rsidRDefault="00EE1250">
      <w:pPr>
        <w:pStyle w:val="Rejstk1"/>
        <w:tabs>
          <w:tab w:val="right" w:leader="dot" w:pos="4019"/>
        </w:tabs>
        <w:rPr>
          <w:noProof/>
        </w:rPr>
      </w:pPr>
      <w:r>
        <w:rPr>
          <w:noProof/>
        </w:rPr>
        <w:t>konvergence, 25, 26, 28, 29, 30</w:t>
      </w:r>
    </w:p>
    <w:p w14:paraId="3A9043AA" w14:textId="77777777" w:rsidR="00EE1250" w:rsidRDefault="00EE1250">
      <w:pPr>
        <w:pStyle w:val="Rejstk1"/>
        <w:tabs>
          <w:tab w:val="right" w:leader="dot" w:pos="4019"/>
        </w:tabs>
        <w:rPr>
          <w:noProof/>
        </w:rPr>
      </w:pPr>
      <w:r>
        <w:rPr>
          <w:noProof/>
        </w:rPr>
        <w:t>konvergometr, 27</w:t>
      </w:r>
    </w:p>
    <w:p w14:paraId="4B809744" w14:textId="77777777" w:rsidR="00EE1250" w:rsidRDefault="00EE1250">
      <w:pPr>
        <w:pStyle w:val="Rejstk1"/>
        <w:tabs>
          <w:tab w:val="right" w:leader="dot" w:pos="4019"/>
        </w:tabs>
        <w:rPr>
          <w:noProof/>
        </w:rPr>
      </w:pPr>
      <w:r>
        <w:rPr>
          <w:noProof/>
        </w:rPr>
        <w:t>konzultace, 46</w:t>
      </w:r>
    </w:p>
    <w:p w14:paraId="1F37E29F" w14:textId="77777777" w:rsidR="00EE1250" w:rsidRDefault="00EE1250">
      <w:pPr>
        <w:pStyle w:val="Rejstk1"/>
        <w:tabs>
          <w:tab w:val="right" w:leader="dot" w:pos="4019"/>
        </w:tabs>
        <w:rPr>
          <w:noProof/>
        </w:rPr>
      </w:pPr>
      <w:r>
        <w:rPr>
          <w:noProof/>
        </w:rPr>
        <w:t>koordinace oko-noha, 24</w:t>
      </w:r>
    </w:p>
    <w:p w14:paraId="3DFDBC36" w14:textId="77777777" w:rsidR="00EE1250" w:rsidRDefault="00EE1250">
      <w:pPr>
        <w:pStyle w:val="Rejstk1"/>
        <w:tabs>
          <w:tab w:val="right" w:leader="dot" w:pos="4019"/>
        </w:tabs>
        <w:rPr>
          <w:noProof/>
        </w:rPr>
      </w:pPr>
      <w:r>
        <w:rPr>
          <w:noProof/>
        </w:rPr>
        <w:t>koordinace oko-ruka, 24</w:t>
      </w:r>
    </w:p>
    <w:p w14:paraId="4A2A4446" w14:textId="77777777" w:rsidR="00EE1250" w:rsidRDefault="00EE1250">
      <w:pPr>
        <w:pStyle w:val="Rejstk1"/>
        <w:tabs>
          <w:tab w:val="right" w:leader="dot" w:pos="4019"/>
        </w:tabs>
        <w:rPr>
          <w:noProof/>
        </w:rPr>
      </w:pPr>
      <w:r>
        <w:rPr>
          <w:noProof/>
        </w:rPr>
        <w:t>korekce, 20</w:t>
      </w:r>
    </w:p>
    <w:p w14:paraId="528A1768" w14:textId="77777777" w:rsidR="00EE1250" w:rsidRDefault="00EE1250">
      <w:pPr>
        <w:pStyle w:val="Hlavikarejstku"/>
        <w:keepNext/>
        <w:tabs>
          <w:tab w:val="right" w:leader="dot" w:pos="4019"/>
        </w:tabs>
        <w:rPr>
          <w:rFonts w:eastAsiaTheme="minorEastAsia" w:cstheme="minorBidi"/>
          <w:b w:val="0"/>
          <w:bCs w:val="0"/>
          <w:noProof/>
        </w:rPr>
      </w:pPr>
      <w:r>
        <w:rPr>
          <w:noProof/>
        </w:rPr>
        <w:t>L</w:t>
      </w:r>
    </w:p>
    <w:p w14:paraId="16B0D2CA" w14:textId="77777777" w:rsidR="00EE1250" w:rsidRDefault="00EE1250">
      <w:pPr>
        <w:pStyle w:val="Rejstk1"/>
        <w:tabs>
          <w:tab w:val="right" w:leader="dot" w:pos="4019"/>
        </w:tabs>
        <w:rPr>
          <w:noProof/>
        </w:rPr>
      </w:pPr>
      <w:r>
        <w:rPr>
          <w:noProof/>
        </w:rPr>
        <w:t>léčba, 17</w:t>
      </w:r>
    </w:p>
    <w:p w14:paraId="18935957" w14:textId="77777777" w:rsidR="00EE1250" w:rsidRDefault="00EE1250">
      <w:pPr>
        <w:pStyle w:val="Hlavikarejstku"/>
        <w:keepNext/>
        <w:tabs>
          <w:tab w:val="right" w:leader="dot" w:pos="4019"/>
        </w:tabs>
        <w:rPr>
          <w:rFonts w:eastAsiaTheme="minorEastAsia" w:cstheme="minorBidi"/>
          <w:b w:val="0"/>
          <w:bCs w:val="0"/>
          <w:noProof/>
        </w:rPr>
      </w:pPr>
      <w:r>
        <w:rPr>
          <w:noProof/>
        </w:rPr>
        <w:t>M</w:t>
      </w:r>
    </w:p>
    <w:p w14:paraId="67D71CCB" w14:textId="77777777" w:rsidR="00EE1250" w:rsidRDefault="00EE1250">
      <w:pPr>
        <w:pStyle w:val="Rejstk1"/>
        <w:tabs>
          <w:tab w:val="right" w:leader="dot" w:pos="4019"/>
        </w:tabs>
        <w:rPr>
          <w:noProof/>
        </w:rPr>
      </w:pPr>
      <w:r>
        <w:rPr>
          <w:noProof/>
        </w:rPr>
        <w:t>Maslowova pyramida, 35</w:t>
      </w:r>
    </w:p>
    <w:p w14:paraId="42788ECF" w14:textId="77777777" w:rsidR="00EE1250" w:rsidRDefault="00EE1250">
      <w:pPr>
        <w:pStyle w:val="Rejstk1"/>
        <w:tabs>
          <w:tab w:val="right" w:leader="dot" w:pos="4019"/>
        </w:tabs>
        <w:rPr>
          <w:noProof/>
        </w:rPr>
      </w:pPr>
      <w:r>
        <w:rPr>
          <w:noProof/>
        </w:rPr>
        <w:t>metody, 21, 26, 37, 39, 41, 45</w:t>
      </w:r>
    </w:p>
    <w:p w14:paraId="260B66BB" w14:textId="77777777" w:rsidR="00EE1250" w:rsidRDefault="00EE1250">
      <w:pPr>
        <w:pStyle w:val="Rejstk1"/>
        <w:tabs>
          <w:tab w:val="right" w:leader="dot" w:pos="4019"/>
        </w:tabs>
        <w:rPr>
          <w:noProof/>
        </w:rPr>
      </w:pPr>
      <w:r>
        <w:rPr>
          <w:noProof/>
        </w:rPr>
        <w:t>motilita, 26</w:t>
      </w:r>
    </w:p>
    <w:p w14:paraId="1E70CB02" w14:textId="77777777" w:rsidR="00EE1250" w:rsidRDefault="00EE1250">
      <w:pPr>
        <w:pStyle w:val="Rejstk1"/>
        <w:tabs>
          <w:tab w:val="right" w:leader="dot" w:pos="4019"/>
        </w:tabs>
        <w:rPr>
          <w:noProof/>
        </w:rPr>
      </w:pPr>
      <w:r>
        <w:rPr>
          <w:noProof/>
        </w:rPr>
        <w:t>motivace, 24, 31, 34, 35, 36, 39, 47, 51</w:t>
      </w:r>
    </w:p>
    <w:p w14:paraId="6828D29B" w14:textId="77777777" w:rsidR="00EE1250" w:rsidRDefault="00EE1250">
      <w:pPr>
        <w:pStyle w:val="Rejstk1"/>
        <w:tabs>
          <w:tab w:val="right" w:leader="dot" w:pos="4019"/>
        </w:tabs>
        <w:rPr>
          <w:noProof/>
        </w:rPr>
      </w:pPr>
      <w:r>
        <w:rPr>
          <w:noProof/>
        </w:rPr>
        <w:t>multidisciplinární tým, 17, 39</w:t>
      </w:r>
    </w:p>
    <w:p w14:paraId="01247E12" w14:textId="77777777" w:rsidR="00EE1250" w:rsidRDefault="00EE1250">
      <w:pPr>
        <w:pStyle w:val="Hlavikarejstku"/>
        <w:keepNext/>
        <w:tabs>
          <w:tab w:val="right" w:leader="dot" w:pos="4019"/>
        </w:tabs>
        <w:rPr>
          <w:rFonts w:eastAsiaTheme="minorEastAsia" w:cstheme="minorBidi"/>
          <w:b w:val="0"/>
          <w:bCs w:val="0"/>
          <w:noProof/>
        </w:rPr>
      </w:pPr>
      <w:r>
        <w:rPr>
          <w:noProof/>
        </w:rPr>
        <w:t>N</w:t>
      </w:r>
    </w:p>
    <w:p w14:paraId="70053262" w14:textId="77777777" w:rsidR="00EE1250" w:rsidRDefault="00EE1250">
      <w:pPr>
        <w:pStyle w:val="Rejstk1"/>
        <w:tabs>
          <w:tab w:val="right" w:leader="dot" w:pos="4019"/>
        </w:tabs>
        <w:rPr>
          <w:noProof/>
        </w:rPr>
      </w:pPr>
      <w:r>
        <w:rPr>
          <w:noProof/>
        </w:rPr>
        <w:t>názornost, 37, 43</w:t>
      </w:r>
    </w:p>
    <w:p w14:paraId="126ABC23" w14:textId="77777777" w:rsidR="00EE1250" w:rsidRDefault="00EE1250">
      <w:pPr>
        <w:pStyle w:val="Hlavikarejstku"/>
        <w:keepNext/>
        <w:tabs>
          <w:tab w:val="right" w:leader="dot" w:pos="4019"/>
        </w:tabs>
        <w:rPr>
          <w:rFonts w:eastAsiaTheme="minorEastAsia" w:cstheme="minorBidi"/>
          <w:b w:val="0"/>
          <w:bCs w:val="0"/>
          <w:noProof/>
        </w:rPr>
      </w:pPr>
      <w:r>
        <w:rPr>
          <w:noProof/>
        </w:rPr>
        <w:t>O</w:t>
      </w:r>
    </w:p>
    <w:p w14:paraId="23C04456" w14:textId="77777777" w:rsidR="00EE1250" w:rsidRDefault="00EE1250">
      <w:pPr>
        <w:pStyle w:val="Rejstk1"/>
        <w:tabs>
          <w:tab w:val="right" w:leader="dot" w:pos="4019"/>
        </w:tabs>
        <w:rPr>
          <w:noProof/>
        </w:rPr>
      </w:pPr>
      <w:r>
        <w:rPr>
          <w:noProof/>
        </w:rPr>
        <w:t>odborná způsobilost, 19</w:t>
      </w:r>
    </w:p>
    <w:p w14:paraId="220A64DF" w14:textId="77777777" w:rsidR="00EE1250" w:rsidRDefault="00EE1250">
      <w:pPr>
        <w:pStyle w:val="Rejstk1"/>
        <w:tabs>
          <w:tab w:val="right" w:leader="dot" w:pos="4019"/>
        </w:tabs>
        <w:rPr>
          <w:noProof/>
        </w:rPr>
      </w:pPr>
      <w:r>
        <w:rPr>
          <w:noProof/>
        </w:rPr>
        <w:t>odbornost, 17</w:t>
      </w:r>
    </w:p>
    <w:p w14:paraId="03CC7963" w14:textId="77777777" w:rsidR="00EE1250" w:rsidRDefault="00EE1250">
      <w:pPr>
        <w:pStyle w:val="Rejstk1"/>
        <w:tabs>
          <w:tab w:val="right" w:leader="dot" w:pos="4019"/>
        </w:tabs>
        <w:rPr>
          <w:noProof/>
        </w:rPr>
      </w:pPr>
      <w:r>
        <w:rPr>
          <w:noProof/>
        </w:rPr>
        <w:lastRenderedPageBreak/>
        <w:t>odtlumování, 25</w:t>
      </w:r>
    </w:p>
    <w:p w14:paraId="56596B2F" w14:textId="77777777" w:rsidR="00EE1250" w:rsidRDefault="00EE1250">
      <w:pPr>
        <w:pStyle w:val="Rejstk1"/>
        <w:tabs>
          <w:tab w:val="right" w:leader="dot" w:pos="4019"/>
        </w:tabs>
        <w:rPr>
          <w:noProof/>
        </w:rPr>
      </w:pPr>
      <w:r>
        <w:rPr>
          <w:noProof/>
        </w:rPr>
        <w:t>oftalmolog, 19</w:t>
      </w:r>
    </w:p>
    <w:p w14:paraId="3F71C7F6" w14:textId="77777777" w:rsidR="00EE1250" w:rsidRDefault="00EE1250">
      <w:pPr>
        <w:pStyle w:val="Rejstk1"/>
        <w:tabs>
          <w:tab w:val="right" w:leader="dot" w:pos="4019"/>
        </w:tabs>
        <w:rPr>
          <w:noProof/>
        </w:rPr>
      </w:pPr>
      <w:r>
        <w:rPr>
          <w:noProof/>
        </w:rPr>
        <w:t>okluze, 21, 22, 24, 52, 54</w:t>
      </w:r>
    </w:p>
    <w:p w14:paraId="0B10F2B3" w14:textId="77777777" w:rsidR="00EE1250" w:rsidRDefault="00EE1250">
      <w:pPr>
        <w:pStyle w:val="Rejstk1"/>
        <w:tabs>
          <w:tab w:val="right" w:leader="dot" w:pos="4019"/>
        </w:tabs>
        <w:rPr>
          <w:noProof/>
        </w:rPr>
      </w:pPr>
      <w:r>
        <w:rPr>
          <w:noProof/>
        </w:rPr>
        <w:t>okluzor, 22</w:t>
      </w:r>
    </w:p>
    <w:p w14:paraId="243B77B3" w14:textId="77777777" w:rsidR="00EE1250" w:rsidRDefault="00EE1250">
      <w:pPr>
        <w:pStyle w:val="Rejstk1"/>
        <w:tabs>
          <w:tab w:val="right" w:leader="dot" w:pos="4019"/>
        </w:tabs>
        <w:rPr>
          <w:noProof/>
        </w:rPr>
      </w:pPr>
      <w:r>
        <w:rPr>
          <w:noProof/>
        </w:rPr>
        <w:t>optometrista, 19</w:t>
      </w:r>
    </w:p>
    <w:p w14:paraId="186BCA1F" w14:textId="77777777" w:rsidR="00EE1250" w:rsidRDefault="00EE1250">
      <w:pPr>
        <w:pStyle w:val="Rejstk1"/>
        <w:tabs>
          <w:tab w:val="right" w:leader="dot" w:pos="4019"/>
        </w:tabs>
        <w:rPr>
          <w:noProof/>
        </w:rPr>
      </w:pPr>
      <w:r>
        <w:rPr>
          <w:noProof/>
        </w:rPr>
        <w:t>ortoptická cvičení, 25</w:t>
      </w:r>
    </w:p>
    <w:p w14:paraId="7A35D4A9" w14:textId="77777777" w:rsidR="00EE1250" w:rsidRDefault="00EE1250">
      <w:pPr>
        <w:pStyle w:val="Rejstk1"/>
        <w:tabs>
          <w:tab w:val="right" w:leader="dot" w:pos="4019"/>
        </w:tabs>
        <w:rPr>
          <w:noProof/>
        </w:rPr>
      </w:pPr>
      <w:r>
        <w:rPr>
          <w:noProof/>
        </w:rPr>
        <w:t>ortoptická léčba, 24</w:t>
      </w:r>
    </w:p>
    <w:p w14:paraId="7E2C4995" w14:textId="77777777" w:rsidR="00EE1250" w:rsidRDefault="00EE1250">
      <w:pPr>
        <w:pStyle w:val="Rejstk1"/>
        <w:tabs>
          <w:tab w:val="right" w:leader="dot" w:pos="4019"/>
        </w:tabs>
        <w:rPr>
          <w:noProof/>
        </w:rPr>
      </w:pPr>
      <w:r>
        <w:rPr>
          <w:noProof/>
        </w:rPr>
        <w:t>ortoptika, 18</w:t>
      </w:r>
    </w:p>
    <w:p w14:paraId="040FD271" w14:textId="77777777" w:rsidR="00EE1250" w:rsidRDefault="00EE1250">
      <w:pPr>
        <w:pStyle w:val="Rejstk1"/>
        <w:tabs>
          <w:tab w:val="right" w:leader="dot" w:pos="4019"/>
        </w:tabs>
        <w:rPr>
          <w:noProof/>
        </w:rPr>
      </w:pPr>
      <w:r>
        <w:rPr>
          <w:noProof/>
        </w:rPr>
        <w:t>ortoptista, 19, 26, 38, 44, 55</w:t>
      </w:r>
    </w:p>
    <w:p w14:paraId="6E08EF85" w14:textId="77777777" w:rsidR="00EE1250" w:rsidRDefault="00EE1250">
      <w:pPr>
        <w:pStyle w:val="Rejstk1"/>
        <w:tabs>
          <w:tab w:val="right" w:leader="dot" w:pos="4019"/>
        </w:tabs>
        <w:rPr>
          <w:noProof/>
        </w:rPr>
      </w:pPr>
      <w:r>
        <w:rPr>
          <w:noProof/>
        </w:rPr>
        <w:t>osvětlení, 50</w:t>
      </w:r>
    </w:p>
    <w:p w14:paraId="67D9C38A" w14:textId="77777777" w:rsidR="00EE1250" w:rsidRDefault="00EE1250">
      <w:pPr>
        <w:pStyle w:val="Hlavikarejstku"/>
        <w:keepNext/>
        <w:tabs>
          <w:tab w:val="right" w:leader="dot" w:pos="4019"/>
        </w:tabs>
        <w:rPr>
          <w:rFonts w:eastAsiaTheme="minorEastAsia" w:cstheme="minorBidi"/>
          <w:b w:val="0"/>
          <w:bCs w:val="0"/>
          <w:noProof/>
        </w:rPr>
      </w:pPr>
      <w:r>
        <w:rPr>
          <w:noProof/>
        </w:rPr>
        <w:t>P</w:t>
      </w:r>
    </w:p>
    <w:p w14:paraId="282F79A6" w14:textId="77777777" w:rsidR="00EE1250" w:rsidRDefault="00EE1250">
      <w:pPr>
        <w:pStyle w:val="Rejstk1"/>
        <w:tabs>
          <w:tab w:val="right" w:leader="dot" w:pos="4019"/>
        </w:tabs>
        <w:rPr>
          <w:noProof/>
        </w:rPr>
      </w:pPr>
      <w:r>
        <w:rPr>
          <w:noProof/>
        </w:rPr>
        <w:t>pedagogika, 19</w:t>
      </w:r>
    </w:p>
    <w:p w14:paraId="405A9A17" w14:textId="77777777" w:rsidR="00EE1250" w:rsidRDefault="00EE1250">
      <w:pPr>
        <w:pStyle w:val="Rejstk1"/>
        <w:tabs>
          <w:tab w:val="right" w:leader="dot" w:pos="4019"/>
        </w:tabs>
        <w:rPr>
          <w:noProof/>
        </w:rPr>
      </w:pPr>
      <w:r>
        <w:rPr>
          <w:noProof/>
        </w:rPr>
        <w:t>pediatr, 19</w:t>
      </w:r>
    </w:p>
    <w:p w14:paraId="6ED63474" w14:textId="77777777" w:rsidR="00EE1250" w:rsidRDefault="00EE1250">
      <w:pPr>
        <w:pStyle w:val="Rejstk1"/>
        <w:tabs>
          <w:tab w:val="right" w:leader="dot" w:pos="4019"/>
        </w:tabs>
        <w:rPr>
          <w:noProof/>
        </w:rPr>
      </w:pPr>
      <w:r>
        <w:rPr>
          <w:noProof/>
        </w:rPr>
        <w:t>penalizace, 23</w:t>
      </w:r>
    </w:p>
    <w:p w14:paraId="2AA726A6" w14:textId="77777777" w:rsidR="00EE1250" w:rsidRDefault="00EE1250">
      <w:pPr>
        <w:pStyle w:val="Rejstk1"/>
        <w:tabs>
          <w:tab w:val="right" w:leader="dot" w:pos="4019"/>
        </w:tabs>
        <w:rPr>
          <w:noProof/>
        </w:rPr>
      </w:pPr>
      <w:r>
        <w:rPr>
          <w:noProof/>
        </w:rPr>
        <w:t>pleoptická cvičení, 23</w:t>
      </w:r>
    </w:p>
    <w:p w14:paraId="69828658" w14:textId="77777777" w:rsidR="00EE1250" w:rsidRDefault="00EE1250">
      <w:pPr>
        <w:pStyle w:val="Rejstk1"/>
        <w:tabs>
          <w:tab w:val="right" w:leader="dot" w:pos="4019"/>
        </w:tabs>
        <w:rPr>
          <w:noProof/>
        </w:rPr>
      </w:pPr>
      <w:r>
        <w:rPr>
          <w:noProof/>
        </w:rPr>
        <w:t>pleoptická terapie, 19</w:t>
      </w:r>
    </w:p>
    <w:p w14:paraId="4F68C837" w14:textId="77777777" w:rsidR="00EE1250" w:rsidRDefault="00EE1250">
      <w:pPr>
        <w:pStyle w:val="Rejstk1"/>
        <w:tabs>
          <w:tab w:val="right" w:leader="dot" w:pos="4019"/>
        </w:tabs>
        <w:rPr>
          <w:noProof/>
        </w:rPr>
      </w:pPr>
      <w:r>
        <w:rPr>
          <w:noProof/>
        </w:rPr>
        <w:t>pleopticko-ortoptická léčba, 17, 18, 31, 38</w:t>
      </w:r>
    </w:p>
    <w:p w14:paraId="01D5D58E" w14:textId="77777777" w:rsidR="00EE1250" w:rsidRDefault="00EE1250">
      <w:pPr>
        <w:pStyle w:val="Rejstk1"/>
        <w:tabs>
          <w:tab w:val="right" w:leader="dot" w:pos="4019"/>
        </w:tabs>
        <w:rPr>
          <w:noProof/>
        </w:rPr>
      </w:pPr>
      <w:r>
        <w:rPr>
          <w:noProof/>
        </w:rPr>
        <w:t>pleoptika, 19</w:t>
      </w:r>
    </w:p>
    <w:p w14:paraId="036E4776" w14:textId="77777777" w:rsidR="00EE1250" w:rsidRDefault="00EE1250">
      <w:pPr>
        <w:pStyle w:val="Rejstk1"/>
        <w:tabs>
          <w:tab w:val="right" w:leader="dot" w:pos="4019"/>
        </w:tabs>
        <w:rPr>
          <w:noProof/>
        </w:rPr>
      </w:pPr>
      <w:r>
        <w:rPr>
          <w:noProof/>
        </w:rPr>
        <w:t>pomůcka, 24, 29</w:t>
      </w:r>
    </w:p>
    <w:p w14:paraId="38B8270D" w14:textId="77777777" w:rsidR="00EE1250" w:rsidRDefault="00EE1250">
      <w:pPr>
        <w:pStyle w:val="Rejstk1"/>
        <w:tabs>
          <w:tab w:val="right" w:leader="dot" w:pos="4019"/>
        </w:tabs>
        <w:rPr>
          <w:noProof/>
        </w:rPr>
      </w:pPr>
      <w:r>
        <w:rPr>
          <w:noProof/>
        </w:rPr>
        <w:t>pomůcky, 26, 45, 46, 52</w:t>
      </w:r>
    </w:p>
    <w:p w14:paraId="0BBEFC80" w14:textId="77777777" w:rsidR="00EE1250" w:rsidRDefault="00EE1250">
      <w:pPr>
        <w:pStyle w:val="Rejstk1"/>
        <w:tabs>
          <w:tab w:val="right" w:leader="dot" w:pos="4019"/>
        </w:tabs>
        <w:rPr>
          <w:noProof/>
        </w:rPr>
      </w:pPr>
      <w:r>
        <w:rPr>
          <w:noProof/>
        </w:rPr>
        <w:t>porozumění, 41, 44</w:t>
      </w:r>
    </w:p>
    <w:p w14:paraId="38E97C70" w14:textId="77777777" w:rsidR="00EE1250" w:rsidRDefault="00EE1250">
      <w:pPr>
        <w:pStyle w:val="Rejstk1"/>
        <w:tabs>
          <w:tab w:val="right" w:leader="dot" w:pos="4019"/>
        </w:tabs>
        <w:rPr>
          <w:noProof/>
        </w:rPr>
      </w:pPr>
      <w:r>
        <w:rPr>
          <w:noProof/>
        </w:rPr>
        <w:t>potřeba, 35</w:t>
      </w:r>
    </w:p>
    <w:p w14:paraId="7057A888" w14:textId="77777777" w:rsidR="00EE1250" w:rsidRDefault="00EE1250">
      <w:pPr>
        <w:pStyle w:val="Rejstk1"/>
        <w:tabs>
          <w:tab w:val="right" w:leader="dot" w:pos="4019"/>
        </w:tabs>
        <w:rPr>
          <w:noProof/>
        </w:rPr>
      </w:pPr>
      <w:r>
        <w:rPr>
          <w:noProof/>
        </w:rPr>
        <w:t>potřeby, 40, 52</w:t>
      </w:r>
    </w:p>
    <w:p w14:paraId="6DE94D0F" w14:textId="77777777" w:rsidR="00EE1250" w:rsidRDefault="00EE1250">
      <w:pPr>
        <w:pStyle w:val="Rejstk1"/>
        <w:tabs>
          <w:tab w:val="right" w:leader="dot" w:pos="4019"/>
        </w:tabs>
        <w:rPr>
          <w:noProof/>
        </w:rPr>
      </w:pPr>
      <w:r>
        <w:rPr>
          <w:noProof/>
        </w:rPr>
        <w:t>profese, 19</w:t>
      </w:r>
    </w:p>
    <w:p w14:paraId="2A3E28C5" w14:textId="77777777" w:rsidR="00EE1250" w:rsidRDefault="00EE1250">
      <w:pPr>
        <w:pStyle w:val="Rejstk1"/>
        <w:tabs>
          <w:tab w:val="right" w:leader="dot" w:pos="4019"/>
        </w:tabs>
        <w:rPr>
          <w:noProof/>
        </w:rPr>
      </w:pPr>
      <w:r>
        <w:rPr>
          <w:noProof/>
        </w:rPr>
        <w:t>projektování, 17, 38</w:t>
      </w:r>
    </w:p>
    <w:p w14:paraId="2DAECBD5" w14:textId="77777777" w:rsidR="00EE1250" w:rsidRDefault="00EE1250">
      <w:pPr>
        <w:pStyle w:val="Rejstk1"/>
        <w:tabs>
          <w:tab w:val="right" w:leader="dot" w:pos="4019"/>
        </w:tabs>
        <w:rPr>
          <w:noProof/>
        </w:rPr>
      </w:pPr>
      <w:r>
        <w:rPr>
          <w:noProof/>
        </w:rPr>
        <w:t>prostorová orientace, 22, 27, 52</w:t>
      </w:r>
    </w:p>
    <w:p w14:paraId="25CE820C" w14:textId="77777777" w:rsidR="00EE1250" w:rsidRDefault="00EE1250">
      <w:pPr>
        <w:pStyle w:val="Rejstk1"/>
        <w:tabs>
          <w:tab w:val="right" w:leader="dot" w:pos="4019"/>
        </w:tabs>
        <w:rPr>
          <w:noProof/>
        </w:rPr>
      </w:pPr>
      <w:r>
        <w:rPr>
          <w:noProof/>
        </w:rPr>
        <w:t>přiměřenost, 44</w:t>
      </w:r>
    </w:p>
    <w:p w14:paraId="7E5FCDC3" w14:textId="77777777" w:rsidR="00EE1250" w:rsidRDefault="00EE1250">
      <w:pPr>
        <w:pStyle w:val="Rejstk1"/>
        <w:tabs>
          <w:tab w:val="right" w:leader="dot" w:pos="4019"/>
        </w:tabs>
        <w:rPr>
          <w:noProof/>
        </w:rPr>
      </w:pPr>
      <w:r>
        <w:rPr>
          <w:noProof/>
        </w:rPr>
        <w:t>psychický stav, 45</w:t>
      </w:r>
    </w:p>
    <w:p w14:paraId="3C65B604" w14:textId="77777777" w:rsidR="00EE1250" w:rsidRDefault="00EE1250">
      <w:pPr>
        <w:pStyle w:val="Rejstk1"/>
        <w:tabs>
          <w:tab w:val="right" w:leader="dot" w:pos="4019"/>
        </w:tabs>
        <w:rPr>
          <w:noProof/>
        </w:rPr>
      </w:pPr>
      <w:r>
        <w:rPr>
          <w:noProof/>
        </w:rPr>
        <w:t>psychomotorické cíle, 40</w:t>
      </w:r>
    </w:p>
    <w:p w14:paraId="25047AD1" w14:textId="77777777" w:rsidR="00EE1250" w:rsidRDefault="00EE1250">
      <w:pPr>
        <w:pStyle w:val="Hlavikarejstku"/>
        <w:keepNext/>
        <w:tabs>
          <w:tab w:val="right" w:leader="dot" w:pos="4019"/>
        </w:tabs>
        <w:rPr>
          <w:rFonts w:eastAsiaTheme="minorEastAsia" w:cstheme="minorBidi"/>
          <w:b w:val="0"/>
          <w:bCs w:val="0"/>
          <w:noProof/>
        </w:rPr>
      </w:pPr>
      <w:r>
        <w:rPr>
          <w:noProof/>
        </w:rPr>
        <w:t>R</w:t>
      </w:r>
    </w:p>
    <w:p w14:paraId="37E862B7" w14:textId="77777777" w:rsidR="00EE1250" w:rsidRDefault="00EE1250">
      <w:pPr>
        <w:pStyle w:val="Rejstk1"/>
        <w:tabs>
          <w:tab w:val="right" w:leader="dot" w:pos="4019"/>
        </w:tabs>
        <w:rPr>
          <w:noProof/>
        </w:rPr>
      </w:pPr>
      <w:r>
        <w:rPr>
          <w:noProof/>
        </w:rPr>
        <w:t>realizace, 17, 38</w:t>
      </w:r>
    </w:p>
    <w:p w14:paraId="691FE88F" w14:textId="77777777" w:rsidR="00EE1250" w:rsidRDefault="00EE1250">
      <w:pPr>
        <w:pStyle w:val="Rejstk1"/>
        <w:tabs>
          <w:tab w:val="right" w:leader="dot" w:pos="4019"/>
        </w:tabs>
        <w:rPr>
          <w:noProof/>
        </w:rPr>
      </w:pPr>
      <w:r>
        <w:rPr>
          <w:noProof/>
        </w:rPr>
        <w:t>rehabilitace, 39</w:t>
      </w:r>
    </w:p>
    <w:p w14:paraId="0829AD3D" w14:textId="77777777" w:rsidR="00EE1250" w:rsidRDefault="00EE1250">
      <w:pPr>
        <w:pStyle w:val="Hlavikarejstku"/>
        <w:keepNext/>
        <w:tabs>
          <w:tab w:val="right" w:leader="dot" w:pos="4019"/>
        </w:tabs>
        <w:rPr>
          <w:rFonts w:eastAsiaTheme="minorEastAsia" w:cstheme="minorBidi"/>
          <w:b w:val="0"/>
          <w:bCs w:val="0"/>
          <w:noProof/>
        </w:rPr>
      </w:pPr>
      <w:r>
        <w:rPr>
          <w:noProof/>
        </w:rPr>
        <w:t>S</w:t>
      </w:r>
    </w:p>
    <w:p w14:paraId="41E7B73B" w14:textId="77777777" w:rsidR="00EE1250" w:rsidRDefault="00EE1250">
      <w:pPr>
        <w:pStyle w:val="Rejstk1"/>
        <w:tabs>
          <w:tab w:val="right" w:leader="dot" w:pos="4019"/>
        </w:tabs>
        <w:rPr>
          <w:noProof/>
        </w:rPr>
      </w:pPr>
      <w:r>
        <w:rPr>
          <w:noProof/>
        </w:rPr>
        <w:t>screening, 19</w:t>
      </w:r>
    </w:p>
    <w:p w14:paraId="716D2381" w14:textId="77777777" w:rsidR="00EE1250" w:rsidRDefault="00EE1250">
      <w:pPr>
        <w:pStyle w:val="Rejstk1"/>
        <w:tabs>
          <w:tab w:val="right" w:leader="dot" w:pos="4019"/>
        </w:tabs>
        <w:rPr>
          <w:noProof/>
        </w:rPr>
      </w:pPr>
      <w:r>
        <w:rPr>
          <w:noProof/>
        </w:rPr>
        <w:t>slabozrakost, 50</w:t>
      </w:r>
    </w:p>
    <w:p w14:paraId="02F7FA3D" w14:textId="77777777" w:rsidR="00EE1250" w:rsidRDefault="00EE1250">
      <w:pPr>
        <w:pStyle w:val="Rejstk1"/>
        <w:tabs>
          <w:tab w:val="right" w:leader="dot" w:pos="4019"/>
        </w:tabs>
        <w:rPr>
          <w:noProof/>
        </w:rPr>
      </w:pPr>
      <w:r>
        <w:rPr>
          <w:noProof/>
        </w:rPr>
        <w:t>speciální pedagog, 19</w:t>
      </w:r>
    </w:p>
    <w:p w14:paraId="7E4798B3" w14:textId="77777777" w:rsidR="00EE1250" w:rsidRDefault="00EE1250">
      <w:pPr>
        <w:pStyle w:val="Rejstk1"/>
        <w:tabs>
          <w:tab w:val="right" w:leader="dot" w:pos="4019"/>
        </w:tabs>
        <w:rPr>
          <w:noProof/>
        </w:rPr>
      </w:pPr>
      <w:r>
        <w:rPr>
          <w:noProof/>
        </w:rPr>
        <w:t>stereopse, 25</w:t>
      </w:r>
    </w:p>
    <w:p w14:paraId="1BBA011F" w14:textId="77777777" w:rsidR="00EE1250" w:rsidRDefault="00EE1250">
      <w:pPr>
        <w:pStyle w:val="Rejstk1"/>
        <w:tabs>
          <w:tab w:val="right" w:leader="dot" w:pos="4019"/>
        </w:tabs>
        <w:rPr>
          <w:noProof/>
        </w:rPr>
      </w:pPr>
      <w:r>
        <w:rPr>
          <w:noProof/>
        </w:rPr>
        <w:t>stigma, 22</w:t>
      </w:r>
    </w:p>
    <w:p w14:paraId="49C9B0A4" w14:textId="77777777" w:rsidR="00EE1250" w:rsidRDefault="00EE1250">
      <w:pPr>
        <w:pStyle w:val="Rejstk1"/>
        <w:tabs>
          <w:tab w:val="right" w:leader="dot" w:pos="4019"/>
        </w:tabs>
        <w:rPr>
          <w:noProof/>
        </w:rPr>
      </w:pPr>
      <w:r>
        <w:rPr>
          <w:noProof/>
        </w:rPr>
        <w:t>stimulace, 20, 24</w:t>
      </w:r>
    </w:p>
    <w:p w14:paraId="598A6E20" w14:textId="77777777" w:rsidR="00EE1250" w:rsidRDefault="00EE1250">
      <w:pPr>
        <w:pStyle w:val="Rejstk1"/>
        <w:tabs>
          <w:tab w:val="right" w:leader="dot" w:pos="4019"/>
        </w:tabs>
        <w:rPr>
          <w:noProof/>
        </w:rPr>
      </w:pPr>
      <w:r>
        <w:rPr>
          <w:noProof/>
        </w:rPr>
        <w:t>strabismus, 18, 24, 27, 30, 54</w:t>
      </w:r>
    </w:p>
    <w:p w14:paraId="2EAFA6B4" w14:textId="77777777" w:rsidR="00EE1250" w:rsidRDefault="00EE1250">
      <w:pPr>
        <w:pStyle w:val="Rejstk1"/>
        <w:tabs>
          <w:tab w:val="right" w:leader="dot" w:pos="4019"/>
        </w:tabs>
        <w:rPr>
          <w:noProof/>
        </w:rPr>
      </w:pPr>
      <w:r>
        <w:rPr>
          <w:noProof/>
        </w:rPr>
        <w:t>strabolog, 19</w:t>
      </w:r>
    </w:p>
    <w:p w14:paraId="239B2281" w14:textId="77777777" w:rsidR="00EE1250" w:rsidRDefault="00EE1250">
      <w:pPr>
        <w:pStyle w:val="Rejstk1"/>
        <w:tabs>
          <w:tab w:val="right" w:leader="dot" w:pos="4019"/>
        </w:tabs>
        <w:rPr>
          <w:noProof/>
        </w:rPr>
      </w:pPr>
      <w:r>
        <w:rPr>
          <w:noProof/>
        </w:rPr>
        <w:t>syntéza, 41</w:t>
      </w:r>
    </w:p>
    <w:p w14:paraId="118783E9" w14:textId="77777777" w:rsidR="00EE1250" w:rsidRDefault="00EE1250">
      <w:pPr>
        <w:pStyle w:val="Hlavikarejstku"/>
        <w:keepNext/>
        <w:tabs>
          <w:tab w:val="right" w:leader="dot" w:pos="4019"/>
        </w:tabs>
        <w:rPr>
          <w:rFonts w:eastAsiaTheme="minorEastAsia" w:cstheme="minorBidi"/>
          <w:b w:val="0"/>
          <w:bCs w:val="0"/>
          <w:noProof/>
        </w:rPr>
      </w:pPr>
      <w:r>
        <w:rPr>
          <w:noProof/>
        </w:rPr>
        <w:t>Š</w:t>
      </w:r>
    </w:p>
    <w:p w14:paraId="16DC3B58" w14:textId="77777777" w:rsidR="00EE1250" w:rsidRDefault="00EE1250">
      <w:pPr>
        <w:pStyle w:val="Rejstk1"/>
        <w:tabs>
          <w:tab w:val="right" w:leader="dot" w:pos="4019"/>
        </w:tabs>
        <w:rPr>
          <w:noProof/>
        </w:rPr>
      </w:pPr>
      <w:r>
        <w:rPr>
          <w:noProof/>
        </w:rPr>
        <w:t>šikana, 22</w:t>
      </w:r>
    </w:p>
    <w:p w14:paraId="19DD4D34" w14:textId="77777777" w:rsidR="00EE1250" w:rsidRDefault="00EE1250">
      <w:pPr>
        <w:pStyle w:val="Rejstk1"/>
        <w:tabs>
          <w:tab w:val="right" w:leader="dot" w:pos="4019"/>
        </w:tabs>
        <w:rPr>
          <w:noProof/>
        </w:rPr>
      </w:pPr>
      <w:r>
        <w:rPr>
          <w:noProof/>
        </w:rPr>
        <w:t>šilhání, 18, 22, 25</w:t>
      </w:r>
    </w:p>
    <w:p w14:paraId="59E77A23" w14:textId="77777777" w:rsidR="00EE1250" w:rsidRDefault="00EE1250">
      <w:pPr>
        <w:pStyle w:val="Hlavikarejstku"/>
        <w:keepNext/>
        <w:tabs>
          <w:tab w:val="right" w:leader="dot" w:pos="4019"/>
        </w:tabs>
        <w:rPr>
          <w:rFonts w:eastAsiaTheme="minorEastAsia" w:cstheme="minorBidi"/>
          <w:b w:val="0"/>
          <w:bCs w:val="0"/>
          <w:noProof/>
        </w:rPr>
      </w:pPr>
      <w:r>
        <w:rPr>
          <w:noProof/>
        </w:rPr>
        <w:t>T</w:t>
      </w:r>
    </w:p>
    <w:p w14:paraId="20457E0A" w14:textId="77777777" w:rsidR="00EE1250" w:rsidRDefault="00EE1250">
      <w:pPr>
        <w:pStyle w:val="Rejstk1"/>
        <w:tabs>
          <w:tab w:val="right" w:leader="dot" w:pos="4019"/>
        </w:tabs>
        <w:rPr>
          <w:noProof/>
        </w:rPr>
      </w:pPr>
      <w:r>
        <w:rPr>
          <w:noProof/>
        </w:rPr>
        <w:t>taxonomie, 42</w:t>
      </w:r>
    </w:p>
    <w:p w14:paraId="2500F9A3" w14:textId="77777777" w:rsidR="00EE1250" w:rsidRDefault="00EE1250">
      <w:pPr>
        <w:pStyle w:val="Rejstk1"/>
        <w:tabs>
          <w:tab w:val="right" w:leader="dot" w:pos="4019"/>
        </w:tabs>
        <w:rPr>
          <w:noProof/>
        </w:rPr>
      </w:pPr>
      <w:r>
        <w:rPr>
          <w:noProof/>
        </w:rPr>
        <w:t>tupozrakost, 18, 19, 20, 23</w:t>
      </w:r>
    </w:p>
    <w:p w14:paraId="317597F1" w14:textId="77777777" w:rsidR="00EE1250" w:rsidRDefault="00EE1250">
      <w:pPr>
        <w:pStyle w:val="Hlavikarejstku"/>
        <w:keepNext/>
        <w:tabs>
          <w:tab w:val="right" w:leader="dot" w:pos="4019"/>
        </w:tabs>
        <w:rPr>
          <w:rFonts w:eastAsiaTheme="minorEastAsia" w:cstheme="minorBidi"/>
          <w:b w:val="0"/>
          <w:bCs w:val="0"/>
          <w:noProof/>
        </w:rPr>
      </w:pPr>
      <w:r>
        <w:rPr>
          <w:noProof/>
        </w:rPr>
        <w:t>U</w:t>
      </w:r>
    </w:p>
    <w:p w14:paraId="0752B519" w14:textId="77777777" w:rsidR="00EE1250" w:rsidRDefault="00EE1250">
      <w:pPr>
        <w:pStyle w:val="Rejstk1"/>
        <w:tabs>
          <w:tab w:val="right" w:leader="dot" w:pos="4019"/>
        </w:tabs>
        <w:rPr>
          <w:noProof/>
        </w:rPr>
      </w:pPr>
      <w:r>
        <w:rPr>
          <w:noProof/>
        </w:rPr>
        <w:t>učení, 32, 36</w:t>
      </w:r>
    </w:p>
    <w:p w14:paraId="0AFA2A92" w14:textId="77777777" w:rsidR="00EE1250" w:rsidRDefault="00EE1250">
      <w:pPr>
        <w:pStyle w:val="Hlavikarejstku"/>
        <w:keepNext/>
        <w:tabs>
          <w:tab w:val="right" w:leader="dot" w:pos="4019"/>
        </w:tabs>
        <w:rPr>
          <w:rFonts w:eastAsiaTheme="minorEastAsia" w:cstheme="minorBidi"/>
          <w:b w:val="0"/>
          <w:bCs w:val="0"/>
          <w:noProof/>
        </w:rPr>
      </w:pPr>
      <w:r>
        <w:rPr>
          <w:noProof/>
        </w:rPr>
        <w:t>V</w:t>
      </w:r>
    </w:p>
    <w:p w14:paraId="3A3FD624" w14:textId="77777777" w:rsidR="00EE1250" w:rsidRDefault="00EE1250">
      <w:pPr>
        <w:pStyle w:val="Rejstk1"/>
        <w:tabs>
          <w:tab w:val="right" w:leader="dot" w:pos="4019"/>
        </w:tabs>
        <w:rPr>
          <w:noProof/>
        </w:rPr>
      </w:pPr>
      <w:r>
        <w:rPr>
          <w:noProof/>
        </w:rPr>
        <w:t>výkon povolání, 19</w:t>
      </w:r>
    </w:p>
    <w:p w14:paraId="3E06F846" w14:textId="77777777" w:rsidR="00EE1250" w:rsidRDefault="00EE1250">
      <w:pPr>
        <w:pStyle w:val="Rejstk1"/>
        <w:tabs>
          <w:tab w:val="right" w:leader="dot" w:pos="4019"/>
        </w:tabs>
        <w:rPr>
          <w:noProof/>
        </w:rPr>
      </w:pPr>
      <w:r>
        <w:rPr>
          <w:noProof/>
        </w:rPr>
        <w:t>vzdělávání, 19, 32, 33</w:t>
      </w:r>
    </w:p>
    <w:p w14:paraId="2C6F5D10" w14:textId="77777777" w:rsidR="00EE1250" w:rsidRDefault="00EE1250">
      <w:pPr>
        <w:pStyle w:val="Hlavikarejstku"/>
        <w:keepNext/>
        <w:tabs>
          <w:tab w:val="right" w:leader="dot" w:pos="4019"/>
        </w:tabs>
        <w:rPr>
          <w:rFonts w:eastAsiaTheme="minorEastAsia" w:cstheme="minorBidi"/>
          <w:b w:val="0"/>
          <w:bCs w:val="0"/>
          <w:noProof/>
        </w:rPr>
      </w:pPr>
      <w:r>
        <w:rPr>
          <w:noProof/>
        </w:rPr>
        <w:t>Z</w:t>
      </w:r>
    </w:p>
    <w:p w14:paraId="4751FB2A" w14:textId="77777777" w:rsidR="00EE1250" w:rsidRDefault="00EE1250">
      <w:pPr>
        <w:pStyle w:val="Rejstk1"/>
        <w:tabs>
          <w:tab w:val="right" w:leader="dot" w:pos="4019"/>
        </w:tabs>
        <w:rPr>
          <w:noProof/>
        </w:rPr>
      </w:pPr>
      <w:r>
        <w:rPr>
          <w:noProof/>
        </w:rPr>
        <w:t>zdravotnictví, 17</w:t>
      </w:r>
    </w:p>
    <w:p w14:paraId="2F1D579F" w14:textId="77777777" w:rsidR="00EE1250" w:rsidRDefault="00EE1250">
      <w:pPr>
        <w:pStyle w:val="Rejstk1"/>
        <w:tabs>
          <w:tab w:val="right" w:leader="dot" w:pos="4019"/>
        </w:tabs>
        <w:rPr>
          <w:noProof/>
        </w:rPr>
      </w:pPr>
      <w:r>
        <w:rPr>
          <w:noProof/>
        </w:rPr>
        <w:t>znalost, 41</w:t>
      </w:r>
    </w:p>
    <w:p w14:paraId="13B72EAE" w14:textId="77777777" w:rsidR="00EE1250" w:rsidRDefault="00EE1250">
      <w:pPr>
        <w:pStyle w:val="Rejstk1"/>
        <w:tabs>
          <w:tab w:val="right" w:leader="dot" w:pos="4019"/>
        </w:tabs>
        <w:rPr>
          <w:noProof/>
        </w:rPr>
      </w:pPr>
      <w:r>
        <w:rPr>
          <w:noProof/>
        </w:rPr>
        <w:t>zraková ostrost, 49, 54</w:t>
      </w:r>
    </w:p>
    <w:p w14:paraId="75867A5C" w14:textId="77777777" w:rsidR="00EE1250" w:rsidRDefault="00EE1250">
      <w:pPr>
        <w:pStyle w:val="Rejstk1"/>
        <w:tabs>
          <w:tab w:val="right" w:leader="dot" w:pos="4019"/>
        </w:tabs>
        <w:rPr>
          <w:noProof/>
        </w:rPr>
      </w:pPr>
      <w:r w:rsidRPr="00540D21">
        <w:rPr>
          <w:b/>
          <w:bCs/>
          <w:noProof/>
        </w:rPr>
        <w:t>zraková pohoda</w:t>
      </w:r>
      <w:r>
        <w:rPr>
          <w:noProof/>
        </w:rPr>
        <w:t>, 50</w:t>
      </w:r>
    </w:p>
    <w:p w14:paraId="5264F2CA" w14:textId="77777777" w:rsidR="00EE1250" w:rsidRDefault="00EE1250" w:rsidP="007C0619">
      <w:pPr>
        <w:rPr>
          <w:b/>
          <w:bCs/>
          <w:noProof/>
        </w:rPr>
        <w:sectPr w:rsidR="00EE1250" w:rsidSect="004210CA">
          <w:type w:val="continuous"/>
          <w:pgSz w:w="11906" w:h="16838" w:code="9"/>
          <w:pgMar w:top="1980" w:right="1140" w:bottom="2380" w:left="1140" w:header="1140" w:footer="1420" w:gutter="860"/>
          <w:cols w:num="2" w:space="708"/>
          <w:docGrid w:linePitch="360"/>
        </w:sectPr>
      </w:pPr>
    </w:p>
    <w:p w14:paraId="3D8E8B75" w14:textId="57722E3E" w:rsidR="007C0619" w:rsidRDefault="00181CDB" w:rsidP="007C0619">
      <w:pPr>
        <w:rPr>
          <w:b/>
          <w:bCs/>
        </w:rPr>
      </w:pPr>
      <w:r w:rsidRPr="00746487">
        <w:rPr>
          <w:b/>
          <w:bCs/>
        </w:rPr>
        <w:fldChar w:fldCharType="end"/>
      </w:r>
    </w:p>
    <w:sectPr w:rsidR="007C0619" w:rsidSect="004210CA">
      <w:type w:val="continuous"/>
      <w:pgSz w:w="11906" w:h="16838" w:code="9"/>
      <w:pgMar w:top="1980" w:right="1140" w:bottom="2380" w:left="1140" w:header="1140" w:footer="1420" w:gutter="86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26EF40A" w14:textId="77777777" w:rsidR="004210CA" w:rsidRDefault="004210CA">
      <w:r>
        <w:separator/>
      </w:r>
    </w:p>
    <w:p w14:paraId="6594ECE9" w14:textId="77777777" w:rsidR="004210CA" w:rsidRDefault="004210CA"/>
    <w:p w14:paraId="1D519936" w14:textId="77777777" w:rsidR="004210CA" w:rsidRDefault="004210CA"/>
    <w:p w14:paraId="5E6F7C0A" w14:textId="77777777" w:rsidR="004210CA" w:rsidRDefault="004210CA"/>
    <w:p w14:paraId="75F67A26" w14:textId="77777777" w:rsidR="004210CA" w:rsidRDefault="004210CA"/>
    <w:p w14:paraId="0BB900F0" w14:textId="77777777" w:rsidR="004210CA" w:rsidRDefault="004210CA"/>
  </w:endnote>
  <w:endnote w:type="continuationSeparator" w:id="0">
    <w:p w14:paraId="004AF6AC" w14:textId="77777777" w:rsidR="004210CA" w:rsidRDefault="004210CA">
      <w:r>
        <w:continuationSeparator/>
      </w:r>
    </w:p>
    <w:p w14:paraId="56E5DB1B" w14:textId="77777777" w:rsidR="004210CA" w:rsidRDefault="004210CA"/>
    <w:p w14:paraId="4B13849C" w14:textId="77777777" w:rsidR="004210CA" w:rsidRDefault="004210CA"/>
    <w:p w14:paraId="46D328D1" w14:textId="77777777" w:rsidR="004210CA" w:rsidRDefault="004210CA"/>
    <w:p w14:paraId="2DD1B318" w14:textId="77777777" w:rsidR="004210CA" w:rsidRDefault="004210CA"/>
    <w:p w14:paraId="60D0590A" w14:textId="77777777" w:rsidR="004210CA" w:rsidRDefault="004210C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EE"/>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EE"/>
    <w:family w:val="roman"/>
    <w:pitch w:val="variable"/>
    <w:sig w:usb0="E00006FF" w:usb1="420024FF" w:usb2="02000000" w:usb3="00000000" w:csb0="0000019F" w:csb1="00000000"/>
  </w:font>
  <w:font w:name="Arial">
    <w:panose1 w:val="020B0604020202020204"/>
    <w:charset w:val="EE"/>
    <w:family w:val="swiss"/>
    <w:pitch w:val="variable"/>
    <w:sig w:usb0="E0002EFF" w:usb1="C000785B" w:usb2="00000009" w:usb3="00000000" w:csb0="000001FF" w:csb1="00000000"/>
  </w:font>
  <w:font w:name="Calibri">
    <w:panose1 w:val="020F0502020204030204"/>
    <w:charset w:val="EE"/>
    <w:family w:val="swiss"/>
    <w:pitch w:val="variable"/>
    <w:sig w:usb0="E4002EFF" w:usb1="C000247B" w:usb2="00000009" w:usb3="00000000" w:csb0="000001FF" w:csb1="00000000"/>
  </w:font>
  <w:font w:name="Bookman Old Style">
    <w:panose1 w:val="02050604050505020204"/>
    <w:charset w:val="EE"/>
    <w:family w:val="roman"/>
    <w:pitch w:val="variable"/>
    <w:sig w:usb0="00000287" w:usb1="00000000" w:usb2="00000000" w:usb3="00000000" w:csb0="0000009F" w:csb1="00000000"/>
  </w:font>
  <w:font w:name="DengXian">
    <w:altName w:val="等线"/>
    <w:panose1 w:val="02010600030101010101"/>
    <w:charset w:val="86"/>
    <w:family w:val="auto"/>
    <w:pitch w:val="variable"/>
    <w:sig w:usb0="A00002BF" w:usb1="38CF7CFA" w:usb2="00000016" w:usb3="00000000" w:csb0="0004000F" w:csb1="00000000"/>
  </w:font>
  <w:font w:name="Tahoma">
    <w:panose1 w:val="020B0604030504040204"/>
    <w:charset w:val="EE"/>
    <w:family w:val="swiss"/>
    <w:pitch w:val="variable"/>
    <w:sig w:usb0="E1002EFF" w:usb1="C000605B" w:usb2="00000029" w:usb3="00000000" w:csb0="000101FF" w:csb1="00000000"/>
  </w:font>
  <w:font w:name="Segoe UI">
    <w:panose1 w:val="020B0502040204020203"/>
    <w:charset w:val="EE"/>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B55FE" w14:textId="77777777" w:rsidR="00E41640" w:rsidRDefault="00E41640" w:rsidP="0095124B">
    <w:pPr>
      <w:pStyle w:val="ZPZaptsud"/>
    </w:pPr>
    <w:r>
      <w:fldChar w:fldCharType="begin"/>
    </w:r>
    <w:r>
      <w:instrText xml:space="preserve"> PAGE  \* Arabic  \* MERGEFORMAT </w:instrText>
    </w:r>
    <w:r>
      <w:fldChar w:fldCharType="separate"/>
    </w:r>
    <w:r w:rsidR="002155EC">
      <w:rPr>
        <w:noProof/>
      </w:rPr>
      <w:t>2</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7997B4" w14:textId="77777777" w:rsidR="00387B07" w:rsidRPr="00920AB6" w:rsidRDefault="00387B07" w:rsidP="00920AB6">
    <w:pPr>
      <w:pStyle w:val="Zpa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33E81A" w14:textId="77777777" w:rsidR="002155EC" w:rsidRDefault="002155EC" w:rsidP="0095124B">
    <w:pPr>
      <w:pStyle w:val="ZPZaptsud"/>
    </w:pPr>
    <w:r>
      <w:fldChar w:fldCharType="begin"/>
    </w:r>
    <w:r>
      <w:instrText xml:space="preserve"> PAGE  \* Arabic  \* MERGEFORMAT </w:instrText>
    </w:r>
    <w:r>
      <w:fldChar w:fldCharType="separate"/>
    </w:r>
    <w:r w:rsidR="00A05FCE">
      <w:rPr>
        <w:noProof/>
      </w:rPr>
      <w:t>14</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438A3C" w14:textId="77777777" w:rsidR="002155EC" w:rsidRDefault="002155EC" w:rsidP="0095124B">
    <w:pPr>
      <w:pStyle w:val="ZPZapatlich"/>
    </w:pPr>
    <w:r>
      <w:fldChar w:fldCharType="begin"/>
    </w:r>
    <w:r>
      <w:instrText>PAGE   \* MERGEFORMAT</w:instrText>
    </w:r>
    <w:r>
      <w:fldChar w:fldCharType="separate"/>
    </w:r>
    <w:r w:rsidR="00A05FCE">
      <w:rPr>
        <w:noProof/>
      </w:rPr>
      <w:t>7</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218853" w14:textId="11973039" w:rsidR="00F02FCC" w:rsidRPr="0089154B" w:rsidRDefault="00F02FCC" w:rsidP="00F02FCC">
    <w:pPr>
      <w:pStyle w:val="Zpat"/>
      <w:rPr>
        <w:color w:val="BFBFBF" w:themeColor="background1" w:themeShade="BF"/>
        <w:sz w:val="16"/>
        <w:szCs w:val="16"/>
      </w:rPr>
    </w:pPr>
    <w:r w:rsidRPr="007B2C1F">
      <w:rPr>
        <w:color w:val="FFFFFF" w:themeColor="background1"/>
        <w:sz w:val="16"/>
        <w:szCs w:val="16"/>
      </w:rPr>
      <w:t xml:space="preserve">Šablona DP </w:t>
    </w:r>
    <w:r w:rsidR="00F91880" w:rsidRPr="007B2C1F">
      <w:rPr>
        <w:color w:val="FFFFFF" w:themeColor="background1"/>
        <w:sz w:val="16"/>
        <w:szCs w:val="16"/>
        <w:lang w:val="en-US"/>
      </w:rPr>
      <w:t>3.3.1</w:t>
    </w:r>
    <w:r w:rsidR="006959C8" w:rsidRPr="007B2C1F">
      <w:rPr>
        <w:color w:val="FFFFFF" w:themeColor="background1"/>
        <w:sz w:val="16"/>
        <w:szCs w:val="16"/>
      </w:rPr>
      <w:t>-</w:t>
    </w:r>
    <w:r w:rsidR="00F91880" w:rsidRPr="007B2C1F">
      <w:rPr>
        <w:color w:val="FFFFFF" w:themeColor="background1"/>
        <w:sz w:val="16"/>
        <w:szCs w:val="16"/>
        <w:lang w:val="en-US"/>
      </w:rPr>
      <w:t>MED</w:t>
    </w:r>
    <w:r w:rsidRPr="007B2C1F">
      <w:rPr>
        <w:color w:val="FFFFFF" w:themeColor="background1"/>
        <w:sz w:val="16"/>
        <w:szCs w:val="16"/>
      </w:rPr>
      <w:t xml:space="preserve"> (</w:t>
    </w:r>
    <w:r w:rsidR="00F91880" w:rsidRPr="007B2C1F">
      <w:rPr>
        <w:color w:val="FFFFFF" w:themeColor="background1"/>
        <w:sz w:val="16"/>
        <w:szCs w:val="16"/>
      </w:rPr>
      <w:t>2021-10-22</w:t>
    </w:r>
    <w:r w:rsidRPr="007B2C1F">
      <w:rPr>
        <w:color w:val="FFFFFF" w:themeColor="background1"/>
        <w:sz w:val="16"/>
        <w:szCs w:val="16"/>
      </w:rPr>
      <w:t>) © 2014, 2016, 2018</w:t>
    </w:r>
    <w:r w:rsidR="005904F8" w:rsidRPr="007B2C1F">
      <w:rPr>
        <w:color w:val="FFFFFF" w:themeColor="background1"/>
        <w:sz w:val="16"/>
        <w:szCs w:val="16"/>
      </w:rPr>
      <w:t>–202</w:t>
    </w:r>
    <w:r w:rsidR="00504943" w:rsidRPr="007B2C1F">
      <w:rPr>
        <w:color w:val="FFFFFF" w:themeColor="background1"/>
        <w:sz w:val="16"/>
        <w:szCs w:val="16"/>
      </w:rPr>
      <w:t>1</w:t>
    </w:r>
    <w:r w:rsidRPr="007B2C1F">
      <w:rPr>
        <w:color w:val="FFFFFF" w:themeColor="background1"/>
        <w:sz w:val="16"/>
        <w:szCs w:val="16"/>
      </w:rPr>
      <w:t xml:space="preserve"> </w:t>
    </w:r>
    <w:r w:rsidR="00C63745" w:rsidRPr="007B2C1F">
      <w:rPr>
        <w:color w:val="FFFFFF" w:themeColor="background1"/>
        <w:sz w:val="16"/>
        <w:szCs w:val="16"/>
      </w:rPr>
      <w:t>Masarykova univerzita</w:t>
    </w:r>
    <w:r w:rsidR="006A6C98">
      <w:rPr>
        <w:color w:val="BFBFBF" w:themeColor="background1" w:themeShade="BF"/>
        <w:sz w:val="16"/>
        <w:szCs w:val="16"/>
      </w:rPr>
      <w:tab/>
    </w:r>
    <w:r w:rsidR="006A6C98">
      <w:rPr>
        <w:smallCaps/>
        <w:noProof/>
      </w:rPr>
      <w:fldChar w:fldCharType="begin"/>
    </w:r>
    <w:r w:rsidR="006A6C98">
      <w:rPr>
        <w:smallCaps/>
        <w:noProof/>
      </w:rPr>
      <w:instrText>PAGE   \* MERGEFORMAT</w:instrText>
    </w:r>
    <w:r w:rsidR="006A6C98">
      <w:rPr>
        <w:smallCaps/>
        <w:noProof/>
      </w:rPr>
      <w:fldChar w:fldCharType="separate"/>
    </w:r>
    <w:r w:rsidR="00A05FCE">
      <w:rPr>
        <w:smallCaps/>
        <w:noProof/>
      </w:rPr>
      <w:t>9</w:t>
    </w:r>
    <w:r w:rsidR="006A6C98">
      <w:rPr>
        <w:smallCaps/>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FAF3BF" w14:textId="77777777" w:rsidR="0089154B" w:rsidRPr="0089154B" w:rsidRDefault="008B5E98" w:rsidP="00920AB6">
    <w:pPr>
      <w:pStyle w:val="Zpat"/>
      <w:rPr>
        <w:color w:val="BFBFBF" w:themeColor="background1" w:themeShade="BF"/>
        <w:sz w:val="16"/>
        <w:szCs w:val="16"/>
      </w:rPr>
    </w:pPr>
    <w:r w:rsidRPr="0089154B">
      <w:rPr>
        <w:color w:val="BFBFBF" w:themeColor="background1" w:themeShade="BF"/>
        <w:sz w:val="16"/>
        <w:szCs w:val="16"/>
      </w:rPr>
      <w:t>Š</w:t>
    </w:r>
    <w:r>
      <w:rPr>
        <w:color w:val="BFBFBF" w:themeColor="background1" w:themeShade="BF"/>
        <w:sz w:val="16"/>
        <w:szCs w:val="16"/>
      </w:rPr>
      <w:t>ablona DP 2.0.1 (9</w:t>
    </w:r>
    <w:r w:rsidRPr="0089154B">
      <w:rPr>
        <w:color w:val="BFBFBF" w:themeColor="background1" w:themeShade="BF"/>
        <w:sz w:val="16"/>
        <w:szCs w:val="16"/>
      </w:rPr>
      <w:t xml:space="preserve">. </w:t>
    </w:r>
    <w:r>
      <w:rPr>
        <w:color w:val="BFBFBF" w:themeColor="background1" w:themeShade="BF"/>
        <w:sz w:val="16"/>
        <w:szCs w:val="16"/>
      </w:rPr>
      <w:t>ledna 2018</w:t>
    </w:r>
    <w:r w:rsidRPr="0089154B">
      <w:rPr>
        <w:color w:val="BFBFBF" w:themeColor="background1" w:themeShade="BF"/>
        <w:sz w:val="16"/>
        <w:szCs w:val="16"/>
      </w:rPr>
      <w:t>) © 2014, 2016</w:t>
    </w:r>
    <w:r>
      <w:rPr>
        <w:color w:val="BFBFBF" w:themeColor="background1" w:themeShade="BF"/>
        <w:sz w:val="16"/>
        <w:szCs w:val="16"/>
      </w:rPr>
      <w:t>, 2018</w:t>
    </w:r>
    <w:r w:rsidRPr="0089154B">
      <w:rPr>
        <w:color w:val="BFBFBF" w:themeColor="background1" w:themeShade="BF"/>
        <w:sz w:val="16"/>
        <w:szCs w:val="16"/>
      </w:rPr>
      <w:t xml:space="preserve"> Právnická fakulta Masarykovy univerzity</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62380A" w14:textId="77777777" w:rsidR="0089154B" w:rsidRDefault="00E41640" w:rsidP="0095124B">
    <w:pPr>
      <w:pStyle w:val="ZPZapatlich"/>
    </w:pPr>
    <w:r>
      <w:fldChar w:fldCharType="begin"/>
    </w:r>
    <w:r>
      <w:instrText xml:space="preserve"> PAGE  \* Arabic  \* MERGEFORMAT </w:instrText>
    </w:r>
    <w:r>
      <w:fldChar w:fldCharType="separate"/>
    </w:r>
    <w:r w:rsidR="00A05FCE">
      <w:rPr>
        <w:noProof/>
      </w:rPr>
      <w:t>21</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1C55273" w14:textId="77777777" w:rsidR="004210CA" w:rsidRDefault="004210CA">
      <w:r>
        <w:separator/>
      </w:r>
    </w:p>
  </w:footnote>
  <w:footnote w:type="continuationSeparator" w:id="0">
    <w:p w14:paraId="6A5CF0F1" w14:textId="77777777" w:rsidR="004210CA" w:rsidRDefault="004210CA">
      <w:r>
        <w:continuationSeparator/>
      </w:r>
    </w:p>
  </w:footnote>
  <w:footnote w:type="continuationNotice" w:id="1">
    <w:p w14:paraId="72AF025D" w14:textId="77777777" w:rsidR="004210CA" w:rsidRDefault="004210C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A4483D" w14:textId="3BFC2D8F" w:rsidR="00013C69" w:rsidRDefault="00000000" w:rsidP="00013C69">
    <w:pPr>
      <w:pStyle w:val="ZPZhlavvlevo"/>
    </w:pPr>
    <w:sdt>
      <w:sdtPr>
        <w:alias w:val="Název"/>
        <w:tag w:val=""/>
        <w:id w:val="-1020700601"/>
        <w:placeholder>
          <w:docPart w:val="58AEE250BA004C45BD5459500A65A567"/>
        </w:placeholder>
        <w:dataBinding w:prefixMappings="xmlns:ns0='http://purl.org/dc/elements/1.1/' xmlns:ns1='http://schemas.openxmlformats.org/package/2006/metadata/core-properties' " w:xpath="/ns1:coreProperties[1]/ns0:title[1]" w:storeItemID="{6C3C8BC8-F283-45AE-878A-BAB7291924A1}"/>
        <w:text/>
      </w:sdtPr>
      <w:sdtContent>
        <w:r w:rsidR="00D77B7A">
          <w:t>Edukace rodičů a domácí cvičení jako významná součást úspěšné pleopticko-ortoptické léčby dětí</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E6471" w14:textId="77777777" w:rsidR="00685DD9" w:rsidRPr="00CE1A04" w:rsidRDefault="00685DD9" w:rsidP="00CE1A04">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55E4D" w14:textId="77777777" w:rsidR="00387B07" w:rsidRPr="00825B26" w:rsidRDefault="00387B07" w:rsidP="00825B26">
    <w:pPr>
      <w:pStyle w:val="Zhlav"/>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C96B01" w14:textId="49CB4641" w:rsidR="00CE1A04" w:rsidRPr="00533A95" w:rsidRDefault="00000000" w:rsidP="00685DD9">
    <w:pPr>
      <w:pStyle w:val="ZPZhlavvpravo"/>
    </w:pPr>
    <w:sdt>
      <w:sdtPr>
        <w:alias w:val="Název"/>
        <w:tag w:val=""/>
        <w:id w:val="1468394446"/>
        <w:placeholder>
          <w:docPart w:val="E1ADC39BF1474FCC898A65D902935D7C"/>
        </w:placeholder>
        <w:dataBinding w:prefixMappings="xmlns:ns0='http://purl.org/dc/elements/1.1/' xmlns:ns1='http://schemas.openxmlformats.org/package/2006/metadata/core-properties' " w:xpath="/ns1:coreProperties[1]/ns0:title[1]" w:storeItemID="{6C3C8BC8-F283-45AE-878A-BAB7291924A1}"/>
        <w:text/>
      </w:sdtPr>
      <w:sdtContent>
        <w:r w:rsidR="00D77B7A">
          <w:t>Edukace rodičů a domácí cvičení jako významná součást úspěšné pleopticko-ortoptické léčby dětí</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5579B0" w14:textId="77777777" w:rsidR="00A639A6" w:rsidRPr="009951BF" w:rsidRDefault="00A639A6" w:rsidP="00C612F9">
    <w:pPr>
      <w:pStyle w:val="ZPZhlavvlevo"/>
    </w:pPr>
    <w:r>
      <w:t>Obsah</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033B01" w14:textId="77777777" w:rsidR="00A639A6" w:rsidRPr="009951BF" w:rsidRDefault="00A639A6" w:rsidP="00C612F9">
    <w:pPr>
      <w:pStyle w:val="ZPZhlavvpravo"/>
    </w:pPr>
    <w:r>
      <w:t>Obsah</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84F827" w14:textId="056F6B36" w:rsidR="00387B07" w:rsidRPr="009951BF" w:rsidRDefault="007B4235" w:rsidP="00C612F9">
    <w:pPr>
      <w:pStyle w:val="ZPZhlavvlevo"/>
    </w:pPr>
    <w:r>
      <w:fldChar w:fldCharType="begin"/>
    </w:r>
    <w:r>
      <w:instrText xml:space="preserve"> STYLEREF  "Nadpis 1</w:instrText>
    </w:r>
    <w:r w:rsidR="00A639A6">
      <w:instrText>*</w:instrText>
    </w:r>
    <w:r>
      <w:instrText xml:space="preserve">"  \* MERGEFORMAT </w:instrText>
    </w:r>
    <w:r>
      <w:fldChar w:fldCharType="separate"/>
    </w:r>
    <w:r w:rsidR="001221CF">
      <w:rPr>
        <w:noProof/>
      </w:rPr>
      <w:t>Seznam tabulek</w:t>
    </w:r>
    <w:r>
      <w:rPr>
        <w:noProof/>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1C4A6D" w14:textId="6214F994" w:rsidR="00387B07" w:rsidRPr="009951BF" w:rsidRDefault="00181CDB" w:rsidP="00C612F9">
    <w:pPr>
      <w:pStyle w:val="ZPZhlavvpravo"/>
    </w:pPr>
    <w:r>
      <w:rPr>
        <w:noProof/>
      </w:rPr>
      <w:fldChar w:fldCharType="begin"/>
    </w:r>
    <w:r>
      <w:rPr>
        <w:noProof/>
      </w:rPr>
      <w:instrText xml:space="preserve"> STYLEREF  "Nadpis 1*"  \* MERGEFORMAT </w:instrText>
    </w:r>
    <w:r>
      <w:rPr>
        <w:noProof/>
      </w:rPr>
      <w:fldChar w:fldCharType="separate"/>
    </w:r>
    <w:r w:rsidR="001221CF">
      <w:rPr>
        <w:noProof/>
      </w:rPr>
      <w:t>Seznam pojmů a zkratek</w:t>
    </w:r>
    <w:r>
      <w:rPr>
        <w:noProof/>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B9CBB0" w14:textId="77DF1265" w:rsidR="00D063DA" w:rsidRPr="00B90C89" w:rsidRDefault="00181CDB" w:rsidP="00D063DA">
    <w:pPr>
      <w:pStyle w:val="ZPZhlavvlevo"/>
      <w:tabs>
        <w:tab w:val="left" w:pos="4740"/>
      </w:tabs>
    </w:pPr>
    <w:r w:rsidRPr="00B90C89">
      <w:rPr>
        <w:noProof/>
      </w:rPr>
      <w:fldChar w:fldCharType="begin"/>
    </w:r>
    <w:r w:rsidRPr="00B90C89">
      <w:rPr>
        <w:noProof/>
      </w:rPr>
      <w:instrText xml:space="preserve"> STYLEREF  </w:instrText>
    </w:r>
    <w:r w:rsidR="00B04FEC" w:rsidRPr="00B90C89">
      <w:rPr>
        <w:noProof/>
      </w:rPr>
      <w:instrText>1</w:instrText>
    </w:r>
    <w:r w:rsidRPr="00B90C89">
      <w:rPr>
        <w:noProof/>
      </w:rPr>
      <w:instrText xml:space="preserve">  \* MERGEFORMAT </w:instrText>
    </w:r>
    <w:r w:rsidRPr="00B90C89">
      <w:rPr>
        <w:noProof/>
      </w:rPr>
      <w:fldChar w:fldCharType="separate"/>
    </w:r>
    <w:r w:rsidR="001221CF">
      <w:rPr>
        <w:noProof/>
      </w:rPr>
      <w:t>Závěr</w:t>
    </w:r>
    <w:r w:rsidRPr="00B90C89">
      <w:rPr>
        <w:noProof/>
      </w:rP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F1A3A" w14:textId="0401D9BD" w:rsidR="00387B07" w:rsidRPr="00B90C89" w:rsidRDefault="00181CDB" w:rsidP="00C612F9">
    <w:pPr>
      <w:pStyle w:val="ZPZhlavvpravo"/>
    </w:pPr>
    <w:r w:rsidRPr="00B90C89">
      <w:rPr>
        <w:noProof/>
      </w:rPr>
      <w:fldChar w:fldCharType="begin"/>
    </w:r>
    <w:r w:rsidRPr="00B90C89">
      <w:rPr>
        <w:noProof/>
      </w:rPr>
      <w:instrText xml:space="preserve"> STYLEREF  </w:instrText>
    </w:r>
    <w:r w:rsidR="00B04FEC" w:rsidRPr="00B90C89">
      <w:rPr>
        <w:noProof/>
      </w:rPr>
      <w:instrText>1</w:instrText>
    </w:r>
    <w:r w:rsidRPr="00B90C89">
      <w:rPr>
        <w:noProof/>
      </w:rPr>
      <w:instrText xml:space="preserve">  \* MERGEFORMAT </w:instrText>
    </w:r>
    <w:r w:rsidRPr="00B90C89">
      <w:rPr>
        <w:noProof/>
      </w:rPr>
      <w:fldChar w:fldCharType="separate"/>
    </w:r>
    <w:r w:rsidR="001221CF">
      <w:rPr>
        <w:noProof/>
      </w:rPr>
      <w:t>Požadavky na domácí léčebné alternativy</w:t>
    </w:r>
    <w:r w:rsidRPr="00B90C89">
      <w:rPr>
        <w:noProof/>
      </w:rP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B4400B" w14:textId="123F1310" w:rsidR="00B04FEC" w:rsidRPr="009951BF" w:rsidRDefault="00B04FEC" w:rsidP="00D063DA">
    <w:pPr>
      <w:pStyle w:val="ZPZhlavvlevo"/>
      <w:tabs>
        <w:tab w:val="left" w:pos="4740"/>
      </w:tabs>
    </w:pPr>
    <w:r>
      <w:rPr>
        <w:noProof/>
      </w:rPr>
      <w:fldChar w:fldCharType="begin"/>
    </w:r>
    <w:r>
      <w:rPr>
        <w:noProof/>
      </w:rPr>
      <w:instrText xml:space="preserve"> STYLEREF  "Nadpis 1*"  \* MERGEFORMAT </w:instrText>
    </w:r>
    <w:r>
      <w:rPr>
        <w:noProof/>
      </w:rPr>
      <w:fldChar w:fldCharType="separate"/>
    </w:r>
    <w:r w:rsidR="001221CF">
      <w:rPr>
        <w:noProof/>
      </w:rPr>
      <w:t>Použité zdroje</w:t>
    </w:r>
    <w:r>
      <w:rPr>
        <w:noProof/>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F84120" w14:textId="62355751" w:rsidR="00747FF7" w:rsidRPr="009951BF" w:rsidRDefault="00747FF7" w:rsidP="00C612F9">
    <w:pPr>
      <w:pStyle w:val="ZPZhlavvpravo"/>
    </w:pPr>
    <w:r>
      <w:rPr>
        <w:noProof/>
      </w:rPr>
      <w:fldChar w:fldCharType="begin"/>
    </w:r>
    <w:r>
      <w:rPr>
        <w:noProof/>
      </w:rPr>
      <w:instrText xml:space="preserve"> STYLEREF  "Nadpis 1*"  \* MERGEFORMAT </w:instrText>
    </w:r>
    <w:r>
      <w:rPr>
        <w:noProof/>
      </w:rPr>
      <w:fldChar w:fldCharType="separate"/>
    </w:r>
    <w:r w:rsidR="001221CF">
      <w:rPr>
        <w:noProof/>
      </w:rPr>
      <w:t>Použité zdroje</w:t>
    </w:r>
    <w:r>
      <w:rPr>
        <w:noProof/>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48EECC" w14:textId="5F16DE7A" w:rsidR="00083FB7" w:rsidRPr="00083FB7" w:rsidRDefault="00362604" w:rsidP="00BD0360">
    <w:pPr>
      <w:pStyle w:val="ZPZhlavvlevo"/>
    </w:pPr>
    <w:r>
      <w:rPr>
        <w:noProof/>
      </w:rPr>
      <w:fldChar w:fldCharType="begin"/>
    </w:r>
    <w:r>
      <w:rPr>
        <w:noProof/>
      </w:rPr>
      <w:instrText xml:space="preserve"> STYLEREF  "Příloha 1"  \* MERGEFORMAT </w:instrText>
    </w:r>
    <w:r>
      <w:rPr>
        <w:noProof/>
      </w:rPr>
      <w:fldChar w:fldCharType="separate"/>
    </w:r>
    <w:r w:rsidR="001221CF">
      <w:rPr>
        <w:noProof/>
      </w:rPr>
      <w:t>Příklady aktivit pro domácí cvičení</w:t>
    </w:r>
    <w:r>
      <w:rPr>
        <w:noProof/>
      </w:rP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6585D" w14:textId="75B5FF9B" w:rsidR="003B6227" w:rsidRPr="009951BF" w:rsidRDefault="00362604" w:rsidP="00C612F9">
    <w:pPr>
      <w:pStyle w:val="ZPZhlavvpravo"/>
    </w:pPr>
    <w:r>
      <w:rPr>
        <w:noProof/>
      </w:rPr>
      <w:fldChar w:fldCharType="begin"/>
    </w:r>
    <w:r>
      <w:rPr>
        <w:noProof/>
      </w:rPr>
      <w:instrText xml:space="preserve"> STYLEREF  "Příloha 1"  \* MERGEFORMAT </w:instrText>
    </w:r>
    <w:r>
      <w:rPr>
        <w:noProof/>
      </w:rPr>
      <w:fldChar w:fldCharType="separate"/>
    </w:r>
    <w:r w:rsidR="001221CF">
      <w:rPr>
        <w:noProof/>
      </w:rPr>
      <w:t>Příklady aktivit pro domácí cvičení</w:t>
    </w:r>
    <w:r>
      <w:rPr>
        <w:noProof/>
      </w:rPr>
      <w:fldChar w:fldCharType="end"/>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107071" w14:textId="570A1359" w:rsidR="00FE1A2F" w:rsidRPr="00083FB7" w:rsidRDefault="00FE1A2F" w:rsidP="00380E1B">
    <w:pPr>
      <w:pStyle w:val="ZPZhlavvlevo"/>
      <w:rPr>
        <w:noProof/>
      </w:rPr>
    </w:pPr>
    <w:r>
      <w:rPr>
        <w:noProof/>
      </w:rPr>
      <w:fldChar w:fldCharType="begin"/>
    </w:r>
    <w:r>
      <w:rPr>
        <w:noProof/>
      </w:rPr>
      <w:instrText xml:space="preserve"> STYLEREF  "Nadpis 1*"  \* MERGEFORMAT </w:instrText>
    </w:r>
    <w:r>
      <w:rPr>
        <w:noProof/>
      </w:rPr>
      <w:fldChar w:fldCharType="separate"/>
    </w:r>
    <w:r w:rsidR="001221CF">
      <w:rPr>
        <w:noProof/>
      </w:rPr>
      <w:t>Rejstřík</w:t>
    </w:r>
    <w:r>
      <w:rPr>
        <w:noProof/>
      </w:rP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87364" w14:textId="44539B85" w:rsidR="00362604" w:rsidRPr="009951BF" w:rsidRDefault="00362604" w:rsidP="00C612F9">
    <w:pPr>
      <w:pStyle w:val="ZPZhlavvpravo"/>
    </w:pPr>
    <w:r>
      <w:rPr>
        <w:noProof/>
      </w:rPr>
      <w:fldChar w:fldCharType="begin"/>
    </w:r>
    <w:r>
      <w:rPr>
        <w:noProof/>
      </w:rPr>
      <w:instrText xml:space="preserve"> STYLEREF  "Nadpis 1*"  \* MERGEFORMAT </w:instrText>
    </w:r>
    <w:r>
      <w:rPr>
        <w:noProof/>
      </w:rPr>
      <w:fldChar w:fldCharType="separate"/>
    </w:r>
    <w:r w:rsidR="001221CF" w:rsidRPr="001221CF">
      <w:rPr>
        <w:b/>
        <w:bCs/>
        <w:noProof/>
      </w:rPr>
      <w:t>Rejstřík</w:t>
    </w:r>
    <w:r>
      <w:rPr>
        <w:noProo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9207D44"/>
    <w:lvl w:ilvl="0">
      <w:start w:val="1"/>
      <w:numFmt w:val="decimal"/>
      <w:pStyle w:val="slovanseznam5"/>
      <w:lvlText w:val="%1."/>
      <w:lvlJc w:val="left"/>
      <w:pPr>
        <w:tabs>
          <w:tab w:val="num" w:pos="1492"/>
        </w:tabs>
        <w:ind w:left="1492" w:hanging="360"/>
      </w:pPr>
    </w:lvl>
  </w:abstractNum>
  <w:abstractNum w:abstractNumId="1" w15:restartNumberingAfterBreak="0">
    <w:nsid w:val="FFFFFF7D"/>
    <w:multiLevelType w:val="singleLevel"/>
    <w:tmpl w:val="C5EC9D84"/>
    <w:lvl w:ilvl="0">
      <w:start w:val="1"/>
      <w:numFmt w:val="decimal"/>
      <w:pStyle w:val="slovanseznam4"/>
      <w:lvlText w:val="%1."/>
      <w:lvlJc w:val="left"/>
      <w:pPr>
        <w:tabs>
          <w:tab w:val="num" w:pos="1209"/>
        </w:tabs>
        <w:ind w:left="1209" w:hanging="360"/>
      </w:pPr>
    </w:lvl>
  </w:abstractNum>
  <w:abstractNum w:abstractNumId="2" w15:restartNumberingAfterBreak="0">
    <w:nsid w:val="FFFFFF7E"/>
    <w:multiLevelType w:val="singleLevel"/>
    <w:tmpl w:val="037A9D64"/>
    <w:lvl w:ilvl="0">
      <w:start w:val="1"/>
      <w:numFmt w:val="decimal"/>
      <w:pStyle w:val="slovanseznam3"/>
      <w:lvlText w:val="%1."/>
      <w:lvlJc w:val="left"/>
      <w:pPr>
        <w:tabs>
          <w:tab w:val="num" w:pos="926"/>
        </w:tabs>
        <w:ind w:left="926" w:hanging="360"/>
      </w:pPr>
    </w:lvl>
  </w:abstractNum>
  <w:abstractNum w:abstractNumId="3" w15:restartNumberingAfterBreak="0">
    <w:nsid w:val="FFFFFF7F"/>
    <w:multiLevelType w:val="singleLevel"/>
    <w:tmpl w:val="FF1803D0"/>
    <w:lvl w:ilvl="0">
      <w:start w:val="1"/>
      <w:numFmt w:val="decimal"/>
      <w:pStyle w:val="slovanseznam2"/>
      <w:lvlText w:val="%1."/>
      <w:lvlJc w:val="left"/>
      <w:pPr>
        <w:tabs>
          <w:tab w:val="num" w:pos="643"/>
        </w:tabs>
        <w:ind w:left="643" w:hanging="360"/>
      </w:pPr>
    </w:lvl>
  </w:abstractNum>
  <w:abstractNum w:abstractNumId="4" w15:restartNumberingAfterBreak="0">
    <w:nsid w:val="FFFFFF88"/>
    <w:multiLevelType w:val="singleLevel"/>
    <w:tmpl w:val="3392EF40"/>
    <w:lvl w:ilvl="0">
      <w:start w:val="1"/>
      <w:numFmt w:val="decimal"/>
      <w:pStyle w:val="slovanseznam"/>
      <w:lvlText w:val="%1."/>
      <w:lvlJc w:val="right"/>
      <w:pPr>
        <w:ind w:left="540" w:hanging="60"/>
      </w:pPr>
      <w:rPr>
        <w:rFonts w:hint="default"/>
      </w:rPr>
    </w:lvl>
  </w:abstractNum>
  <w:abstractNum w:abstractNumId="5" w15:restartNumberingAfterBreak="0">
    <w:nsid w:val="FFFFFF89"/>
    <w:multiLevelType w:val="singleLevel"/>
    <w:tmpl w:val="2F4CF4A0"/>
    <w:lvl w:ilvl="0">
      <w:start w:val="1"/>
      <w:numFmt w:val="bullet"/>
      <w:pStyle w:val="Seznamsodrkami"/>
      <w:lvlText w:val=""/>
      <w:lvlJc w:val="left"/>
      <w:pPr>
        <w:tabs>
          <w:tab w:val="num" w:pos="539"/>
        </w:tabs>
        <w:ind w:left="540" w:hanging="60"/>
      </w:pPr>
      <w:rPr>
        <w:rFonts w:ascii="Symbol" w:hAnsi="Symbol" w:hint="default"/>
      </w:rPr>
    </w:lvl>
  </w:abstractNum>
  <w:abstractNum w:abstractNumId="6" w15:restartNumberingAfterBreak="0">
    <w:nsid w:val="06616E0E"/>
    <w:multiLevelType w:val="multilevel"/>
    <w:tmpl w:val="9564A180"/>
    <w:styleLink w:val="slovnkapitol"/>
    <w:lvl w:ilvl="0">
      <w:start w:val="1"/>
      <w:numFmt w:val="decimal"/>
      <w:pStyle w:val="Nadpis1"/>
      <w:lvlText w:val="%1"/>
      <w:lvlJc w:val="left"/>
      <w:pPr>
        <w:ind w:left="360" w:hanging="360"/>
      </w:pPr>
      <w:rPr>
        <w:rFonts w:hint="default"/>
      </w:rPr>
    </w:lvl>
    <w:lvl w:ilvl="1">
      <w:start w:val="1"/>
      <w:numFmt w:val="decimal"/>
      <w:pStyle w:val="Nadpis2"/>
      <w:lvlText w:val="%1.%2"/>
      <w:lvlJc w:val="left"/>
      <w:pPr>
        <w:ind w:left="720" w:hanging="720"/>
      </w:pPr>
      <w:rPr>
        <w:rFonts w:hint="default"/>
      </w:rPr>
    </w:lvl>
    <w:lvl w:ilvl="2">
      <w:start w:val="1"/>
      <w:numFmt w:val="decimal"/>
      <w:pStyle w:val="Nadpis3"/>
      <w:lvlText w:val="%1.%2.%3"/>
      <w:lvlJc w:val="left"/>
      <w:pPr>
        <w:ind w:left="1080" w:hanging="1080"/>
      </w:pPr>
      <w:rPr>
        <w:rFonts w:hint="default"/>
      </w:rPr>
    </w:lvl>
    <w:lvl w:ilvl="3">
      <w:start w:val="1"/>
      <w:numFmt w:val="decimal"/>
      <w:pStyle w:val="Nadpis4"/>
      <w:lvlText w:val="%1.%2.%3.%4"/>
      <w:lvlJc w:val="left"/>
      <w:pPr>
        <w:ind w:left="1440" w:hanging="144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090C37B8"/>
    <w:multiLevelType w:val="multilevel"/>
    <w:tmpl w:val="CE424708"/>
    <w:styleLink w:val="Ptirovovsmenseznam"/>
    <w:lvl w:ilvl="0">
      <w:start w:val="1"/>
      <w:numFmt w:val="upperLetter"/>
      <w:lvlText w:val="%1."/>
      <w:lvlJc w:val="right"/>
      <w:pPr>
        <w:tabs>
          <w:tab w:val="num" w:pos="13608"/>
        </w:tabs>
        <w:ind w:left="540" w:hanging="60"/>
      </w:pPr>
      <w:rPr>
        <w:rFonts w:hint="default"/>
      </w:rPr>
    </w:lvl>
    <w:lvl w:ilvl="1">
      <w:start w:val="1"/>
      <w:numFmt w:val="upperRoman"/>
      <w:lvlText w:val="%2."/>
      <w:lvlJc w:val="right"/>
      <w:pPr>
        <w:tabs>
          <w:tab w:val="num" w:pos="27216"/>
        </w:tabs>
        <w:ind w:left="1020" w:hanging="60"/>
      </w:pPr>
      <w:rPr>
        <w:rFonts w:hint="default"/>
      </w:rPr>
    </w:lvl>
    <w:lvl w:ilvl="2">
      <w:start w:val="1"/>
      <w:numFmt w:val="decimal"/>
      <w:lvlText w:val="%3."/>
      <w:lvlJc w:val="right"/>
      <w:pPr>
        <w:tabs>
          <w:tab w:val="num" w:pos="3969"/>
        </w:tabs>
        <w:ind w:left="1500" w:hanging="60"/>
      </w:pPr>
      <w:rPr>
        <w:rFonts w:hint="default"/>
      </w:rPr>
    </w:lvl>
    <w:lvl w:ilvl="3">
      <w:start w:val="1"/>
      <w:numFmt w:val="lowerLetter"/>
      <w:lvlText w:val="%4)"/>
      <w:lvlJc w:val="right"/>
      <w:pPr>
        <w:tabs>
          <w:tab w:val="num" w:pos="5103"/>
        </w:tabs>
        <w:ind w:left="1980" w:hanging="60"/>
      </w:pPr>
      <w:rPr>
        <w:rFonts w:hint="default"/>
      </w:rPr>
    </w:lvl>
    <w:lvl w:ilvl="4">
      <w:start w:val="1"/>
      <w:numFmt w:val="lowerRoman"/>
      <w:lvlText w:val="%5."/>
      <w:lvlJc w:val="right"/>
      <w:pPr>
        <w:tabs>
          <w:tab w:val="num" w:pos="6804"/>
        </w:tabs>
        <w:ind w:left="2460" w:hanging="60"/>
      </w:pPr>
      <w:rPr>
        <w:rFonts w:hint="default"/>
      </w:rPr>
    </w:lvl>
    <w:lvl w:ilvl="5">
      <w:start w:val="1"/>
      <w:numFmt w:val="bullet"/>
      <w:lvlText w:val=""/>
      <w:lvlJc w:val="left"/>
      <w:pPr>
        <w:ind w:left="3120" w:hanging="240"/>
      </w:pPr>
      <w:rPr>
        <w:rFonts w:ascii="Symbol" w:hAnsi="Symbol" w:hint="default"/>
        <w:color w:val="auto"/>
      </w:rPr>
    </w:lvl>
    <w:lvl w:ilvl="6">
      <w:start w:val="1"/>
      <w:numFmt w:val="none"/>
      <w:suff w:val="nothing"/>
      <w:lvlText w:val=""/>
      <w:lvlJc w:val="right"/>
      <w:pPr>
        <w:ind w:left="3360" w:firstLine="0"/>
      </w:pPr>
      <w:rPr>
        <w:rFonts w:hint="default"/>
      </w:rPr>
    </w:lvl>
    <w:lvl w:ilvl="7">
      <w:start w:val="1"/>
      <w:numFmt w:val="none"/>
      <w:suff w:val="nothing"/>
      <w:lvlText w:val=""/>
      <w:lvlJc w:val="right"/>
      <w:pPr>
        <w:ind w:left="3840" w:firstLine="0"/>
      </w:pPr>
      <w:rPr>
        <w:rFonts w:hint="default"/>
      </w:rPr>
    </w:lvl>
    <w:lvl w:ilvl="8">
      <w:start w:val="1"/>
      <w:numFmt w:val="lowerRoman"/>
      <w:suff w:val="nothing"/>
      <w:lvlText w:val="%9."/>
      <w:lvlJc w:val="right"/>
      <w:pPr>
        <w:ind w:left="4320" w:firstLine="0"/>
      </w:pPr>
      <w:rPr>
        <w:rFonts w:hint="default"/>
      </w:rPr>
    </w:lvl>
  </w:abstractNum>
  <w:abstractNum w:abstractNumId="8" w15:restartNumberingAfterBreak="0">
    <w:nsid w:val="166C4F6E"/>
    <w:multiLevelType w:val="hybridMultilevel"/>
    <w:tmpl w:val="1A40601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9" w15:restartNumberingAfterBreak="0">
    <w:nsid w:val="1F151D4A"/>
    <w:multiLevelType w:val="multilevel"/>
    <w:tmpl w:val="EEB07E02"/>
    <w:lvl w:ilvl="0">
      <w:start w:val="1"/>
      <w:numFmt w:val="decimal"/>
      <w:lvlText w:val="%1"/>
      <w:lvlJc w:val="left"/>
      <w:pPr>
        <w:tabs>
          <w:tab w:val="num" w:pos="432"/>
        </w:tabs>
        <w:ind w:left="432" w:hanging="432"/>
      </w:pPr>
      <w:rPr>
        <w:rFonts w:hint="default"/>
      </w:rPr>
    </w:lvl>
    <w:lvl w:ilvl="1">
      <w:start w:val="1"/>
      <w:numFmt w:val="decimal"/>
      <w:pStyle w:val="podnadpis"/>
      <w:lvlText w:val="%1.%2"/>
      <w:lvlJc w:val="left"/>
      <w:pPr>
        <w:tabs>
          <w:tab w:val="num" w:pos="576"/>
        </w:tabs>
        <w:ind w:left="576" w:hanging="576"/>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0" w15:restartNumberingAfterBreak="0">
    <w:nsid w:val="23122735"/>
    <w:multiLevelType w:val="hybridMultilevel"/>
    <w:tmpl w:val="BC6C0EB0"/>
    <w:lvl w:ilvl="0" w:tplc="0405000F">
      <w:start w:val="1"/>
      <w:numFmt w:val="decimal"/>
      <w:lvlText w:val="%1."/>
      <w:lvlJc w:val="left"/>
      <w:pPr>
        <w:ind w:left="1202" w:hanging="360"/>
      </w:pPr>
    </w:lvl>
    <w:lvl w:ilvl="1" w:tplc="04050019" w:tentative="1">
      <w:start w:val="1"/>
      <w:numFmt w:val="lowerLetter"/>
      <w:lvlText w:val="%2."/>
      <w:lvlJc w:val="left"/>
      <w:pPr>
        <w:ind w:left="1922" w:hanging="360"/>
      </w:pPr>
    </w:lvl>
    <w:lvl w:ilvl="2" w:tplc="0405001B" w:tentative="1">
      <w:start w:val="1"/>
      <w:numFmt w:val="lowerRoman"/>
      <w:lvlText w:val="%3."/>
      <w:lvlJc w:val="right"/>
      <w:pPr>
        <w:ind w:left="2642" w:hanging="180"/>
      </w:pPr>
    </w:lvl>
    <w:lvl w:ilvl="3" w:tplc="0405000F" w:tentative="1">
      <w:start w:val="1"/>
      <w:numFmt w:val="decimal"/>
      <w:lvlText w:val="%4."/>
      <w:lvlJc w:val="left"/>
      <w:pPr>
        <w:ind w:left="3362" w:hanging="360"/>
      </w:pPr>
    </w:lvl>
    <w:lvl w:ilvl="4" w:tplc="04050019" w:tentative="1">
      <w:start w:val="1"/>
      <w:numFmt w:val="lowerLetter"/>
      <w:lvlText w:val="%5."/>
      <w:lvlJc w:val="left"/>
      <w:pPr>
        <w:ind w:left="4082" w:hanging="360"/>
      </w:pPr>
    </w:lvl>
    <w:lvl w:ilvl="5" w:tplc="0405001B" w:tentative="1">
      <w:start w:val="1"/>
      <w:numFmt w:val="lowerRoman"/>
      <w:lvlText w:val="%6."/>
      <w:lvlJc w:val="right"/>
      <w:pPr>
        <w:ind w:left="4802" w:hanging="180"/>
      </w:pPr>
    </w:lvl>
    <w:lvl w:ilvl="6" w:tplc="0405000F" w:tentative="1">
      <w:start w:val="1"/>
      <w:numFmt w:val="decimal"/>
      <w:lvlText w:val="%7."/>
      <w:lvlJc w:val="left"/>
      <w:pPr>
        <w:ind w:left="5522" w:hanging="360"/>
      </w:pPr>
    </w:lvl>
    <w:lvl w:ilvl="7" w:tplc="04050019" w:tentative="1">
      <w:start w:val="1"/>
      <w:numFmt w:val="lowerLetter"/>
      <w:lvlText w:val="%8."/>
      <w:lvlJc w:val="left"/>
      <w:pPr>
        <w:ind w:left="6242" w:hanging="360"/>
      </w:pPr>
    </w:lvl>
    <w:lvl w:ilvl="8" w:tplc="0405001B" w:tentative="1">
      <w:start w:val="1"/>
      <w:numFmt w:val="lowerRoman"/>
      <w:lvlText w:val="%9."/>
      <w:lvlJc w:val="right"/>
      <w:pPr>
        <w:ind w:left="6962" w:hanging="180"/>
      </w:pPr>
    </w:lvl>
  </w:abstractNum>
  <w:abstractNum w:abstractNumId="11" w15:restartNumberingAfterBreak="0">
    <w:nsid w:val="245B01A6"/>
    <w:multiLevelType w:val="hybridMultilevel"/>
    <w:tmpl w:val="3F9CD19A"/>
    <w:lvl w:ilvl="0" w:tplc="04050001">
      <w:start w:val="1"/>
      <w:numFmt w:val="bullet"/>
      <w:lvlText w:val=""/>
      <w:lvlJc w:val="left"/>
      <w:pPr>
        <w:ind w:left="842"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27DD7E64"/>
    <w:multiLevelType w:val="hybridMultilevel"/>
    <w:tmpl w:val="1868B33E"/>
    <w:lvl w:ilvl="0" w:tplc="04050001">
      <w:start w:val="1"/>
      <w:numFmt w:val="bullet"/>
      <w:lvlText w:val=""/>
      <w:lvlJc w:val="left"/>
      <w:pPr>
        <w:ind w:left="1202" w:hanging="360"/>
      </w:pPr>
      <w:rPr>
        <w:rFonts w:ascii="Symbol" w:hAnsi="Symbol" w:hint="default"/>
      </w:rPr>
    </w:lvl>
    <w:lvl w:ilvl="1" w:tplc="04050003" w:tentative="1">
      <w:start w:val="1"/>
      <w:numFmt w:val="bullet"/>
      <w:lvlText w:val="o"/>
      <w:lvlJc w:val="left"/>
      <w:pPr>
        <w:ind w:left="1922" w:hanging="360"/>
      </w:pPr>
      <w:rPr>
        <w:rFonts w:ascii="Courier New" w:hAnsi="Courier New" w:cs="Courier New" w:hint="default"/>
      </w:rPr>
    </w:lvl>
    <w:lvl w:ilvl="2" w:tplc="04050005" w:tentative="1">
      <w:start w:val="1"/>
      <w:numFmt w:val="bullet"/>
      <w:lvlText w:val=""/>
      <w:lvlJc w:val="left"/>
      <w:pPr>
        <w:ind w:left="2642" w:hanging="360"/>
      </w:pPr>
      <w:rPr>
        <w:rFonts w:ascii="Wingdings" w:hAnsi="Wingdings" w:hint="default"/>
      </w:rPr>
    </w:lvl>
    <w:lvl w:ilvl="3" w:tplc="04050001" w:tentative="1">
      <w:start w:val="1"/>
      <w:numFmt w:val="bullet"/>
      <w:lvlText w:val=""/>
      <w:lvlJc w:val="left"/>
      <w:pPr>
        <w:ind w:left="3362" w:hanging="360"/>
      </w:pPr>
      <w:rPr>
        <w:rFonts w:ascii="Symbol" w:hAnsi="Symbol" w:hint="default"/>
      </w:rPr>
    </w:lvl>
    <w:lvl w:ilvl="4" w:tplc="04050003" w:tentative="1">
      <w:start w:val="1"/>
      <w:numFmt w:val="bullet"/>
      <w:lvlText w:val="o"/>
      <w:lvlJc w:val="left"/>
      <w:pPr>
        <w:ind w:left="4082" w:hanging="360"/>
      </w:pPr>
      <w:rPr>
        <w:rFonts w:ascii="Courier New" w:hAnsi="Courier New" w:cs="Courier New" w:hint="default"/>
      </w:rPr>
    </w:lvl>
    <w:lvl w:ilvl="5" w:tplc="04050005" w:tentative="1">
      <w:start w:val="1"/>
      <w:numFmt w:val="bullet"/>
      <w:lvlText w:val=""/>
      <w:lvlJc w:val="left"/>
      <w:pPr>
        <w:ind w:left="4802" w:hanging="360"/>
      </w:pPr>
      <w:rPr>
        <w:rFonts w:ascii="Wingdings" w:hAnsi="Wingdings" w:hint="default"/>
      </w:rPr>
    </w:lvl>
    <w:lvl w:ilvl="6" w:tplc="04050001" w:tentative="1">
      <w:start w:val="1"/>
      <w:numFmt w:val="bullet"/>
      <w:lvlText w:val=""/>
      <w:lvlJc w:val="left"/>
      <w:pPr>
        <w:ind w:left="5522" w:hanging="360"/>
      </w:pPr>
      <w:rPr>
        <w:rFonts w:ascii="Symbol" w:hAnsi="Symbol" w:hint="default"/>
      </w:rPr>
    </w:lvl>
    <w:lvl w:ilvl="7" w:tplc="04050003" w:tentative="1">
      <w:start w:val="1"/>
      <w:numFmt w:val="bullet"/>
      <w:lvlText w:val="o"/>
      <w:lvlJc w:val="left"/>
      <w:pPr>
        <w:ind w:left="6242" w:hanging="360"/>
      </w:pPr>
      <w:rPr>
        <w:rFonts w:ascii="Courier New" w:hAnsi="Courier New" w:cs="Courier New" w:hint="default"/>
      </w:rPr>
    </w:lvl>
    <w:lvl w:ilvl="8" w:tplc="04050005" w:tentative="1">
      <w:start w:val="1"/>
      <w:numFmt w:val="bullet"/>
      <w:lvlText w:val=""/>
      <w:lvlJc w:val="left"/>
      <w:pPr>
        <w:ind w:left="6962" w:hanging="360"/>
      </w:pPr>
      <w:rPr>
        <w:rFonts w:ascii="Wingdings" w:hAnsi="Wingdings" w:hint="default"/>
      </w:rPr>
    </w:lvl>
  </w:abstractNum>
  <w:abstractNum w:abstractNumId="13" w15:restartNumberingAfterBreak="0">
    <w:nsid w:val="2A7C132C"/>
    <w:multiLevelType w:val="hybridMultilevel"/>
    <w:tmpl w:val="23168784"/>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4" w15:restartNumberingAfterBreak="0">
    <w:nsid w:val="31A713A8"/>
    <w:multiLevelType w:val="hybridMultilevel"/>
    <w:tmpl w:val="8E2A65B6"/>
    <w:lvl w:ilvl="0" w:tplc="04050001">
      <w:start w:val="1"/>
      <w:numFmt w:val="bullet"/>
      <w:lvlText w:val=""/>
      <w:lvlJc w:val="left"/>
      <w:pPr>
        <w:ind w:left="1202" w:hanging="360"/>
      </w:pPr>
      <w:rPr>
        <w:rFonts w:ascii="Symbol" w:hAnsi="Symbol" w:hint="default"/>
      </w:rPr>
    </w:lvl>
    <w:lvl w:ilvl="1" w:tplc="04050003" w:tentative="1">
      <w:start w:val="1"/>
      <w:numFmt w:val="bullet"/>
      <w:lvlText w:val="o"/>
      <w:lvlJc w:val="left"/>
      <w:pPr>
        <w:ind w:left="1922" w:hanging="360"/>
      </w:pPr>
      <w:rPr>
        <w:rFonts w:ascii="Courier New" w:hAnsi="Courier New" w:cs="Courier New" w:hint="default"/>
      </w:rPr>
    </w:lvl>
    <w:lvl w:ilvl="2" w:tplc="04050005" w:tentative="1">
      <w:start w:val="1"/>
      <w:numFmt w:val="bullet"/>
      <w:lvlText w:val=""/>
      <w:lvlJc w:val="left"/>
      <w:pPr>
        <w:ind w:left="2642" w:hanging="360"/>
      </w:pPr>
      <w:rPr>
        <w:rFonts w:ascii="Wingdings" w:hAnsi="Wingdings" w:hint="default"/>
      </w:rPr>
    </w:lvl>
    <w:lvl w:ilvl="3" w:tplc="04050001" w:tentative="1">
      <w:start w:val="1"/>
      <w:numFmt w:val="bullet"/>
      <w:lvlText w:val=""/>
      <w:lvlJc w:val="left"/>
      <w:pPr>
        <w:ind w:left="3362" w:hanging="360"/>
      </w:pPr>
      <w:rPr>
        <w:rFonts w:ascii="Symbol" w:hAnsi="Symbol" w:hint="default"/>
      </w:rPr>
    </w:lvl>
    <w:lvl w:ilvl="4" w:tplc="04050003" w:tentative="1">
      <w:start w:val="1"/>
      <w:numFmt w:val="bullet"/>
      <w:lvlText w:val="o"/>
      <w:lvlJc w:val="left"/>
      <w:pPr>
        <w:ind w:left="4082" w:hanging="360"/>
      </w:pPr>
      <w:rPr>
        <w:rFonts w:ascii="Courier New" w:hAnsi="Courier New" w:cs="Courier New" w:hint="default"/>
      </w:rPr>
    </w:lvl>
    <w:lvl w:ilvl="5" w:tplc="04050005" w:tentative="1">
      <w:start w:val="1"/>
      <w:numFmt w:val="bullet"/>
      <w:lvlText w:val=""/>
      <w:lvlJc w:val="left"/>
      <w:pPr>
        <w:ind w:left="4802" w:hanging="360"/>
      </w:pPr>
      <w:rPr>
        <w:rFonts w:ascii="Wingdings" w:hAnsi="Wingdings" w:hint="default"/>
      </w:rPr>
    </w:lvl>
    <w:lvl w:ilvl="6" w:tplc="04050001" w:tentative="1">
      <w:start w:val="1"/>
      <w:numFmt w:val="bullet"/>
      <w:lvlText w:val=""/>
      <w:lvlJc w:val="left"/>
      <w:pPr>
        <w:ind w:left="5522" w:hanging="360"/>
      </w:pPr>
      <w:rPr>
        <w:rFonts w:ascii="Symbol" w:hAnsi="Symbol" w:hint="default"/>
      </w:rPr>
    </w:lvl>
    <w:lvl w:ilvl="7" w:tplc="04050003" w:tentative="1">
      <w:start w:val="1"/>
      <w:numFmt w:val="bullet"/>
      <w:lvlText w:val="o"/>
      <w:lvlJc w:val="left"/>
      <w:pPr>
        <w:ind w:left="6242" w:hanging="360"/>
      </w:pPr>
      <w:rPr>
        <w:rFonts w:ascii="Courier New" w:hAnsi="Courier New" w:cs="Courier New" w:hint="default"/>
      </w:rPr>
    </w:lvl>
    <w:lvl w:ilvl="8" w:tplc="04050005" w:tentative="1">
      <w:start w:val="1"/>
      <w:numFmt w:val="bullet"/>
      <w:lvlText w:val=""/>
      <w:lvlJc w:val="left"/>
      <w:pPr>
        <w:ind w:left="6962" w:hanging="360"/>
      </w:pPr>
      <w:rPr>
        <w:rFonts w:ascii="Wingdings" w:hAnsi="Wingdings" w:hint="default"/>
      </w:rPr>
    </w:lvl>
  </w:abstractNum>
  <w:abstractNum w:abstractNumId="15" w15:restartNumberingAfterBreak="0">
    <w:nsid w:val="3D8E3D15"/>
    <w:multiLevelType w:val="multilevel"/>
    <w:tmpl w:val="C84A64D6"/>
    <w:styleLink w:val="ZPVetsodrkami"/>
    <w:lvl w:ilvl="0">
      <w:start w:val="1"/>
      <w:numFmt w:val="bullet"/>
      <w:lvlText w:val=""/>
      <w:lvlJc w:val="left"/>
      <w:pPr>
        <w:ind w:left="720" w:hanging="360"/>
      </w:pPr>
      <w:rPr>
        <w:rFonts w:ascii="Symbol" w:hAnsi="Symbol"/>
        <w:sz w:val="24"/>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3EA16F3B"/>
    <w:multiLevelType w:val="multilevel"/>
    <w:tmpl w:val="748A675E"/>
    <w:numStyleLink w:val="slovnploh"/>
  </w:abstractNum>
  <w:abstractNum w:abstractNumId="17" w15:restartNumberingAfterBreak="0">
    <w:nsid w:val="400A11CE"/>
    <w:multiLevelType w:val="multilevel"/>
    <w:tmpl w:val="748A675E"/>
    <w:styleLink w:val="slovnploh"/>
    <w:lvl w:ilvl="0">
      <w:start w:val="1"/>
      <w:numFmt w:val="upperLetter"/>
      <w:pStyle w:val="Ploha1"/>
      <w:lvlText w:val="Příloha %1"/>
      <w:lvlJc w:val="left"/>
      <w:pPr>
        <w:ind w:left="1701" w:hanging="1701"/>
      </w:pPr>
      <w:rPr>
        <w:rFonts w:hint="default"/>
      </w:rPr>
    </w:lvl>
    <w:lvl w:ilvl="1">
      <w:start w:val="1"/>
      <w:numFmt w:val="decimal"/>
      <w:pStyle w:val="Ploha2"/>
      <w:lvlText w:val="%1.%2"/>
      <w:lvlJc w:val="left"/>
      <w:pPr>
        <w:ind w:left="720" w:hanging="72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40A364E4"/>
    <w:multiLevelType w:val="multilevel"/>
    <w:tmpl w:val="3034A504"/>
    <w:styleLink w:val="Decimlnslovn"/>
    <w:lvl w:ilvl="0">
      <w:start w:val="1"/>
      <w:numFmt w:val="decimal"/>
      <w:lvlText w:val="%1"/>
      <w:lvlJc w:val="left"/>
      <w:pPr>
        <w:ind w:left="1701" w:hanging="1701"/>
      </w:pPr>
      <w:rPr>
        <w:rFonts w:hint="default"/>
      </w:rPr>
    </w:lvl>
    <w:lvl w:ilvl="1">
      <w:start w:val="1"/>
      <w:numFmt w:val="decimal"/>
      <w:lvlText w:val="%1.%2"/>
      <w:lvlJc w:val="left"/>
      <w:pPr>
        <w:ind w:left="1701" w:hanging="1701"/>
      </w:pPr>
      <w:rPr>
        <w:rFonts w:hint="default"/>
      </w:rPr>
    </w:lvl>
    <w:lvl w:ilvl="2">
      <w:start w:val="1"/>
      <w:numFmt w:val="decimal"/>
      <w:lvlText w:val="%1.%2.%3"/>
      <w:lvlJc w:val="left"/>
      <w:pPr>
        <w:ind w:left="1701" w:hanging="1701"/>
      </w:pPr>
      <w:rPr>
        <w:rFonts w:hint="default"/>
      </w:rPr>
    </w:lvl>
    <w:lvl w:ilvl="3">
      <w:start w:val="1"/>
      <w:numFmt w:val="decimal"/>
      <w:lvlText w:val="%1.%2.%3.%4"/>
      <w:lvlJc w:val="left"/>
      <w:pPr>
        <w:ind w:left="1701" w:hanging="1701"/>
      </w:pPr>
      <w:rPr>
        <w:rFonts w:hint="default"/>
      </w:rPr>
    </w:lvl>
    <w:lvl w:ilvl="4">
      <w:start w:val="1"/>
      <w:numFmt w:val="decimal"/>
      <w:lvlText w:val="%1.%2.%3.%4.%5"/>
      <w:lvlJc w:val="left"/>
      <w:pPr>
        <w:ind w:left="1701" w:hanging="1701"/>
      </w:pPr>
      <w:rPr>
        <w:rFonts w:hint="default"/>
      </w:rPr>
    </w:lvl>
    <w:lvl w:ilvl="5">
      <w:start w:val="1"/>
      <w:numFmt w:val="decimal"/>
      <w:lvlText w:val="%1.%2.%3.%4.%5.%6"/>
      <w:lvlJc w:val="left"/>
      <w:pPr>
        <w:ind w:left="1701" w:hanging="1701"/>
      </w:pPr>
      <w:rPr>
        <w:rFonts w:hint="default"/>
      </w:rPr>
    </w:lvl>
    <w:lvl w:ilvl="6">
      <w:start w:val="1"/>
      <w:numFmt w:val="decimal"/>
      <w:lvlText w:val="%1.%2.%3.%4.%5.%6.%7"/>
      <w:lvlJc w:val="left"/>
      <w:pPr>
        <w:ind w:left="1701" w:hanging="1701"/>
      </w:pPr>
      <w:rPr>
        <w:rFonts w:hint="default"/>
      </w:rPr>
    </w:lvl>
    <w:lvl w:ilvl="7">
      <w:start w:val="1"/>
      <w:numFmt w:val="decimal"/>
      <w:lvlText w:val="%1.%2.%3.%4.%5.%6.%7.%8"/>
      <w:lvlJc w:val="left"/>
      <w:pPr>
        <w:ind w:left="1701" w:hanging="1701"/>
      </w:pPr>
      <w:rPr>
        <w:rFonts w:hint="default"/>
      </w:rPr>
    </w:lvl>
    <w:lvl w:ilvl="8">
      <w:start w:val="1"/>
      <w:numFmt w:val="decimal"/>
      <w:lvlText w:val="%1.%2.%3.%4.%5.%6.%7.%8.%9"/>
      <w:lvlJc w:val="left"/>
      <w:pPr>
        <w:ind w:left="1701" w:hanging="1701"/>
      </w:pPr>
      <w:rPr>
        <w:rFonts w:hint="default"/>
      </w:rPr>
    </w:lvl>
  </w:abstractNum>
  <w:abstractNum w:abstractNumId="19" w15:restartNumberingAfterBreak="0">
    <w:nsid w:val="4D517465"/>
    <w:multiLevelType w:val="hybridMultilevel"/>
    <w:tmpl w:val="4F2A86B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0" w15:restartNumberingAfterBreak="0">
    <w:nsid w:val="4EB24B54"/>
    <w:multiLevelType w:val="hybridMultilevel"/>
    <w:tmpl w:val="9AE022BE"/>
    <w:lvl w:ilvl="0" w:tplc="56F427F8">
      <w:start w:val="1"/>
      <w:numFmt w:val="decimal"/>
      <w:pStyle w:val="ZPLiteratura"/>
      <w:lvlText w:val="%1. "/>
      <w:lvlJc w:val="righ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1" w15:restartNumberingAfterBreak="0">
    <w:nsid w:val="52BB133A"/>
    <w:multiLevelType w:val="hybridMultilevel"/>
    <w:tmpl w:val="7F6E15B2"/>
    <w:lvl w:ilvl="0" w:tplc="0405000F">
      <w:start w:val="1"/>
      <w:numFmt w:val="decimal"/>
      <w:lvlText w:val="%1."/>
      <w:lvlJc w:val="left"/>
      <w:pPr>
        <w:ind w:left="1202" w:hanging="360"/>
      </w:pPr>
    </w:lvl>
    <w:lvl w:ilvl="1" w:tplc="04050019" w:tentative="1">
      <w:start w:val="1"/>
      <w:numFmt w:val="lowerLetter"/>
      <w:lvlText w:val="%2."/>
      <w:lvlJc w:val="left"/>
      <w:pPr>
        <w:ind w:left="1922" w:hanging="360"/>
      </w:pPr>
    </w:lvl>
    <w:lvl w:ilvl="2" w:tplc="0405001B" w:tentative="1">
      <w:start w:val="1"/>
      <w:numFmt w:val="lowerRoman"/>
      <w:lvlText w:val="%3."/>
      <w:lvlJc w:val="right"/>
      <w:pPr>
        <w:ind w:left="2642" w:hanging="180"/>
      </w:pPr>
    </w:lvl>
    <w:lvl w:ilvl="3" w:tplc="0405000F" w:tentative="1">
      <w:start w:val="1"/>
      <w:numFmt w:val="decimal"/>
      <w:lvlText w:val="%4."/>
      <w:lvlJc w:val="left"/>
      <w:pPr>
        <w:ind w:left="3362" w:hanging="360"/>
      </w:pPr>
    </w:lvl>
    <w:lvl w:ilvl="4" w:tplc="04050019" w:tentative="1">
      <w:start w:val="1"/>
      <w:numFmt w:val="lowerLetter"/>
      <w:lvlText w:val="%5."/>
      <w:lvlJc w:val="left"/>
      <w:pPr>
        <w:ind w:left="4082" w:hanging="360"/>
      </w:pPr>
    </w:lvl>
    <w:lvl w:ilvl="5" w:tplc="0405001B" w:tentative="1">
      <w:start w:val="1"/>
      <w:numFmt w:val="lowerRoman"/>
      <w:lvlText w:val="%6."/>
      <w:lvlJc w:val="right"/>
      <w:pPr>
        <w:ind w:left="4802" w:hanging="180"/>
      </w:pPr>
    </w:lvl>
    <w:lvl w:ilvl="6" w:tplc="0405000F" w:tentative="1">
      <w:start w:val="1"/>
      <w:numFmt w:val="decimal"/>
      <w:lvlText w:val="%7."/>
      <w:lvlJc w:val="left"/>
      <w:pPr>
        <w:ind w:left="5522" w:hanging="360"/>
      </w:pPr>
    </w:lvl>
    <w:lvl w:ilvl="7" w:tplc="04050019" w:tentative="1">
      <w:start w:val="1"/>
      <w:numFmt w:val="lowerLetter"/>
      <w:lvlText w:val="%8."/>
      <w:lvlJc w:val="left"/>
      <w:pPr>
        <w:ind w:left="6242" w:hanging="360"/>
      </w:pPr>
    </w:lvl>
    <w:lvl w:ilvl="8" w:tplc="0405001B" w:tentative="1">
      <w:start w:val="1"/>
      <w:numFmt w:val="lowerRoman"/>
      <w:lvlText w:val="%9."/>
      <w:lvlJc w:val="right"/>
      <w:pPr>
        <w:ind w:left="6962" w:hanging="180"/>
      </w:pPr>
    </w:lvl>
  </w:abstractNum>
  <w:abstractNum w:abstractNumId="22" w15:restartNumberingAfterBreak="0">
    <w:nsid w:val="58E16BEE"/>
    <w:multiLevelType w:val="multilevel"/>
    <w:tmpl w:val="BA9C7C44"/>
    <w:lvl w:ilvl="0">
      <w:start w:val="1"/>
      <w:numFmt w:val="decimal"/>
      <w:pStyle w:val="7C5D38C841C7463A9DD7C17FE250AFA711"/>
      <w:lvlText w:val="%1."/>
      <w:lvlJc w:val="left"/>
      <w:pPr>
        <w:tabs>
          <w:tab w:val="num" w:pos="720"/>
        </w:tabs>
        <w:ind w:left="720" w:hanging="720"/>
      </w:pPr>
    </w:lvl>
    <w:lvl w:ilvl="1">
      <w:start w:val="1"/>
      <w:numFmt w:val="decimal"/>
      <w:pStyle w:val="8A8A910B8AA34CD7A42465204528F8A3"/>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3" w15:restartNumberingAfterBreak="0">
    <w:nsid w:val="5BA2222F"/>
    <w:multiLevelType w:val="multilevel"/>
    <w:tmpl w:val="9564A180"/>
    <w:numStyleLink w:val="slovnkapitol"/>
  </w:abstractNum>
  <w:abstractNum w:abstractNumId="24" w15:restartNumberingAfterBreak="0">
    <w:nsid w:val="5E8014F7"/>
    <w:multiLevelType w:val="hybridMultilevel"/>
    <w:tmpl w:val="0ACEE4BC"/>
    <w:lvl w:ilvl="0" w:tplc="04050017">
      <w:start w:val="1"/>
      <w:numFmt w:val="lowerLetter"/>
      <w:lvlText w:val="%1)"/>
      <w:lvlJc w:val="left"/>
      <w:pPr>
        <w:ind w:left="1202" w:hanging="360"/>
      </w:pPr>
    </w:lvl>
    <w:lvl w:ilvl="1" w:tplc="04050019" w:tentative="1">
      <w:start w:val="1"/>
      <w:numFmt w:val="lowerLetter"/>
      <w:lvlText w:val="%2."/>
      <w:lvlJc w:val="left"/>
      <w:pPr>
        <w:ind w:left="1922" w:hanging="360"/>
      </w:pPr>
    </w:lvl>
    <w:lvl w:ilvl="2" w:tplc="0405001B" w:tentative="1">
      <w:start w:val="1"/>
      <w:numFmt w:val="lowerRoman"/>
      <w:lvlText w:val="%3."/>
      <w:lvlJc w:val="right"/>
      <w:pPr>
        <w:ind w:left="2642" w:hanging="180"/>
      </w:pPr>
    </w:lvl>
    <w:lvl w:ilvl="3" w:tplc="0405000F" w:tentative="1">
      <w:start w:val="1"/>
      <w:numFmt w:val="decimal"/>
      <w:lvlText w:val="%4."/>
      <w:lvlJc w:val="left"/>
      <w:pPr>
        <w:ind w:left="3362" w:hanging="360"/>
      </w:pPr>
    </w:lvl>
    <w:lvl w:ilvl="4" w:tplc="04050019" w:tentative="1">
      <w:start w:val="1"/>
      <w:numFmt w:val="lowerLetter"/>
      <w:lvlText w:val="%5."/>
      <w:lvlJc w:val="left"/>
      <w:pPr>
        <w:ind w:left="4082" w:hanging="360"/>
      </w:pPr>
    </w:lvl>
    <w:lvl w:ilvl="5" w:tplc="0405001B" w:tentative="1">
      <w:start w:val="1"/>
      <w:numFmt w:val="lowerRoman"/>
      <w:lvlText w:val="%6."/>
      <w:lvlJc w:val="right"/>
      <w:pPr>
        <w:ind w:left="4802" w:hanging="180"/>
      </w:pPr>
    </w:lvl>
    <w:lvl w:ilvl="6" w:tplc="0405000F" w:tentative="1">
      <w:start w:val="1"/>
      <w:numFmt w:val="decimal"/>
      <w:lvlText w:val="%7."/>
      <w:lvlJc w:val="left"/>
      <w:pPr>
        <w:ind w:left="5522" w:hanging="360"/>
      </w:pPr>
    </w:lvl>
    <w:lvl w:ilvl="7" w:tplc="04050019" w:tentative="1">
      <w:start w:val="1"/>
      <w:numFmt w:val="lowerLetter"/>
      <w:lvlText w:val="%8."/>
      <w:lvlJc w:val="left"/>
      <w:pPr>
        <w:ind w:left="6242" w:hanging="360"/>
      </w:pPr>
    </w:lvl>
    <w:lvl w:ilvl="8" w:tplc="0405001B" w:tentative="1">
      <w:start w:val="1"/>
      <w:numFmt w:val="lowerRoman"/>
      <w:lvlText w:val="%9."/>
      <w:lvlJc w:val="right"/>
      <w:pPr>
        <w:ind w:left="6962" w:hanging="180"/>
      </w:pPr>
    </w:lvl>
  </w:abstractNum>
  <w:abstractNum w:abstractNumId="25" w15:restartNumberingAfterBreak="0">
    <w:nsid w:val="64554B1C"/>
    <w:multiLevelType w:val="hybridMultilevel"/>
    <w:tmpl w:val="9C42FEE6"/>
    <w:lvl w:ilvl="0" w:tplc="04050001">
      <w:start w:val="1"/>
      <w:numFmt w:val="bullet"/>
      <w:lvlText w:val=""/>
      <w:lvlJc w:val="left"/>
      <w:pPr>
        <w:ind w:left="1324" w:hanging="360"/>
      </w:pPr>
      <w:rPr>
        <w:rFonts w:ascii="Symbol" w:hAnsi="Symbol" w:hint="default"/>
      </w:rPr>
    </w:lvl>
    <w:lvl w:ilvl="1" w:tplc="FFFFFFFF" w:tentative="1">
      <w:start w:val="1"/>
      <w:numFmt w:val="bullet"/>
      <w:lvlText w:val="o"/>
      <w:lvlJc w:val="left"/>
      <w:pPr>
        <w:ind w:left="1922" w:hanging="360"/>
      </w:pPr>
      <w:rPr>
        <w:rFonts w:ascii="Courier New" w:hAnsi="Courier New" w:cs="Courier New" w:hint="default"/>
      </w:rPr>
    </w:lvl>
    <w:lvl w:ilvl="2" w:tplc="FFFFFFFF" w:tentative="1">
      <w:start w:val="1"/>
      <w:numFmt w:val="bullet"/>
      <w:lvlText w:val=""/>
      <w:lvlJc w:val="left"/>
      <w:pPr>
        <w:ind w:left="2642" w:hanging="360"/>
      </w:pPr>
      <w:rPr>
        <w:rFonts w:ascii="Wingdings" w:hAnsi="Wingdings" w:hint="default"/>
      </w:rPr>
    </w:lvl>
    <w:lvl w:ilvl="3" w:tplc="FFFFFFFF" w:tentative="1">
      <w:start w:val="1"/>
      <w:numFmt w:val="bullet"/>
      <w:lvlText w:val=""/>
      <w:lvlJc w:val="left"/>
      <w:pPr>
        <w:ind w:left="3362" w:hanging="360"/>
      </w:pPr>
      <w:rPr>
        <w:rFonts w:ascii="Symbol" w:hAnsi="Symbol" w:hint="default"/>
      </w:rPr>
    </w:lvl>
    <w:lvl w:ilvl="4" w:tplc="FFFFFFFF" w:tentative="1">
      <w:start w:val="1"/>
      <w:numFmt w:val="bullet"/>
      <w:lvlText w:val="o"/>
      <w:lvlJc w:val="left"/>
      <w:pPr>
        <w:ind w:left="4082" w:hanging="360"/>
      </w:pPr>
      <w:rPr>
        <w:rFonts w:ascii="Courier New" w:hAnsi="Courier New" w:cs="Courier New" w:hint="default"/>
      </w:rPr>
    </w:lvl>
    <w:lvl w:ilvl="5" w:tplc="FFFFFFFF" w:tentative="1">
      <w:start w:val="1"/>
      <w:numFmt w:val="bullet"/>
      <w:lvlText w:val=""/>
      <w:lvlJc w:val="left"/>
      <w:pPr>
        <w:ind w:left="4802" w:hanging="360"/>
      </w:pPr>
      <w:rPr>
        <w:rFonts w:ascii="Wingdings" w:hAnsi="Wingdings" w:hint="default"/>
      </w:rPr>
    </w:lvl>
    <w:lvl w:ilvl="6" w:tplc="FFFFFFFF" w:tentative="1">
      <w:start w:val="1"/>
      <w:numFmt w:val="bullet"/>
      <w:lvlText w:val=""/>
      <w:lvlJc w:val="left"/>
      <w:pPr>
        <w:ind w:left="5522" w:hanging="360"/>
      </w:pPr>
      <w:rPr>
        <w:rFonts w:ascii="Symbol" w:hAnsi="Symbol" w:hint="default"/>
      </w:rPr>
    </w:lvl>
    <w:lvl w:ilvl="7" w:tplc="FFFFFFFF" w:tentative="1">
      <w:start w:val="1"/>
      <w:numFmt w:val="bullet"/>
      <w:lvlText w:val="o"/>
      <w:lvlJc w:val="left"/>
      <w:pPr>
        <w:ind w:left="6242" w:hanging="360"/>
      </w:pPr>
      <w:rPr>
        <w:rFonts w:ascii="Courier New" w:hAnsi="Courier New" w:cs="Courier New" w:hint="default"/>
      </w:rPr>
    </w:lvl>
    <w:lvl w:ilvl="8" w:tplc="FFFFFFFF" w:tentative="1">
      <w:start w:val="1"/>
      <w:numFmt w:val="bullet"/>
      <w:lvlText w:val=""/>
      <w:lvlJc w:val="left"/>
      <w:pPr>
        <w:ind w:left="6962" w:hanging="360"/>
      </w:pPr>
      <w:rPr>
        <w:rFonts w:ascii="Wingdings" w:hAnsi="Wingdings" w:hint="default"/>
      </w:rPr>
    </w:lvl>
  </w:abstractNum>
  <w:abstractNum w:abstractNumId="26" w15:restartNumberingAfterBreak="0">
    <w:nsid w:val="64AD1D4C"/>
    <w:multiLevelType w:val="multilevel"/>
    <w:tmpl w:val="188893A0"/>
    <w:styleLink w:val="Vcerovovseznam"/>
    <w:lvl w:ilvl="0">
      <w:start w:val="1"/>
      <w:numFmt w:val="decimal"/>
      <w:lvlText w:val="%1."/>
      <w:lvlJc w:val="right"/>
      <w:pPr>
        <w:ind w:left="540" w:hanging="60"/>
      </w:pPr>
      <w:rPr>
        <w:rFonts w:hint="default"/>
      </w:rPr>
    </w:lvl>
    <w:lvl w:ilvl="1">
      <w:start w:val="1"/>
      <w:numFmt w:val="lowerLetter"/>
      <w:lvlText w:val="%2)"/>
      <w:lvlJc w:val="right"/>
      <w:pPr>
        <w:ind w:left="1021" w:hanging="57"/>
      </w:pPr>
      <w:rPr>
        <w:rFonts w:hint="default"/>
      </w:rPr>
    </w:lvl>
    <w:lvl w:ilvl="2">
      <w:start w:val="1"/>
      <w:numFmt w:val="lowerRoman"/>
      <w:lvlText w:val="%3."/>
      <w:lvlJc w:val="right"/>
      <w:pPr>
        <w:ind w:left="1503" w:hanging="57"/>
      </w:pPr>
      <w:rPr>
        <w:rFonts w:hint="default"/>
      </w:rPr>
    </w:lvl>
    <w:lvl w:ilvl="3">
      <w:start w:val="1"/>
      <w:numFmt w:val="bullet"/>
      <w:lvlText w:val=""/>
      <w:lvlJc w:val="left"/>
      <w:pPr>
        <w:ind w:left="1980" w:hanging="60"/>
      </w:pPr>
      <w:rPr>
        <w:rFonts w:ascii="Symbol" w:hAnsi="Symbol" w:hint="default"/>
        <w:color w:val="auto"/>
      </w:rPr>
    </w:lvl>
    <w:lvl w:ilvl="4">
      <w:start w:val="1"/>
      <w:numFmt w:val="none"/>
      <w:suff w:val="nothing"/>
      <w:lvlText w:val=""/>
      <w:lvlJc w:val="left"/>
      <w:pPr>
        <w:ind w:left="2400" w:firstLine="0"/>
      </w:pPr>
      <w:rPr>
        <w:rFonts w:hint="default"/>
      </w:rPr>
    </w:lvl>
    <w:lvl w:ilvl="5">
      <w:start w:val="1"/>
      <w:numFmt w:val="none"/>
      <w:suff w:val="nothing"/>
      <w:lvlText w:val=""/>
      <w:lvlJc w:val="right"/>
      <w:pPr>
        <w:ind w:left="4320" w:hanging="1440"/>
      </w:pPr>
      <w:rPr>
        <w:rFonts w:hint="default"/>
      </w:rPr>
    </w:lvl>
    <w:lvl w:ilvl="6">
      <w:start w:val="1"/>
      <w:numFmt w:val="none"/>
      <w:suff w:val="nothing"/>
      <w:lvlText w:val=""/>
      <w:lvlJc w:val="right"/>
      <w:pPr>
        <w:ind w:left="3360" w:firstLine="0"/>
      </w:pPr>
      <w:rPr>
        <w:rFonts w:hint="default"/>
      </w:rPr>
    </w:lvl>
    <w:lvl w:ilvl="7">
      <w:start w:val="1"/>
      <w:numFmt w:val="none"/>
      <w:suff w:val="nothing"/>
      <w:lvlText w:val=""/>
      <w:lvlJc w:val="right"/>
      <w:pPr>
        <w:ind w:left="3840" w:firstLine="0"/>
      </w:pPr>
      <w:rPr>
        <w:rFonts w:hint="default"/>
      </w:rPr>
    </w:lvl>
    <w:lvl w:ilvl="8">
      <w:start w:val="1"/>
      <w:numFmt w:val="none"/>
      <w:suff w:val="nothing"/>
      <w:lvlText w:val=""/>
      <w:lvlJc w:val="right"/>
      <w:pPr>
        <w:ind w:left="4320" w:firstLine="0"/>
      </w:pPr>
      <w:rPr>
        <w:rFonts w:hint="default"/>
      </w:rPr>
    </w:lvl>
  </w:abstractNum>
  <w:abstractNum w:abstractNumId="27" w15:restartNumberingAfterBreak="0">
    <w:nsid w:val="67270416"/>
    <w:multiLevelType w:val="hybridMultilevel"/>
    <w:tmpl w:val="FCC49BFC"/>
    <w:lvl w:ilvl="0" w:tplc="0405000F">
      <w:start w:val="1"/>
      <w:numFmt w:val="decimal"/>
      <w:lvlText w:val="%1."/>
      <w:lvlJc w:val="left"/>
      <w:pPr>
        <w:ind w:left="1202" w:hanging="360"/>
      </w:pPr>
    </w:lvl>
    <w:lvl w:ilvl="1" w:tplc="04050019" w:tentative="1">
      <w:start w:val="1"/>
      <w:numFmt w:val="lowerLetter"/>
      <w:lvlText w:val="%2."/>
      <w:lvlJc w:val="left"/>
      <w:pPr>
        <w:ind w:left="1922" w:hanging="360"/>
      </w:pPr>
    </w:lvl>
    <w:lvl w:ilvl="2" w:tplc="0405001B" w:tentative="1">
      <w:start w:val="1"/>
      <w:numFmt w:val="lowerRoman"/>
      <w:lvlText w:val="%3."/>
      <w:lvlJc w:val="right"/>
      <w:pPr>
        <w:ind w:left="2642" w:hanging="180"/>
      </w:pPr>
    </w:lvl>
    <w:lvl w:ilvl="3" w:tplc="0405000F" w:tentative="1">
      <w:start w:val="1"/>
      <w:numFmt w:val="decimal"/>
      <w:lvlText w:val="%4."/>
      <w:lvlJc w:val="left"/>
      <w:pPr>
        <w:ind w:left="3362" w:hanging="360"/>
      </w:pPr>
    </w:lvl>
    <w:lvl w:ilvl="4" w:tplc="04050019" w:tentative="1">
      <w:start w:val="1"/>
      <w:numFmt w:val="lowerLetter"/>
      <w:lvlText w:val="%5."/>
      <w:lvlJc w:val="left"/>
      <w:pPr>
        <w:ind w:left="4082" w:hanging="360"/>
      </w:pPr>
    </w:lvl>
    <w:lvl w:ilvl="5" w:tplc="0405001B" w:tentative="1">
      <w:start w:val="1"/>
      <w:numFmt w:val="lowerRoman"/>
      <w:lvlText w:val="%6."/>
      <w:lvlJc w:val="right"/>
      <w:pPr>
        <w:ind w:left="4802" w:hanging="180"/>
      </w:pPr>
    </w:lvl>
    <w:lvl w:ilvl="6" w:tplc="0405000F" w:tentative="1">
      <w:start w:val="1"/>
      <w:numFmt w:val="decimal"/>
      <w:lvlText w:val="%7."/>
      <w:lvlJc w:val="left"/>
      <w:pPr>
        <w:ind w:left="5522" w:hanging="360"/>
      </w:pPr>
    </w:lvl>
    <w:lvl w:ilvl="7" w:tplc="04050019" w:tentative="1">
      <w:start w:val="1"/>
      <w:numFmt w:val="lowerLetter"/>
      <w:lvlText w:val="%8."/>
      <w:lvlJc w:val="left"/>
      <w:pPr>
        <w:ind w:left="6242" w:hanging="360"/>
      </w:pPr>
    </w:lvl>
    <w:lvl w:ilvl="8" w:tplc="0405001B" w:tentative="1">
      <w:start w:val="1"/>
      <w:numFmt w:val="lowerRoman"/>
      <w:lvlText w:val="%9."/>
      <w:lvlJc w:val="right"/>
      <w:pPr>
        <w:ind w:left="6962" w:hanging="180"/>
      </w:pPr>
    </w:lvl>
  </w:abstractNum>
  <w:abstractNum w:abstractNumId="28" w15:restartNumberingAfterBreak="0">
    <w:nsid w:val="72C00B05"/>
    <w:multiLevelType w:val="multilevel"/>
    <w:tmpl w:val="A6D47DB6"/>
    <w:lvl w:ilvl="0">
      <w:start w:val="1"/>
      <w:numFmt w:val="upperLetter"/>
      <w:pStyle w:val="ZPHlavnnadpis--plohy"/>
      <w:lvlText w:val="%1"/>
      <w:lvlJc w:val="left"/>
      <w:pPr>
        <w:tabs>
          <w:tab w:val="num" w:pos="567"/>
        </w:tabs>
        <w:ind w:left="567" w:hanging="567"/>
      </w:pPr>
      <w:rPr>
        <w:rFonts w:hint="default"/>
      </w:rPr>
    </w:lvl>
    <w:lvl w:ilvl="1">
      <w:start w:val="1"/>
      <w:numFmt w:val="decimal"/>
      <w:lvlText w:val="%1.%2."/>
      <w:lvlJc w:val="left"/>
      <w:pPr>
        <w:tabs>
          <w:tab w:val="num" w:pos="764"/>
        </w:tabs>
        <w:ind w:left="764" w:hanging="482"/>
      </w:pPr>
      <w:rPr>
        <w:rFonts w:hint="default"/>
      </w:rPr>
    </w:lvl>
    <w:lvl w:ilvl="2">
      <w:start w:val="1"/>
      <w:numFmt w:val="decimal"/>
      <w:lvlText w:val="%1.%2.%3."/>
      <w:lvlJc w:val="left"/>
      <w:pPr>
        <w:tabs>
          <w:tab w:val="num" w:pos="1501"/>
        </w:tabs>
        <w:ind w:left="1501" w:hanging="737"/>
      </w:pPr>
      <w:rPr>
        <w:rFonts w:hint="default"/>
      </w:rPr>
    </w:lvl>
    <w:lvl w:ilvl="3">
      <w:start w:val="1"/>
      <w:numFmt w:val="decimal"/>
      <w:lvlText w:val="%1.%2.%3.%4"/>
      <w:lvlJc w:val="left"/>
      <w:pPr>
        <w:tabs>
          <w:tab w:val="num" w:pos="904"/>
        </w:tabs>
        <w:ind w:left="904" w:hanging="864"/>
      </w:pPr>
      <w:rPr>
        <w:rFonts w:hint="default"/>
      </w:rPr>
    </w:lvl>
    <w:lvl w:ilvl="4">
      <w:start w:val="1"/>
      <w:numFmt w:val="decimal"/>
      <w:lvlText w:val="%1.%2.%3.%4.%5"/>
      <w:lvlJc w:val="left"/>
      <w:pPr>
        <w:tabs>
          <w:tab w:val="num" w:pos="1048"/>
        </w:tabs>
        <w:ind w:left="1048" w:hanging="1008"/>
      </w:pPr>
      <w:rPr>
        <w:rFonts w:hint="default"/>
      </w:rPr>
    </w:lvl>
    <w:lvl w:ilvl="5">
      <w:start w:val="1"/>
      <w:numFmt w:val="decimal"/>
      <w:lvlText w:val="%1.%2.%3.%4.%5.%6"/>
      <w:lvlJc w:val="left"/>
      <w:pPr>
        <w:tabs>
          <w:tab w:val="num" w:pos="1192"/>
        </w:tabs>
        <w:ind w:left="1192" w:hanging="1152"/>
      </w:pPr>
      <w:rPr>
        <w:rFonts w:hint="default"/>
      </w:rPr>
    </w:lvl>
    <w:lvl w:ilvl="6">
      <w:start w:val="1"/>
      <w:numFmt w:val="decimal"/>
      <w:lvlText w:val="%1.%2.%3.%4.%5.%6.%7"/>
      <w:lvlJc w:val="left"/>
      <w:pPr>
        <w:tabs>
          <w:tab w:val="num" w:pos="1336"/>
        </w:tabs>
        <w:ind w:left="1336" w:hanging="1296"/>
      </w:pPr>
      <w:rPr>
        <w:rFonts w:hint="default"/>
      </w:rPr>
    </w:lvl>
    <w:lvl w:ilvl="7">
      <w:start w:val="1"/>
      <w:numFmt w:val="decimal"/>
      <w:lvlText w:val="%1.%2.%3.%4.%5.%6.%7.%8"/>
      <w:lvlJc w:val="left"/>
      <w:pPr>
        <w:tabs>
          <w:tab w:val="num" w:pos="1480"/>
        </w:tabs>
        <w:ind w:left="1480" w:hanging="1440"/>
      </w:pPr>
      <w:rPr>
        <w:rFonts w:hint="default"/>
      </w:rPr>
    </w:lvl>
    <w:lvl w:ilvl="8">
      <w:start w:val="1"/>
      <w:numFmt w:val="decimal"/>
      <w:lvlText w:val="%1.%2.%3.%4.%5.%6.%7.%8.%9"/>
      <w:lvlJc w:val="left"/>
      <w:pPr>
        <w:tabs>
          <w:tab w:val="num" w:pos="1624"/>
        </w:tabs>
        <w:ind w:left="1624" w:hanging="1584"/>
      </w:pPr>
      <w:rPr>
        <w:rFonts w:hint="default"/>
      </w:rPr>
    </w:lvl>
  </w:abstractNum>
  <w:abstractNum w:abstractNumId="29" w15:restartNumberingAfterBreak="0">
    <w:nsid w:val="7488519B"/>
    <w:multiLevelType w:val="hybridMultilevel"/>
    <w:tmpl w:val="C91E04E2"/>
    <w:lvl w:ilvl="0" w:tplc="0405000F">
      <w:start w:val="1"/>
      <w:numFmt w:val="decimal"/>
      <w:lvlText w:val="%1."/>
      <w:lvlJc w:val="left"/>
      <w:pPr>
        <w:ind w:left="1202" w:hanging="360"/>
      </w:pPr>
    </w:lvl>
    <w:lvl w:ilvl="1" w:tplc="04050019" w:tentative="1">
      <w:start w:val="1"/>
      <w:numFmt w:val="lowerLetter"/>
      <w:lvlText w:val="%2."/>
      <w:lvlJc w:val="left"/>
      <w:pPr>
        <w:ind w:left="1922" w:hanging="360"/>
      </w:pPr>
    </w:lvl>
    <w:lvl w:ilvl="2" w:tplc="0405001B" w:tentative="1">
      <w:start w:val="1"/>
      <w:numFmt w:val="lowerRoman"/>
      <w:lvlText w:val="%3."/>
      <w:lvlJc w:val="right"/>
      <w:pPr>
        <w:ind w:left="2642" w:hanging="180"/>
      </w:pPr>
    </w:lvl>
    <w:lvl w:ilvl="3" w:tplc="0405000F" w:tentative="1">
      <w:start w:val="1"/>
      <w:numFmt w:val="decimal"/>
      <w:lvlText w:val="%4."/>
      <w:lvlJc w:val="left"/>
      <w:pPr>
        <w:ind w:left="3362" w:hanging="360"/>
      </w:pPr>
    </w:lvl>
    <w:lvl w:ilvl="4" w:tplc="04050019" w:tentative="1">
      <w:start w:val="1"/>
      <w:numFmt w:val="lowerLetter"/>
      <w:lvlText w:val="%5."/>
      <w:lvlJc w:val="left"/>
      <w:pPr>
        <w:ind w:left="4082" w:hanging="360"/>
      </w:pPr>
    </w:lvl>
    <w:lvl w:ilvl="5" w:tplc="0405001B" w:tentative="1">
      <w:start w:val="1"/>
      <w:numFmt w:val="lowerRoman"/>
      <w:lvlText w:val="%6."/>
      <w:lvlJc w:val="right"/>
      <w:pPr>
        <w:ind w:left="4802" w:hanging="180"/>
      </w:pPr>
    </w:lvl>
    <w:lvl w:ilvl="6" w:tplc="0405000F" w:tentative="1">
      <w:start w:val="1"/>
      <w:numFmt w:val="decimal"/>
      <w:lvlText w:val="%7."/>
      <w:lvlJc w:val="left"/>
      <w:pPr>
        <w:ind w:left="5522" w:hanging="360"/>
      </w:pPr>
    </w:lvl>
    <w:lvl w:ilvl="7" w:tplc="04050019" w:tentative="1">
      <w:start w:val="1"/>
      <w:numFmt w:val="lowerLetter"/>
      <w:lvlText w:val="%8."/>
      <w:lvlJc w:val="left"/>
      <w:pPr>
        <w:ind w:left="6242" w:hanging="360"/>
      </w:pPr>
    </w:lvl>
    <w:lvl w:ilvl="8" w:tplc="0405001B" w:tentative="1">
      <w:start w:val="1"/>
      <w:numFmt w:val="lowerRoman"/>
      <w:lvlText w:val="%9."/>
      <w:lvlJc w:val="right"/>
      <w:pPr>
        <w:ind w:left="6962" w:hanging="180"/>
      </w:pPr>
    </w:lvl>
  </w:abstractNum>
  <w:abstractNum w:abstractNumId="30" w15:restartNumberingAfterBreak="0">
    <w:nsid w:val="75AB6741"/>
    <w:multiLevelType w:val="multilevel"/>
    <w:tmpl w:val="9564A180"/>
    <w:numStyleLink w:val="slovnkapitol"/>
  </w:abstractNum>
  <w:abstractNum w:abstractNumId="31" w15:restartNumberingAfterBreak="0">
    <w:nsid w:val="79E81493"/>
    <w:multiLevelType w:val="hybridMultilevel"/>
    <w:tmpl w:val="BC185E86"/>
    <w:lvl w:ilvl="0" w:tplc="65921CBC">
      <w:start w:val="1"/>
      <w:numFmt w:val="decimal"/>
      <w:lvlText w:val="%1)"/>
      <w:lvlJc w:val="left"/>
      <w:pPr>
        <w:ind w:left="842" w:hanging="360"/>
      </w:pPr>
      <w:rPr>
        <w:rFonts w:hint="default"/>
      </w:rPr>
    </w:lvl>
    <w:lvl w:ilvl="1" w:tplc="04050019" w:tentative="1">
      <w:start w:val="1"/>
      <w:numFmt w:val="lowerLetter"/>
      <w:lvlText w:val="%2."/>
      <w:lvlJc w:val="left"/>
      <w:pPr>
        <w:ind w:left="1562" w:hanging="360"/>
      </w:pPr>
    </w:lvl>
    <w:lvl w:ilvl="2" w:tplc="0405001B" w:tentative="1">
      <w:start w:val="1"/>
      <w:numFmt w:val="lowerRoman"/>
      <w:lvlText w:val="%3."/>
      <w:lvlJc w:val="right"/>
      <w:pPr>
        <w:ind w:left="2282" w:hanging="180"/>
      </w:pPr>
    </w:lvl>
    <w:lvl w:ilvl="3" w:tplc="0405000F" w:tentative="1">
      <w:start w:val="1"/>
      <w:numFmt w:val="decimal"/>
      <w:lvlText w:val="%4."/>
      <w:lvlJc w:val="left"/>
      <w:pPr>
        <w:ind w:left="3002" w:hanging="360"/>
      </w:pPr>
    </w:lvl>
    <w:lvl w:ilvl="4" w:tplc="04050019" w:tentative="1">
      <w:start w:val="1"/>
      <w:numFmt w:val="lowerLetter"/>
      <w:lvlText w:val="%5."/>
      <w:lvlJc w:val="left"/>
      <w:pPr>
        <w:ind w:left="3722" w:hanging="360"/>
      </w:pPr>
    </w:lvl>
    <w:lvl w:ilvl="5" w:tplc="0405001B" w:tentative="1">
      <w:start w:val="1"/>
      <w:numFmt w:val="lowerRoman"/>
      <w:lvlText w:val="%6."/>
      <w:lvlJc w:val="right"/>
      <w:pPr>
        <w:ind w:left="4442" w:hanging="180"/>
      </w:pPr>
    </w:lvl>
    <w:lvl w:ilvl="6" w:tplc="0405000F" w:tentative="1">
      <w:start w:val="1"/>
      <w:numFmt w:val="decimal"/>
      <w:lvlText w:val="%7."/>
      <w:lvlJc w:val="left"/>
      <w:pPr>
        <w:ind w:left="5162" w:hanging="360"/>
      </w:pPr>
    </w:lvl>
    <w:lvl w:ilvl="7" w:tplc="04050019" w:tentative="1">
      <w:start w:val="1"/>
      <w:numFmt w:val="lowerLetter"/>
      <w:lvlText w:val="%8."/>
      <w:lvlJc w:val="left"/>
      <w:pPr>
        <w:ind w:left="5882" w:hanging="360"/>
      </w:pPr>
    </w:lvl>
    <w:lvl w:ilvl="8" w:tplc="0405001B" w:tentative="1">
      <w:start w:val="1"/>
      <w:numFmt w:val="lowerRoman"/>
      <w:lvlText w:val="%9."/>
      <w:lvlJc w:val="right"/>
      <w:pPr>
        <w:ind w:left="6602" w:hanging="180"/>
      </w:pPr>
    </w:lvl>
  </w:abstractNum>
  <w:num w:numId="1" w16cid:durableId="1218056471">
    <w:abstractNumId w:val="9"/>
  </w:num>
  <w:num w:numId="2" w16cid:durableId="1499954170">
    <w:abstractNumId w:val="28"/>
  </w:num>
  <w:num w:numId="3" w16cid:durableId="43216038">
    <w:abstractNumId w:val="20"/>
  </w:num>
  <w:num w:numId="4" w16cid:durableId="736368337">
    <w:abstractNumId w:val="15"/>
  </w:num>
  <w:num w:numId="5" w16cid:durableId="1897546938">
    <w:abstractNumId w:val="6"/>
  </w:num>
  <w:num w:numId="6" w16cid:durableId="1125929057">
    <w:abstractNumId w:val="17"/>
  </w:num>
  <w:num w:numId="7" w16cid:durableId="1150442345">
    <w:abstractNumId w:val="4"/>
  </w:num>
  <w:num w:numId="8" w16cid:durableId="975380541">
    <w:abstractNumId w:val="3"/>
  </w:num>
  <w:num w:numId="9" w16cid:durableId="1179539372">
    <w:abstractNumId w:val="2"/>
  </w:num>
  <w:num w:numId="10" w16cid:durableId="1888031714">
    <w:abstractNumId w:val="1"/>
  </w:num>
  <w:num w:numId="11" w16cid:durableId="1654482251">
    <w:abstractNumId w:val="0"/>
  </w:num>
  <w:num w:numId="12" w16cid:durableId="1723626646">
    <w:abstractNumId w:val="5"/>
  </w:num>
  <w:num w:numId="13" w16cid:durableId="472253122">
    <w:abstractNumId w:val="26"/>
  </w:num>
  <w:num w:numId="14" w16cid:durableId="934634201">
    <w:abstractNumId w:val="30"/>
    <w:lvlOverride w:ilvl="0">
      <w:lvl w:ilvl="0">
        <w:start w:val="1"/>
        <w:numFmt w:val="decimal"/>
        <w:pStyle w:val="Nadpis1"/>
        <w:lvlText w:val="%1"/>
        <w:lvlJc w:val="left"/>
        <w:pPr>
          <w:ind w:left="360" w:hanging="360"/>
        </w:pPr>
        <w:rPr>
          <w:rFonts w:hint="default"/>
        </w:rPr>
      </w:lvl>
    </w:lvlOverride>
    <w:lvlOverride w:ilvl="1">
      <w:lvl w:ilvl="1">
        <w:start w:val="1"/>
        <w:numFmt w:val="decimal"/>
        <w:pStyle w:val="Nadpis2"/>
        <w:lvlText w:val="%1.%2"/>
        <w:lvlJc w:val="left"/>
        <w:pPr>
          <w:ind w:left="720" w:hanging="720"/>
        </w:pPr>
        <w:rPr>
          <w:rFonts w:hint="default"/>
        </w:rPr>
      </w:lvl>
    </w:lvlOverride>
    <w:lvlOverride w:ilvl="2">
      <w:lvl w:ilvl="2">
        <w:start w:val="1"/>
        <w:numFmt w:val="decimal"/>
        <w:pStyle w:val="Nadpis3"/>
        <w:lvlText w:val="%1.%2.%3"/>
        <w:lvlJc w:val="left"/>
        <w:pPr>
          <w:ind w:left="1080" w:hanging="1080"/>
        </w:pPr>
      </w:lvl>
    </w:lvlOverride>
    <w:lvlOverride w:ilvl="3">
      <w:lvl w:ilvl="3">
        <w:start w:val="1"/>
        <w:numFmt w:val="decimal"/>
        <w:pStyle w:val="Nadpis4"/>
        <w:lvlText w:val="%1.%2.%3.%4"/>
        <w:lvlJc w:val="left"/>
        <w:pPr>
          <w:ind w:left="1440" w:hanging="1440"/>
        </w:pPr>
        <w:rPr>
          <w:rFonts w:hint="default"/>
        </w:rPr>
      </w:lvl>
    </w:lvlOverride>
    <w:lvlOverride w:ilvl="4">
      <w:lvl w:ilvl="4">
        <w:start w:val="1"/>
        <w:numFmt w:val="lowerLetter"/>
        <w:lvlText w:val="(%5)"/>
        <w:lvlJc w:val="left"/>
        <w:pPr>
          <w:ind w:left="1800" w:hanging="360"/>
        </w:pPr>
        <w:rPr>
          <w:rFonts w:hint="default"/>
        </w:rPr>
      </w:lvl>
    </w:lvlOverride>
    <w:lvlOverride w:ilvl="5">
      <w:lvl w:ilvl="5">
        <w:start w:val="1"/>
        <w:numFmt w:val="lowerRoman"/>
        <w:lvlText w:val="(%6)"/>
        <w:lvlJc w:val="left"/>
        <w:pPr>
          <w:ind w:left="2160" w:hanging="360"/>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15" w16cid:durableId="1606114172">
    <w:abstractNumId w:val="22"/>
  </w:num>
  <w:num w:numId="16" w16cid:durableId="1798143591">
    <w:abstractNumId w:val="16"/>
  </w:num>
  <w:num w:numId="17" w16cid:durableId="1916548664">
    <w:abstractNumId w:val="7"/>
  </w:num>
  <w:num w:numId="18" w16cid:durableId="610891644">
    <w:abstractNumId w:val="18"/>
  </w:num>
  <w:num w:numId="19" w16cid:durableId="668338505">
    <w:abstractNumId w:val="23"/>
  </w:num>
  <w:num w:numId="20" w16cid:durableId="1062601681">
    <w:abstractNumId w:val="8"/>
  </w:num>
  <w:num w:numId="21" w16cid:durableId="584923074">
    <w:abstractNumId w:val="25"/>
  </w:num>
  <w:num w:numId="22" w16cid:durableId="923339023">
    <w:abstractNumId w:val="14"/>
  </w:num>
  <w:num w:numId="23" w16cid:durableId="431055200">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666907174">
    <w:abstractNumId w:val="10"/>
  </w:num>
  <w:num w:numId="25" w16cid:durableId="1107653771">
    <w:abstractNumId w:val="21"/>
  </w:num>
  <w:num w:numId="26" w16cid:durableId="1497455020">
    <w:abstractNumId w:val="27"/>
  </w:num>
  <w:num w:numId="27" w16cid:durableId="563413009">
    <w:abstractNumId w:val="30"/>
    <w:lvlOverride w:ilvl="0">
      <w:startOverride w:val="1"/>
      <w:lvl w:ilvl="0">
        <w:start w:val="1"/>
        <w:numFmt w:val="decimal"/>
        <w:pStyle w:val="Nadpis1"/>
        <w:lvlText w:val="%1"/>
        <w:lvlJc w:val="left"/>
        <w:pPr>
          <w:ind w:left="360" w:hanging="360"/>
        </w:pPr>
        <w:rPr>
          <w:rFonts w:hint="default"/>
        </w:rPr>
      </w:lvl>
    </w:lvlOverride>
    <w:lvlOverride w:ilvl="1">
      <w:startOverride w:val="1"/>
      <w:lvl w:ilvl="1">
        <w:start w:val="1"/>
        <w:numFmt w:val="decimal"/>
        <w:pStyle w:val="Nadpis2"/>
        <w:lvlText w:val="%1.%2"/>
        <w:lvlJc w:val="left"/>
        <w:pPr>
          <w:ind w:left="720" w:hanging="720"/>
        </w:pPr>
        <w:rPr>
          <w:rFonts w:hint="default"/>
        </w:rPr>
      </w:lvl>
    </w:lvlOverride>
    <w:lvlOverride w:ilvl="2">
      <w:startOverride w:val="1"/>
      <w:lvl w:ilvl="2">
        <w:start w:val="1"/>
        <w:numFmt w:val="decimal"/>
        <w:pStyle w:val="Nadpis3"/>
        <w:lvlText w:val="%1.%2.%3"/>
        <w:lvlJc w:val="left"/>
        <w:pPr>
          <w:ind w:left="1080" w:hanging="1080"/>
        </w:pPr>
        <w:rPr>
          <w:rFonts w:hint="default"/>
        </w:rPr>
      </w:lvl>
    </w:lvlOverride>
    <w:lvlOverride w:ilvl="3">
      <w:startOverride w:val="1"/>
      <w:lvl w:ilvl="3">
        <w:start w:val="1"/>
        <w:numFmt w:val="decimal"/>
        <w:pStyle w:val="Nadpis4"/>
        <w:lvlText w:val="%1.%2.%3.%4"/>
        <w:lvlJc w:val="left"/>
        <w:pPr>
          <w:ind w:left="1440" w:hanging="1440"/>
        </w:pPr>
        <w:rPr>
          <w:rFonts w:hint="default"/>
        </w:rPr>
      </w:lvl>
    </w:lvlOverride>
    <w:lvlOverride w:ilvl="4">
      <w:startOverride w:val="1"/>
      <w:lvl w:ilvl="4">
        <w:start w:val="1"/>
        <w:numFmt w:val="lowerLetter"/>
        <w:lvlText w:val="(%5)"/>
        <w:lvlJc w:val="left"/>
        <w:pPr>
          <w:ind w:left="1800" w:hanging="360"/>
        </w:pPr>
        <w:rPr>
          <w:rFonts w:hint="default"/>
        </w:rPr>
      </w:lvl>
    </w:lvlOverride>
    <w:lvlOverride w:ilvl="5">
      <w:startOverride w:val="1"/>
      <w:lvl w:ilvl="5">
        <w:start w:val="1"/>
        <w:numFmt w:val="lowerRoman"/>
        <w:lvlText w:val="(%6)"/>
        <w:lvlJc w:val="left"/>
        <w:pPr>
          <w:ind w:left="2160" w:hanging="360"/>
        </w:pPr>
        <w:rPr>
          <w:rFonts w:hint="default"/>
        </w:rPr>
      </w:lvl>
    </w:lvlOverride>
    <w:lvlOverride w:ilvl="6">
      <w:startOverride w:val="1"/>
      <w:lvl w:ilvl="6">
        <w:start w:val="1"/>
        <w:numFmt w:val="decimal"/>
        <w:lvlText w:val="%7."/>
        <w:lvlJc w:val="left"/>
        <w:pPr>
          <w:ind w:left="2520" w:hanging="360"/>
        </w:pPr>
        <w:rPr>
          <w:rFonts w:hint="default"/>
        </w:rPr>
      </w:lvl>
    </w:lvlOverride>
    <w:lvlOverride w:ilvl="7">
      <w:startOverride w:val="1"/>
      <w:lvl w:ilvl="7">
        <w:start w:val="1"/>
        <w:numFmt w:val="lowerLetter"/>
        <w:lvlText w:val="%8."/>
        <w:lvlJc w:val="left"/>
        <w:pPr>
          <w:ind w:left="2880" w:hanging="360"/>
        </w:pPr>
        <w:rPr>
          <w:rFonts w:hint="default"/>
        </w:rPr>
      </w:lvl>
    </w:lvlOverride>
    <w:lvlOverride w:ilvl="8">
      <w:startOverride w:val="1"/>
      <w:lvl w:ilvl="8">
        <w:start w:val="1"/>
        <w:numFmt w:val="lowerRoman"/>
        <w:lvlText w:val="%9."/>
        <w:lvlJc w:val="left"/>
        <w:pPr>
          <w:ind w:left="3240" w:hanging="360"/>
        </w:pPr>
        <w:rPr>
          <w:rFonts w:hint="default"/>
        </w:rPr>
      </w:lvl>
    </w:lvlOverride>
  </w:num>
  <w:num w:numId="28" w16cid:durableId="1247572376">
    <w:abstractNumId w:val="12"/>
  </w:num>
  <w:num w:numId="29" w16cid:durableId="1239560025">
    <w:abstractNumId w:val="11"/>
  </w:num>
  <w:num w:numId="30" w16cid:durableId="601449307">
    <w:abstractNumId w:val="29"/>
  </w:num>
  <w:num w:numId="31" w16cid:durableId="341005849">
    <w:abstractNumId w:val="19"/>
  </w:num>
  <w:num w:numId="32" w16cid:durableId="457262910">
    <w:abstractNumId w:val="24"/>
  </w:num>
  <w:num w:numId="33" w16cid:durableId="870532224">
    <w:abstractNumId w:val="31"/>
  </w:num>
  <w:num w:numId="34" w16cid:durableId="29647017">
    <w:abstractNumId w:val="13"/>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attachedTemplate r:id="rId1"/>
  <w:stylePaneFormatFilter w:val="3824" w:allStyles="0" w:customStyles="0" w:latentStyles="1" w:stylesInUse="0" w:headingStyles="1" w:numberingStyles="0" w:tableStyles="0" w:directFormattingOnRuns="0" w:directFormattingOnParagraphs="0" w:directFormattingOnNumbering="0" w:directFormattingOnTables="1" w:clearFormatting="1" w:top3HeadingStyles="1" w:visibleStyles="0" w:alternateStyleNames="0"/>
  <w:stylePaneSortMethod w:val="0000"/>
  <w:styleLockTheme/>
  <w:styleLockQFSet/>
  <w:defaultTabStop w:val="709"/>
  <w:autoHyphenation/>
  <w:hyphenationZone w:val="425"/>
  <w:evenAndOddHeaders/>
  <w:noPunctuationKerning/>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22BCD"/>
    <w:rsid w:val="00000058"/>
    <w:rsid w:val="000000A7"/>
    <w:rsid w:val="00000392"/>
    <w:rsid w:val="000008C9"/>
    <w:rsid w:val="00000C8E"/>
    <w:rsid w:val="00000D3E"/>
    <w:rsid w:val="0000113B"/>
    <w:rsid w:val="00003060"/>
    <w:rsid w:val="00003DA9"/>
    <w:rsid w:val="00004278"/>
    <w:rsid w:val="000046C4"/>
    <w:rsid w:val="00004B4D"/>
    <w:rsid w:val="00004EC8"/>
    <w:rsid w:val="00005298"/>
    <w:rsid w:val="000052BB"/>
    <w:rsid w:val="0000556A"/>
    <w:rsid w:val="00005DC7"/>
    <w:rsid w:val="00006358"/>
    <w:rsid w:val="0000650C"/>
    <w:rsid w:val="00006912"/>
    <w:rsid w:val="000069F9"/>
    <w:rsid w:val="00006A66"/>
    <w:rsid w:val="0000723A"/>
    <w:rsid w:val="00007443"/>
    <w:rsid w:val="00007725"/>
    <w:rsid w:val="00007BD6"/>
    <w:rsid w:val="00010A0A"/>
    <w:rsid w:val="0001220E"/>
    <w:rsid w:val="0001265C"/>
    <w:rsid w:val="00012E85"/>
    <w:rsid w:val="00013609"/>
    <w:rsid w:val="00013C69"/>
    <w:rsid w:val="00014A23"/>
    <w:rsid w:val="000150BC"/>
    <w:rsid w:val="00016DE6"/>
    <w:rsid w:val="00016E76"/>
    <w:rsid w:val="000215DE"/>
    <w:rsid w:val="00021856"/>
    <w:rsid w:val="00021CED"/>
    <w:rsid w:val="00022EAA"/>
    <w:rsid w:val="000233A9"/>
    <w:rsid w:val="0002366C"/>
    <w:rsid w:val="00023A6C"/>
    <w:rsid w:val="00023B8D"/>
    <w:rsid w:val="00023D7B"/>
    <w:rsid w:val="00023E61"/>
    <w:rsid w:val="00024507"/>
    <w:rsid w:val="00024B3E"/>
    <w:rsid w:val="000250B7"/>
    <w:rsid w:val="000253C1"/>
    <w:rsid w:val="0002551A"/>
    <w:rsid w:val="0002574F"/>
    <w:rsid w:val="00026B71"/>
    <w:rsid w:val="00026CD6"/>
    <w:rsid w:val="00027656"/>
    <w:rsid w:val="00027811"/>
    <w:rsid w:val="00027983"/>
    <w:rsid w:val="00027A64"/>
    <w:rsid w:val="00027EEF"/>
    <w:rsid w:val="00030196"/>
    <w:rsid w:val="00030B65"/>
    <w:rsid w:val="00030D95"/>
    <w:rsid w:val="00031029"/>
    <w:rsid w:val="0003139D"/>
    <w:rsid w:val="00031422"/>
    <w:rsid w:val="0003276D"/>
    <w:rsid w:val="00032EBD"/>
    <w:rsid w:val="000330EA"/>
    <w:rsid w:val="00033841"/>
    <w:rsid w:val="00033887"/>
    <w:rsid w:val="00033B07"/>
    <w:rsid w:val="00033D24"/>
    <w:rsid w:val="00034AD6"/>
    <w:rsid w:val="00034D7B"/>
    <w:rsid w:val="00034FF5"/>
    <w:rsid w:val="00035DF3"/>
    <w:rsid w:val="00036445"/>
    <w:rsid w:val="0003681B"/>
    <w:rsid w:val="00036E29"/>
    <w:rsid w:val="00036E7A"/>
    <w:rsid w:val="00037237"/>
    <w:rsid w:val="00037535"/>
    <w:rsid w:val="0003758F"/>
    <w:rsid w:val="00037635"/>
    <w:rsid w:val="00037CE9"/>
    <w:rsid w:val="00040540"/>
    <w:rsid w:val="0004183D"/>
    <w:rsid w:val="00042059"/>
    <w:rsid w:val="000425FC"/>
    <w:rsid w:val="00042887"/>
    <w:rsid w:val="00042B5B"/>
    <w:rsid w:val="00043A63"/>
    <w:rsid w:val="000446A5"/>
    <w:rsid w:val="000447CA"/>
    <w:rsid w:val="00044BD5"/>
    <w:rsid w:val="00044FB3"/>
    <w:rsid w:val="00045288"/>
    <w:rsid w:val="0004600E"/>
    <w:rsid w:val="00046063"/>
    <w:rsid w:val="000463EF"/>
    <w:rsid w:val="00046460"/>
    <w:rsid w:val="00046D3C"/>
    <w:rsid w:val="000476F2"/>
    <w:rsid w:val="00047A31"/>
    <w:rsid w:val="00047E9D"/>
    <w:rsid w:val="0005078B"/>
    <w:rsid w:val="00050BE6"/>
    <w:rsid w:val="00050EAB"/>
    <w:rsid w:val="00050F14"/>
    <w:rsid w:val="00051311"/>
    <w:rsid w:val="0005179F"/>
    <w:rsid w:val="00051D74"/>
    <w:rsid w:val="000520C1"/>
    <w:rsid w:val="00052118"/>
    <w:rsid w:val="00052568"/>
    <w:rsid w:val="00053202"/>
    <w:rsid w:val="0005357A"/>
    <w:rsid w:val="000541EB"/>
    <w:rsid w:val="00054771"/>
    <w:rsid w:val="000549D9"/>
    <w:rsid w:val="0005583E"/>
    <w:rsid w:val="00055C71"/>
    <w:rsid w:val="00056287"/>
    <w:rsid w:val="00056BAB"/>
    <w:rsid w:val="000571D1"/>
    <w:rsid w:val="000576ED"/>
    <w:rsid w:val="000577D8"/>
    <w:rsid w:val="00057E3B"/>
    <w:rsid w:val="00061C67"/>
    <w:rsid w:val="00061EC6"/>
    <w:rsid w:val="0006203D"/>
    <w:rsid w:val="00062272"/>
    <w:rsid w:val="00062E26"/>
    <w:rsid w:val="00062EAC"/>
    <w:rsid w:val="00064301"/>
    <w:rsid w:val="00064BC8"/>
    <w:rsid w:val="00065CB8"/>
    <w:rsid w:val="00066206"/>
    <w:rsid w:val="0006632C"/>
    <w:rsid w:val="0006756F"/>
    <w:rsid w:val="000676A1"/>
    <w:rsid w:val="00067B80"/>
    <w:rsid w:val="00067C23"/>
    <w:rsid w:val="0007018A"/>
    <w:rsid w:val="00070A01"/>
    <w:rsid w:val="00071334"/>
    <w:rsid w:val="0007149D"/>
    <w:rsid w:val="00071AA3"/>
    <w:rsid w:val="00072753"/>
    <w:rsid w:val="00072DEA"/>
    <w:rsid w:val="0007351C"/>
    <w:rsid w:val="0007365C"/>
    <w:rsid w:val="0007427B"/>
    <w:rsid w:val="000779FE"/>
    <w:rsid w:val="0008017E"/>
    <w:rsid w:val="00080C10"/>
    <w:rsid w:val="00081873"/>
    <w:rsid w:val="00083440"/>
    <w:rsid w:val="00083BF4"/>
    <w:rsid w:val="00083C31"/>
    <w:rsid w:val="00083FB7"/>
    <w:rsid w:val="0008442A"/>
    <w:rsid w:val="0008448D"/>
    <w:rsid w:val="000844CA"/>
    <w:rsid w:val="00084D57"/>
    <w:rsid w:val="000859E7"/>
    <w:rsid w:val="00085B7C"/>
    <w:rsid w:val="00085D9B"/>
    <w:rsid w:val="00085E04"/>
    <w:rsid w:val="00085F25"/>
    <w:rsid w:val="000861A0"/>
    <w:rsid w:val="00086989"/>
    <w:rsid w:val="0008707A"/>
    <w:rsid w:val="0008711D"/>
    <w:rsid w:val="0009001A"/>
    <w:rsid w:val="00090CA4"/>
    <w:rsid w:val="00091FDC"/>
    <w:rsid w:val="000921BA"/>
    <w:rsid w:val="00092A1A"/>
    <w:rsid w:val="00093779"/>
    <w:rsid w:val="000938BF"/>
    <w:rsid w:val="00093EA5"/>
    <w:rsid w:val="00094303"/>
    <w:rsid w:val="0009448B"/>
    <w:rsid w:val="000947C3"/>
    <w:rsid w:val="00095426"/>
    <w:rsid w:val="00095544"/>
    <w:rsid w:val="000958CE"/>
    <w:rsid w:val="00095E01"/>
    <w:rsid w:val="00095EBD"/>
    <w:rsid w:val="0009604B"/>
    <w:rsid w:val="0009615B"/>
    <w:rsid w:val="00096371"/>
    <w:rsid w:val="000964DB"/>
    <w:rsid w:val="00096B37"/>
    <w:rsid w:val="00096D60"/>
    <w:rsid w:val="00097703"/>
    <w:rsid w:val="00097B62"/>
    <w:rsid w:val="00097E5A"/>
    <w:rsid w:val="000A0556"/>
    <w:rsid w:val="000A1104"/>
    <w:rsid w:val="000A1458"/>
    <w:rsid w:val="000A1537"/>
    <w:rsid w:val="000A1C37"/>
    <w:rsid w:val="000A2B59"/>
    <w:rsid w:val="000A4086"/>
    <w:rsid w:val="000A49D8"/>
    <w:rsid w:val="000A5788"/>
    <w:rsid w:val="000A5ABA"/>
    <w:rsid w:val="000A5EE6"/>
    <w:rsid w:val="000A62D3"/>
    <w:rsid w:val="000A6312"/>
    <w:rsid w:val="000A6642"/>
    <w:rsid w:val="000A6C9A"/>
    <w:rsid w:val="000A7690"/>
    <w:rsid w:val="000A776A"/>
    <w:rsid w:val="000A7971"/>
    <w:rsid w:val="000B06E2"/>
    <w:rsid w:val="000B073E"/>
    <w:rsid w:val="000B0CA6"/>
    <w:rsid w:val="000B1384"/>
    <w:rsid w:val="000B18D3"/>
    <w:rsid w:val="000B19E5"/>
    <w:rsid w:val="000B1BC6"/>
    <w:rsid w:val="000B1CFB"/>
    <w:rsid w:val="000B205F"/>
    <w:rsid w:val="000B222C"/>
    <w:rsid w:val="000B22DC"/>
    <w:rsid w:val="000B2830"/>
    <w:rsid w:val="000B2873"/>
    <w:rsid w:val="000B2FE1"/>
    <w:rsid w:val="000B35CE"/>
    <w:rsid w:val="000B3CD4"/>
    <w:rsid w:val="000B513B"/>
    <w:rsid w:val="000B548B"/>
    <w:rsid w:val="000B55D7"/>
    <w:rsid w:val="000B5697"/>
    <w:rsid w:val="000B5A44"/>
    <w:rsid w:val="000B5ECE"/>
    <w:rsid w:val="000B64AD"/>
    <w:rsid w:val="000B7041"/>
    <w:rsid w:val="000B7594"/>
    <w:rsid w:val="000B77D1"/>
    <w:rsid w:val="000C0BD4"/>
    <w:rsid w:val="000C1851"/>
    <w:rsid w:val="000C1D96"/>
    <w:rsid w:val="000C1EEA"/>
    <w:rsid w:val="000C1FBF"/>
    <w:rsid w:val="000C2264"/>
    <w:rsid w:val="000C29EB"/>
    <w:rsid w:val="000C2A54"/>
    <w:rsid w:val="000C34B8"/>
    <w:rsid w:val="000C457E"/>
    <w:rsid w:val="000C52A6"/>
    <w:rsid w:val="000C5B7A"/>
    <w:rsid w:val="000C5D29"/>
    <w:rsid w:val="000C653C"/>
    <w:rsid w:val="000C66A8"/>
    <w:rsid w:val="000C678B"/>
    <w:rsid w:val="000C686A"/>
    <w:rsid w:val="000C6F81"/>
    <w:rsid w:val="000C7342"/>
    <w:rsid w:val="000C753C"/>
    <w:rsid w:val="000D059B"/>
    <w:rsid w:val="000D0D87"/>
    <w:rsid w:val="000D0E83"/>
    <w:rsid w:val="000D1152"/>
    <w:rsid w:val="000D1962"/>
    <w:rsid w:val="000D1D3D"/>
    <w:rsid w:val="000D240D"/>
    <w:rsid w:val="000D29DF"/>
    <w:rsid w:val="000D2A37"/>
    <w:rsid w:val="000D2BF2"/>
    <w:rsid w:val="000D316F"/>
    <w:rsid w:val="000D405F"/>
    <w:rsid w:val="000D4158"/>
    <w:rsid w:val="000D4AEE"/>
    <w:rsid w:val="000D5418"/>
    <w:rsid w:val="000D5AFF"/>
    <w:rsid w:val="000D5D77"/>
    <w:rsid w:val="000D626B"/>
    <w:rsid w:val="000D6BE1"/>
    <w:rsid w:val="000D7A70"/>
    <w:rsid w:val="000D7C6C"/>
    <w:rsid w:val="000D7D85"/>
    <w:rsid w:val="000D7F27"/>
    <w:rsid w:val="000E027E"/>
    <w:rsid w:val="000E0DD5"/>
    <w:rsid w:val="000E153C"/>
    <w:rsid w:val="000E17C7"/>
    <w:rsid w:val="000E1807"/>
    <w:rsid w:val="000E1D52"/>
    <w:rsid w:val="000E216A"/>
    <w:rsid w:val="000E2574"/>
    <w:rsid w:val="000E268D"/>
    <w:rsid w:val="000E30AF"/>
    <w:rsid w:val="000E3253"/>
    <w:rsid w:val="000E36D9"/>
    <w:rsid w:val="000E385C"/>
    <w:rsid w:val="000E4082"/>
    <w:rsid w:val="000E4570"/>
    <w:rsid w:val="000E4D31"/>
    <w:rsid w:val="000E4EAE"/>
    <w:rsid w:val="000E5A18"/>
    <w:rsid w:val="000E6170"/>
    <w:rsid w:val="000E655A"/>
    <w:rsid w:val="000E680F"/>
    <w:rsid w:val="000E6BF2"/>
    <w:rsid w:val="000E721C"/>
    <w:rsid w:val="000E744C"/>
    <w:rsid w:val="000E751F"/>
    <w:rsid w:val="000F0033"/>
    <w:rsid w:val="000F009F"/>
    <w:rsid w:val="000F15AF"/>
    <w:rsid w:val="000F183A"/>
    <w:rsid w:val="000F184D"/>
    <w:rsid w:val="000F1C94"/>
    <w:rsid w:val="000F1D77"/>
    <w:rsid w:val="000F1E33"/>
    <w:rsid w:val="000F29C7"/>
    <w:rsid w:val="000F2C16"/>
    <w:rsid w:val="000F47D2"/>
    <w:rsid w:val="000F4D8B"/>
    <w:rsid w:val="000F5441"/>
    <w:rsid w:val="000F6B20"/>
    <w:rsid w:val="000F6CF5"/>
    <w:rsid w:val="000F7292"/>
    <w:rsid w:val="00100310"/>
    <w:rsid w:val="00100381"/>
    <w:rsid w:val="00100C6A"/>
    <w:rsid w:val="00100F52"/>
    <w:rsid w:val="00101333"/>
    <w:rsid w:val="00101392"/>
    <w:rsid w:val="00101818"/>
    <w:rsid w:val="00101821"/>
    <w:rsid w:val="00102114"/>
    <w:rsid w:val="00102BF1"/>
    <w:rsid w:val="001035B3"/>
    <w:rsid w:val="00103BF2"/>
    <w:rsid w:val="00103C51"/>
    <w:rsid w:val="00104206"/>
    <w:rsid w:val="00104883"/>
    <w:rsid w:val="00104C09"/>
    <w:rsid w:val="00105C33"/>
    <w:rsid w:val="001061C1"/>
    <w:rsid w:val="00106444"/>
    <w:rsid w:val="00106540"/>
    <w:rsid w:val="00106AF1"/>
    <w:rsid w:val="00106F15"/>
    <w:rsid w:val="0010714E"/>
    <w:rsid w:val="00107321"/>
    <w:rsid w:val="00107A6D"/>
    <w:rsid w:val="00107AE7"/>
    <w:rsid w:val="00107E23"/>
    <w:rsid w:val="001100BB"/>
    <w:rsid w:val="001107B3"/>
    <w:rsid w:val="00111DFA"/>
    <w:rsid w:val="00112332"/>
    <w:rsid w:val="00112CD4"/>
    <w:rsid w:val="00113505"/>
    <w:rsid w:val="00114120"/>
    <w:rsid w:val="00114227"/>
    <w:rsid w:val="0011482E"/>
    <w:rsid w:val="0011489C"/>
    <w:rsid w:val="00114B95"/>
    <w:rsid w:val="001156A5"/>
    <w:rsid w:val="00115804"/>
    <w:rsid w:val="001159D9"/>
    <w:rsid w:val="00115D74"/>
    <w:rsid w:val="001165B2"/>
    <w:rsid w:val="0011675E"/>
    <w:rsid w:val="00116DAD"/>
    <w:rsid w:val="001174EE"/>
    <w:rsid w:val="001201E6"/>
    <w:rsid w:val="00120459"/>
    <w:rsid w:val="00120533"/>
    <w:rsid w:val="00121233"/>
    <w:rsid w:val="00121296"/>
    <w:rsid w:val="00121599"/>
    <w:rsid w:val="00121941"/>
    <w:rsid w:val="00121D68"/>
    <w:rsid w:val="001221CF"/>
    <w:rsid w:val="0012278B"/>
    <w:rsid w:val="00122F2B"/>
    <w:rsid w:val="00123134"/>
    <w:rsid w:val="001231B9"/>
    <w:rsid w:val="001234FA"/>
    <w:rsid w:val="00123B12"/>
    <w:rsid w:val="0012477D"/>
    <w:rsid w:val="00124AAE"/>
    <w:rsid w:val="00124E03"/>
    <w:rsid w:val="001259DA"/>
    <w:rsid w:val="00125D7C"/>
    <w:rsid w:val="00127018"/>
    <w:rsid w:val="0012724A"/>
    <w:rsid w:val="0012742B"/>
    <w:rsid w:val="00127AB4"/>
    <w:rsid w:val="0013039A"/>
    <w:rsid w:val="00130A88"/>
    <w:rsid w:val="00130C24"/>
    <w:rsid w:val="00130CDD"/>
    <w:rsid w:val="00130D89"/>
    <w:rsid w:val="00131206"/>
    <w:rsid w:val="00131838"/>
    <w:rsid w:val="00131A3A"/>
    <w:rsid w:val="00131E61"/>
    <w:rsid w:val="001326FD"/>
    <w:rsid w:val="00132A9F"/>
    <w:rsid w:val="00132F23"/>
    <w:rsid w:val="001334BD"/>
    <w:rsid w:val="0013376D"/>
    <w:rsid w:val="00133AF9"/>
    <w:rsid w:val="00134077"/>
    <w:rsid w:val="0013450E"/>
    <w:rsid w:val="00134968"/>
    <w:rsid w:val="00134DD7"/>
    <w:rsid w:val="00134DEC"/>
    <w:rsid w:val="00134E5D"/>
    <w:rsid w:val="0013508C"/>
    <w:rsid w:val="0013595F"/>
    <w:rsid w:val="001368AA"/>
    <w:rsid w:val="00136B1C"/>
    <w:rsid w:val="00136D30"/>
    <w:rsid w:val="00137A53"/>
    <w:rsid w:val="00137A7E"/>
    <w:rsid w:val="001402C5"/>
    <w:rsid w:val="00140772"/>
    <w:rsid w:val="00140BF9"/>
    <w:rsid w:val="00140C21"/>
    <w:rsid w:val="001411CD"/>
    <w:rsid w:val="0014167C"/>
    <w:rsid w:val="00141984"/>
    <w:rsid w:val="001426F7"/>
    <w:rsid w:val="001431E3"/>
    <w:rsid w:val="00143571"/>
    <w:rsid w:val="0014363A"/>
    <w:rsid w:val="00143F78"/>
    <w:rsid w:val="001440AD"/>
    <w:rsid w:val="00144A62"/>
    <w:rsid w:val="00144D48"/>
    <w:rsid w:val="00145D72"/>
    <w:rsid w:val="00145FFF"/>
    <w:rsid w:val="001460C0"/>
    <w:rsid w:val="0014654B"/>
    <w:rsid w:val="0014680C"/>
    <w:rsid w:val="00147069"/>
    <w:rsid w:val="00147BC7"/>
    <w:rsid w:val="00147C3C"/>
    <w:rsid w:val="00150827"/>
    <w:rsid w:val="00150BF0"/>
    <w:rsid w:val="00150E04"/>
    <w:rsid w:val="001517DD"/>
    <w:rsid w:val="001526B3"/>
    <w:rsid w:val="00152E49"/>
    <w:rsid w:val="00153098"/>
    <w:rsid w:val="00153299"/>
    <w:rsid w:val="001547AF"/>
    <w:rsid w:val="00154884"/>
    <w:rsid w:val="00154CED"/>
    <w:rsid w:val="0015622C"/>
    <w:rsid w:val="0015680C"/>
    <w:rsid w:val="00156A0D"/>
    <w:rsid w:val="00156F67"/>
    <w:rsid w:val="0015746C"/>
    <w:rsid w:val="00157BBE"/>
    <w:rsid w:val="001609CA"/>
    <w:rsid w:val="00161322"/>
    <w:rsid w:val="00161E5E"/>
    <w:rsid w:val="00162CE3"/>
    <w:rsid w:val="0016330D"/>
    <w:rsid w:val="0016375C"/>
    <w:rsid w:val="001637A0"/>
    <w:rsid w:val="00163C77"/>
    <w:rsid w:val="001645EE"/>
    <w:rsid w:val="00164753"/>
    <w:rsid w:val="001647B6"/>
    <w:rsid w:val="00164B7D"/>
    <w:rsid w:val="00164DB3"/>
    <w:rsid w:val="0016551B"/>
    <w:rsid w:val="001655BB"/>
    <w:rsid w:val="001655F4"/>
    <w:rsid w:val="00165AAF"/>
    <w:rsid w:val="00165AB0"/>
    <w:rsid w:val="00165DB1"/>
    <w:rsid w:val="00166281"/>
    <w:rsid w:val="00166437"/>
    <w:rsid w:val="001665D9"/>
    <w:rsid w:val="00166709"/>
    <w:rsid w:val="00166F49"/>
    <w:rsid w:val="00167632"/>
    <w:rsid w:val="00170797"/>
    <w:rsid w:val="001708BD"/>
    <w:rsid w:val="00170D42"/>
    <w:rsid w:val="00170E55"/>
    <w:rsid w:val="001710E7"/>
    <w:rsid w:val="00171575"/>
    <w:rsid w:val="0017166C"/>
    <w:rsid w:val="001716F7"/>
    <w:rsid w:val="0017185A"/>
    <w:rsid w:val="00172116"/>
    <w:rsid w:val="001722F5"/>
    <w:rsid w:val="001724BD"/>
    <w:rsid w:val="001727A8"/>
    <w:rsid w:val="001731EB"/>
    <w:rsid w:val="0017374B"/>
    <w:rsid w:val="001754A7"/>
    <w:rsid w:val="00175AF1"/>
    <w:rsid w:val="00175DE3"/>
    <w:rsid w:val="00175E2B"/>
    <w:rsid w:val="001762D7"/>
    <w:rsid w:val="0017653E"/>
    <w:rsid w:val="001769A0"/>
    <w:rsid w:val="00176A68"/>
    <w:rsid w:val="00176D79"/>
    <w:rsid w:val="00177036"/>
    <w:rsid w:val="0017721F"/>
    <w:rsid w:val="00177293"/>
    <w:rsid w:val="001775ED"/>
    <w:rsid w:val="00177E97"/>
    <w:rsid w:val="00180514"/>
    <w:rsid w:val="00181534"/>
    <w:rsid w:val="001815E4"/>
    <w:rsid w:val="00181CDB"/>
    <w:rsid w:val="00181E5B"/>
    <w:rsid w:val="00182683"/>
    <w:rsid w:val="00182E6B"/>
    <w:rsid w:val="00182FB4"/>
    <w:rsid w:val="00183446"/>
    <w:rsid w:val="001834BC"/>
    <w:rsid w:val="00184D51"/>
    <w:rsid w:val="00184F20"/>
    <w:rsid w:val="00185BDC"/>
    <w:rsid w:val="00186DF6"/>
    <w:rsid w:val="00187DEF"/>
    <w:rsid w:val="001900D1"/>
    <w:rsid w:val="001909BD"/>
    <w:rsid w:val="00190C6E"/>
    <w:rsid w:val="00190F8F"/>
    <w:rsid w:val="00191021"/>
    <w:rsid w:val="00191875"/>
    <w:rsid w:val="00191A87"/>
    <w:rsid w:val="00191BB3"/>
    <w:rsid w:val="0019228A"/>
    <w:rsid w:val="00193D5F"/>
    <w:rsid w:val="00194051"/>
    <w:rsid w:val="00194596"/>
    <w:rsid w:val="00194643"/>
    <w:rsid w:val="001947AE"/>
    <w:rsid w:val="00194E74"/>
    <w:rsid w:val="00195190"/>
    <w:rsid w:val="001956DF"/>
    <w:rsid w:val="00196CE0"/>
    <w:rsid w:val="00196D3E"/>
    <w:rsid w:val="001A019F"/>
    <w:rsid w:val="001A0690"/>
    <w:rsid w:val="001A0806"/>
    <w:rsid w:val="001A124D"/>
    <w:rsid w:val="001A13F7"/>
    <w:rsid w:val="001A1A5B"/>
    <w:rsid w:val="001A2784"/>
    <w:rsid w:val="001A327D"/>
    <w:rsid w:val="001A39B1"/>
    <w:rsid w:val="001A3C5C"/>
    <w:rsid w:val="001A49A6"/>
    <w:rsid w:val="001A4D04"/>
    <w:rsid w:val="001A4FE5"/>
    <w:rsid w:val="001A52BE"/>
    <w:rsid w:val="001A54F6"/>
    <w:rsid w:val="001A57F6"/>
    <w:rsid w:val="001A5AA3"/>
    <w:rsid w:val="001A5D8F"/>
    <w:rsid w:val="001A66C4"/>
    <w:rsid w:val="001A6999"/>
    <w:rsid w:val="001A6E1F"/>
    <w:rsid w:val="001A6FD9"/>
    <w:rsid w:val="001B075E"/>
    <w:rsid w:val="001B0E2F"/>
    <w:rsid w:val="001B0FAF"/>
    <w:rsid w:val="001B2036"/>
    <w:rsid w:val="001B2247"/>
    <w:rsid w:val="001B2416"/>
    <w:rsid w:val="001B2A56"/>
    <w:rsid w:val="001B2C69"/>
    <w:rsid w:val="001B2F9A"/>
    <w:rsid w:val="001B313B"/>
    <w:rsid w:val="001B3C8A"/>
    <w:rsid w:val="001B43CD"/>
    <w:rsid w:val="001B4D71"/>
    <w:rsid w:val="001B4EA7"/>
    <w:rsid w:val="001B543B"/>
    <w:rsid w:val="001B59C2"/>
    <w:rsid w:val="001B5ECD"/>
    <w:rsid w:val="001B655E"/>
    <w:rsid w:val="001B6E55"/>
    <w:rsid w:val="001B73DB"/>
    <w:rsid w:val="001B7C33"/>
    <w:rsid w:val="001C03F3"/>
    <w:rsid w:val="001C0445"/>
    <w:rsid w:val="001C097F"/>
    <w:rsid w:val="001C0A61"/>
    <w:rsid w:val="001C178A"/>
    <w:rsid w:val="001C2220"/>
    <w:rsid w:val="001C2BE3"/>
    <w:rsid w:val="001C2C5E"/>
    <w:rsid w:val="001C303C"/>
    <w:rsid w:val="001C34B1"/>
    <w:rsid w:val="001C3922"/>
    <w:rsid w:val="001C3A8D"/>
    <w:rsid w:val="001C3DFD"/>
    <w:rsid w:val="001C3F9D"/>
    <w:rsid w:val="001C413F"/>
    <w:rsid w:val="001C4ACD"/>
    <w:rsid w:val="001C4E32"/>
    <w:rsid w:val="001C53CE"/>
    <w:rsid w:val="001C53D2"/>
    <w:rsid w:val="001C5477"/>
    <w:rsid w:val="001C562F"/>
    <w:rsid w:val="001C56D4"/>
    <w:rsid w:val="001C636F"/>
    <w:rsid w:val="001C7095"/>
    <w:rsid w:val="001C7147"/>
    <w:rsid w:val="001C7C73"/>
    <w:rsid w:val="001D0120"/>
    <w:rsid w:val="001D0AB1"/>
    <w:rsid w:val="001D0B25"/>
    <w:rsid w:val="001D15AD"/>
    <w:rsid w:val="001D1769"/>
    <w:rsid w:val="001D182B"/>
    <w:rsid w:val="001D22CF"/>
    <w:rsid w:val="001D2720"/>
    <w:rsid w:val="001D2C3B"/>
    <w:rsid w:val="001D3135"/>
    <w:rsid w:val="001D33F8"/>
    <w:rsid w:val="001D39C0"/>
    <w:rsid w:val="001D4082"/>
    <w:rsid w:val="001D45BA"/>
    <w:rsid w:val="001D463D"/>
    <w:rsid w:val="001D524F"/>
    <w:rsid w:val="001D5DCE"/>
    <w:rsid w:val="001D5FB0"/>
    <w:rsid w:val="001D6ADC"/>
    <w:rsid w:val="001D7DDD"/>
    <w:rsid w:val="001D7E60"/>
    <w:rsid w:val="001E07A1"/>
    <w:rsid w:val="001E0DCA"/>
    <w:rsid w:val="001E0E76"/>
    <w:rsid w:val="001E0FC9"/>
    <w:rsid w:val="001E1271"/>
    <w:rsid w:val="001E1714"/>
    <w:rsid w:val="001E176F"/>
    <w:rsid w:val="001E1AF3"/>
    <w:rsid w:val="001E2C58"/>
    <w:rsid w:val="001E2EC4"/>
    <w:rsid w:val="001E31A3"/>
    <w:rsid w:val="001E3C73"/>
    <w:rsid w:val="001E4457"/>
    <w:rsid w:val="001E44E4"/>
    <w:rsid w:val="001E4EB9"/>
    <w:rsid w:val="001E573B"/>
    <w:rsid w:val="001E5CF0"/>
    <w:rsid w:val="001E60FC"/>
    <w:rsid w:val="001E629E"/>
    <w:rsid w:val="001E6452"/>
    <w:rsid w:val="001E6B0F"/>
    <w:rsid w:val="001E6B31"/>
    <w:rsid w:val="001E6EA4"/>
    <w:rsid w:val="001E6F62"/>
    <w:rsid w:val="001E774A"/>
    <w:rsid w:val="001E77DB"/>
    <w:rsid w:val="001F0760"/>
    <w:rsid w:val="001F099A"/>
    <w:rsid w:val="001F0ED4"/>
    <w:rsid w:val="001F107C"/>
    <w:rsid w:val="001F14D4"/>
    <w:rsid w:val="001F1501"/>
    <w:rsid w:val="001F1573"/>
    <w:rsid w:val="001F20BA"/>
    <w:rsid w:val="001F35EF"/>
    <w:rsid w:val="001F4408"/>
    <w:rsid w:val="001F47BA"/>
    <w:rsid w:val="001F4C13"/>
    <w:rsid w:val="001F4C9E"/>
    <w:rsid w:val="001F4EA7"/>
    <w:rsid w:val="001F5107"/>
    <w:rsid w:val="001F514B"/>
    <w:rsid w:val="001F527D"/>
    <w:rsid w:val="001F5586"/>
    <w:rsid w:val="001F5CBF"/>
    <w:rsid w:val="001F6A46"/>
    <w:rsid w:val="001F6DB2"/>
    <w:rsid w:val="00200313"/>
    <w:rsid w:val="00200598"/>
    <w:rsid w:val="0020059E"/>
    <w:rsid w:val="00200821"/>
    <w:rsid w:val="0020154F"/>
    <w:rsid w:val="00201946"/>
    <w:rsid w:val="00201CA3"/>
    <w:rsid w:val="00202679"/>
    <w:rsid w:val="00202C79"/>
    <w:rsid w:val="00203419"/>
    <w:rsid w:val="002041A3"/>
    <w:rsid w:val="002041D3"/>
    <w:rsid w:val="0020472D"/>
    <w:rsid w:val="00204CAE"/>
    <w:rsid w:val="00205766"/>
    <w:rsid w:val="00206160"/>
    <w:rsid w:val="0020685E"/>
    <w:rsid w:val="00206860"/>
    <w:rsid w:val="002074EA"/>
    <w:rsid w:val="0020762F"/>
    <w:rsid w:val="00207CE7"/>
    <w:rsid w:val="00207F06"/>
    <w:rsid w:val="002103A5"/>
    <w:rsid w:val="002108AA"/>
    <w:rsid w:val="00210935"/>
    <w:rsid w:val="00210974"/>
    <w:rsid w:val="00210BCE"/>
    <w:rsid w:val="00210C1C"/>
    <w:rsid w:val="002113B8"/>
    <w:rsid w:val="002117BB"/>
    <w:rsid w:val="00211D0E"/>
    <w:rsid w:val="0021205C"/>
    <w:rsid w:val="002125CA"/>
    <w:rsid w:val="0021313D"/>
    <w:rsid w:val="002149DB"/>
    <w:rsid w:val="00214B0D"/>
    <w:rsid w:val="00215030"/>
    <w:rsid w:val="0021512C"/>
    <w:rsid w:val="002155EC"/>
    <w:rsid w:val="002175BA"/>
    <w:rsid w:val="00217F6B"/>
    <w:rsid w:val="00220069"/>
    <w:rsid w:val="002209AF"/>
    <w:rsid w:val="00220F43"/>
    <w:rsid w:val="00221528"/>
    <w:rsid w:val="002215A4"/>
    <w:rsid w:val="00221C0E"/>
    <w:rsid w:val="00221FDA"/>
    <w:rsid w:val="00222469"/>
    <w:rsid w:val="00222AF8"/>
    <w:rsid w:val="002235B0"/>
    <w:rsid w:val="0022386B"/>
    <w:rsid w:val="00223F3A"/>
    <w:rsid w:val="0022462A"/>
    <w:rsid w:val="002249C4"/>
    <w:rsid w:val="00224A6A"/>
    <w:rsid w:val="0022523E"/>
    <w:rsid w:val="002255BC"/>
    <w:rsid w:val="002257E2"/>
    <w:rsid w:val="002266FF"/>
    <w:rsid w:val="00226705"/>
    <w:rsid w:val="00227056"/>
    <w:rsid w:val="0022713A"/>
    <w:rsid w:val="00227531"/>
    <w:rsid w:val="0022788C"/>
    <w:rsid w:val="00227976"/>
    <w:rsid w:val="002301A0"/>
    <w:rsid w:val="00230363"/>
    <w:rsid w:val="00230481"/>
    <w:rsid w:val="0023175A"/>
    <w:rsid w:val="00232964"/>
    <w:rsid w:val="00232F4C"/>
    <w:rsid w:val="00233D25"/>
    <w:rsid w:val="002346C5"/>
    <w:rsid w:val="00234FA6"/>
    <w:rsid w:val="0023579F"/>
    <w:rsid w:val="0023580F"/>
    <w:rsid w:val="00235F32"/>
    <w:rsid w:val="002361CA"/>
    <w:rsid w:val="00236408"/>
    <w:rsid w:val="00236982"/>
    <w:rsid w:val="00236A4F"/>
    <w:rsid w:val="00237A13"/>
    <w:rsid w:val="00240167"/>
    <w:rsid w:val="00240298"/>
    <w:rsid w:val="00240491"/>
    <w:rsid w:val="00240549"/>
    <w:rsid w:val="00240802"/>
    <w:rsid w:val="00241519"/>
    <w:rsid w:val="00241751"/>
    <w:rsid w:val="00241A03"/>
    <w:rsid w:val="00241D76"/>
    <w:rsid w:val="00242239"/>
    <w:rsid w:val="002429CF"/>
    <w:rsid w:val="00242B91"/>
    <w:rsid w:val="00242BAC"/>
    <w:rsid w:val="00242D0F"/>
    <w:rsid w:val="002432D2"/>
    <w:rsid w:val="00244547"/>
    <w:rsid w:val="00244654"/>
    <w:rsid w:val="00244BD1"/>
    <w:rsid w:val="00244DB3"/>
    <w:rsid w:val="00245584"/>
    <w:rsid w:val="00245A9F"/>
    <w:rsid w:val="00245B7E"/>
    <w:rsid w:val="00246917"/>
    <w:rsid w:val="00246E67"/>
    <w:rsid w:val="002476E9"/>
    <w:rsid w:val="00250EDE"/>
    <w:rsid w:val="002510BD"/>
    <w:rsid w:val="0025110A"/>
    <w:rsid w:val="00251553"/>
    <w:rsid w:val="00252132"/>
    <w:rsid w:val="00252454"/>
    <w:rsid w:val="00252E8F"/>
    <w:rsid w:val="002537BC"/>
    <w:rsid w:val="002537C5"/>
    <w:rsid w:val="00253888"/>
    <w:rsid w:val="00253B5A"/>
    <w:rsid w:val="00253D0E"/>
    <w:rsid w:val="002542E6"/>
    <w:rsid w:val="002545E0"/>
    <w:rsid w:val="0025496A"/>
    <w:rsid w:val="00254A95"/>
    <w:rsid w:val="00255CA4"/>
    <w:rsid w:val="002567F8"/>
    <w:rsid w:val="00257478"/>
    <w:rsid w:val="002578B9"/>
    <w:rsid w:val="00260351"/>
    <w:rsid w:val="0026065E"/>
    <w:rsid w:val="00260772"/>
    <w:rsid w:val="00260BE0"/>
    <w:rsid w:val="00261138"/>
    <w:rsid w:val="00261245"/>
    <w:rsid w:val="002612C5"/>
    <w:rsid w:val="0026161F"/>
    <w:rsid w:val="0026163C"/>
    <w:rsid w:val="00263B42"/>
    <w:rsid w:val="002649A2"/>
    <w:rsid w:val="002650B1"/>
    <w:rsid w:val="0026528D"/>
    <w:rsid w:val="00265401"/>
    <w:rsid w:val="0026555C"/>
    <w:rsid w:val="0026582C"/>
    <w:rsid w:val="00265B8B"/>
    <w:rsid w:val="00267352"/>
    <w:rsid w:val="00267984"/>
    <w:rsid w:val="002679B0"/>
    <w:rsid w:val="00267A31"/>
    <w:rsid w:val="002706A0"/>
    <w:rsid w:val="002716A4"/>
    <w:rsid w:val="0027181C"/>
    <w:rsid w:val="00272678"/>
    <w:rsid w:val="002727DD"/>
    <w:rsid w:val="00272C29"/>
    <w:rsid w:val="00273605"/>
    <w:rsid w:val="00273814"/>
    <w:rsid w:val="00273C73"/>
    <w:rsid w:val="00273CA4"/>
    <w:rsid w:val="00273E0A"/>
    <w:rsid w:val="00274126"/>
    <w:rsid w:val="00274587"/>
    <w:rsid w:val="00274A81"/>
    <w:rsid w:val="00274F8F"/>
    <w:rsid w:val="00275105"/>
    <w:rsid w:val="002752AB"/>
    <w:rsid w:val="002756EC"/>
    <w:rsid w:val="00275DA2"/>
    <w:rsid w:val="00276546"/>
    <w:rsid w:val="002767C1"/>
    <w:rsid w:val="00276BF6"/>
    <w:rsid w:val="00276F4F"/>
    <w:rsid w:val="00277235"/>
    <w:rsid w:val="00277344"/>
    <w:rsid w:val="00277378"/>
    <w:rsid w:val="0027779C"/>
    <w:rsid w:val="00277CE9"/>
    <w:rsid w:val="00277F81"/>
    <w:rsid w:val="00280732"/>
    <w:rsid w:val="00280B76"/>
    <w:rsid w:val="00280F8B"/>
    <w:rsid w:val="002818B4"/>
    <w:rsid w:val="00282076"/>
    <w:rsid w:val="002823E4"/>
    <w:rsid w:val="0028267F"/>
    <w:rsid w:val="00282721"/>
    <w:rsid w:val="00282A3E"/>
    <w:rsid w:val="00282A56"/>
    <w:rsid w:val="0028332A"/>
    <w:rsid w:val="0028333C"/>
    <w:rsid w:val="002837D3"/>
    <w:rsid w:val="00283847"/>
    <w:rsid w:val="00284EBA"/>
    <w:rsid w:val="00284F5F"/>
    <w:rsid w:val="00285138"/>
    <w:rsid w:val="0028594B"/>
    <w:rsid w:val="00286695"/>
    <w:rsid w:val="002866DA"/>
    <w:rsid w:val="00287389"/>
    <w:rsid w:val="00287488"/>
    <w:rsid w:val="00287B3D"/>
    <w:rsid w:val="00287D5D"/>
    <w:rsid w:val="00287FC6"/>
    <w:rsid w:val="00290AD9"/>
    <w:rsid w:val="00290E92"/>
    <w:rsid w:val="0029114E"/>
    <w:rsid w:val="00291808"/>
    <w:rsid w:val="00292137"/>
    <w:rsid w:val="00293146"/>
    <w:rsid w:val="00293264"/>
    <w:rsid w:val="002943C9"/>
    <w:rsid w:val="00294495"/>
    <w:rsid w:val="0029494D"/>
    <w:rsid w:val="00294D6D"/>
    <w:rsid w:val="002950D2"/>
    <w:rsid w:val="0029612A"/>
    <w:rsid w:val="00296584"/>
    <w:rsid w:val="00296D72"/>
    <w:rsid w:val="0029701B"/>
    <w:rsid w:val="002970D0"/>
    <w:rsid w:val="00297854"/>
    <w:rsid w:val="00297957"/>
    <w:rsid w:val="00297DF9"/>
    <w:rsid w:val="002A0383"/>
    <w:rsid w:val="002A03BB"/>
    <w:rsid w:val="002A0984"/>
    <w:rsid w:val="002A0FB4"/>
    <w:rsid w:val="002A1959"/>
    <w:rsid w:val="002A1B59"/>
    <w:rsid w:val="002A2006"/>
    <w:rsid w:val="002A200E"/>
    <w:rsid w:val="002A2330"/>
    <w:rsid w:val="002A2A68"/>
    <w:rsid w:val="002A2AF2"/>
    <w:rsid w:val="002A2D78"/>
    <w:rsid w:val="002A3A60"/>
    <w:rsid w:val="002A403A"/>
    <w:rsid w:val="002A4687"/>
    <w:rsid w:val="002A4D7C"/>
    <w:rsid w:val="002A5B68"/>
    <w:rsid w:val="002A639F"/>
    <w:rsid w:val="002A65B1"/>
    <w:rsid w:val="002A6DE7"/>
    <w:rsid w:val="002A6F21"/>
    <w:rsid w:val="002A71AA"/>
    <w:rsid w:val="002A7310"/>
    <w:rsid w:val="002A7BDE"/>
    <w:rsid w:val="002B0225"/>
    <w:rsid w:val="002B0718"/>
    <w:rsid w:val="002B0A82"/>
    <w:rsid w:val="002B0B1F"/>
    <w:rsid w:val="002B0FC8"/>
    <w:rsid w:val="002B156F"/>
    <w:rsid w:val="002B1810"/>
    <w:rsid w:val="002B1B87"/>
    <w:rsid w:val="002B1D64"/>
    <w:rsid w:val="002B2312"/>
    <w:rsid w:val="002B2DAB"/>
    <w:rsid w:val="002B2ED9"/>
    <w:rsid w:val="002B31E7"/>
    <w:rsid w:val="002B375D"/>
    <w:rsid w:val="002B388D"/>
    <w:rsid w:val="002B3A9F"/>
    <w:rsid w:val="002B43D7"/>
    <w:rsid w:val="002B5513"/>
    <w:rsid w:val="002B5BDE"/>
    <w:rsid w:val="002B5FC3"/>
    <w:rsid w:val="002B5FEA"/>
    <w:rsid w:val="002B6523"/>
    <w:rsid w:val="002B6BC1"/>
    <w:rsid w:val="002B6CDD"/>
    <w:rsid w:val="002B6EA1"/>
    <w:rsid w:val="002B7086"/>
    <w:rsid w:val="002B7705"/>
    <w:rsid w:val="002B7730"/>
    <w:rsid w:val="002C032C"/>
    <w:rsid w:val="002C0686"/>
    <w:rsid w:val="002C07E9"/>
    <w:rsid w:val="002C0FA3"/>
    <w:rsid w:val="002C121C"/>
    <w:rsid w:val="002C1222"/>
    <w:rsid w:val="002C1353"/>
    <w:rsid w:val="002C1652"/>
    <w:rsid w:val="002C168E"/>
    <w:rsid w:val="002C1731"/>
    <w:rsid w:val="002C1AA6"/>
    <w:rsid w:val="002C1B22"/>
    <w:rsid w:val="002C1D3E"/>
    <w:rsid w:val="002C2141"/>
    <w:rsid w:val="002C2439"/>
    <w:rsid w:val="002C2C17"/>
    <w:rsid w:val="002C2E31"/>
    <w:rsid w:val="002C30C1"/>
    <w:rsid w:val="002C32DE"/>
    <w:rsid w:val="002C44F3"/>
    <w:rsid w:val="002C45F0"/>
    <w:rsid w:val="002C47F4"/>
    <w:rsid w:val="002C4C9E"/>
    <w:rsid w:val="002C503E"/>
    <w:rsid w:val="002C6518"/>
    <w:rsid w:val="002C65B9"/>
    <w:rsid w:val="002C66A7"/>
    <w:rsid w:val="002C6A3C"/>
    <w:rsid w:val="002C6AE0"/>
    <w:rsid w:val="002C6B0D"/>
    <w:rsid w:val="002C6FBD"/>
    <w:rsid w:val="002C7466"/>
    <w:rsid w:val="002C7EFB"/>
    <w:rsid w:val="002D0D62"/>
    <w:rsid w:val="002D0D8D"/>
    <w:rsid w:val="002D1885"/>
    <w:rsid w:val="002D1BC6"/>
    <w:rsid w:val="002D2697"/>
    <w:rsid w:val="002D26F6"/>
    <w:rsid w:val="002D295E"/>
    <w:rsid w:val="002D2AA5"/>
    <w:rsid w:val="002D2AC3"/>
    <w:rsid w:val="002D2BB0"/>
    <w:rsid w:val="002D2DCF"/>
    <w:rsid w:val="002D374A"/>
    <w:rsid w:val="002D37B5"/>
    <w:rsid w:val="002D3995"/>
    <w:rsid w:val="002D3E40"/>
    <w:rsid w:val="002D3F54"/>
    <w:rsid w:val="002D40EC"/>
    <w:rsid w:val="002D4376"/>
    <w:rsid w:val="002D4F66"/>
    <w:rsid w:val="002D5F86"/>
    <w:rsid w:val="002D6443"/>
    <w:rsid w:val="002D6B2E"/>
    <w:rsid w:val="002D6B83"/>
    <w:rsid w:val="002D6F66"/>
    <w:rsid w:val="002D705A"/>
    <w:rsid w:val="002D7200"/>
    <w:rsid w:val="002D78BA"/>
    <w:rsid w:val="002D7929"/>
    <w:rsid w:val="002D7B36"/>
    <w:rsid w:val="002D7ED5"/>
    <w:rsid w:val="002E074A"/>
    <w:rsid w:val="002E0CF8"/>
    <w:rsid w:val="002E1198"/>
    <w:rsid w:val="002E1C6D"/>
    <w:rsid w:val="002E2119"/>
    <w:rsid w:val="002E2753"/>
    <w:rsid w:val="002E35B9"/>
    <w:rsid w:val="002E4095"/>
    <w:rsid w:val="002E428D"/>
    <w:rsid w:val="002E4FDC"/>
    <w:rsid w:val="002E50B3"/>
    <w:rsid w:val="002E553D"/>
    <w:rsid w:val="002E58BA"/>
    <w:rsid w:val="002E640F"/>
    <w:rsid w:val="002E64A4"/>
    <w:rsid w:val="002E65E7"/>
    <w:rsid w:val="002E6D5A"/>
    <w:rsid w:val="002E74C3"/>
    <w:rsid w:val="002E7CFE"/>
    <w:rsid w:val="002F0591"/>
    <w:rsid w:val="002F08BC"/>
    <w:rsid w:val="002F0B8B"/>
    <w:rsid w:val="002F109A"/>
    <w:rsid w:val="002F1CAB"/>
    <w:rsid w:val="002F2EF9"/>
    <w:rsid w:val="002F2F33"/>
    <w:rsid w:val="002F3CCD"/>
    <w:rsid w:val="002F3D77"/>
    <w:rsid w:val="002F46DE"/>
    <w:rsid w:val="002F4B42"/>
    <w:rsid w:val="002F4DE2"/>
    <w:rsid w:val="002F4F6E"/>
    <w:rsid w:val="002F54C2"/>
    <w:rsid w:val="002F5B46"/>
    <w:rsid w:val="002F5EEA"/>
    <w:rsid w:val="002F69B5"/>
    <w:rsid w:val="002F6E4C"/>
    <w:rsid w:val="002F7928"/>
    <w:rsid w:val="002F7943"/>
    <w:rsid w:val="002F7E57"/>
    <w:rsid w:val="0030088B"/>
    <w:rsid w:val="00300A1D"/>
    <w:rsid w:val="00300D63"/>
    <w:rsid w:val="00300FA1"/>
    <w:rsid w:val="0030119F"/>
    <w:rsid w:val="00301793"/>
    <w:rsid w:val="00301969"/>
    <w:rsid w:val="00301F16"/>
    <w:rsid w:val="00302287"/>
    <w:rsid w:val="0030249F"/>
    <w:rsid w:val="003025D0"/>
    <w:rsid w:val="003026FA"/>
    <w:rsid w:val="00302734"/>
    <w:rsid w:val="00302D98"/>
    <w:rsid w:val="003033E5"/>
    <w:rsid w:val="00303607"/>
    <w:rsid w:val="00303BBD"/>
    <w:rsid w:val="00304138"/>
    <w:rsid w:val="0030413B"/>
    <w:rsid w:val="00304875"/>
    <w:rsid w:val="0030498F"/>
    <w:rsid w:val="00304E54"/>
    <w:rsid w:val="00305600"/>
    <w:rsid w:val="0030575A"/>
    <w:rsid w:val="003057DF"/>
    <w:rsid w:val="003058CC"/>
    <w:rsid w:val="00305A71"/>
    <w:rsid w:val="00306740"/>
    <w:rsid w:val="00307EC5"/>
    <w:rsid w:val="00310428"/>
    <w:rsid w:val="00310487"/>
    <w:rsid w:val="003104A8"/>
    <w:rsid w:val="00310990"/>
    <w:rsid w:val="003109F5"/>
    <w:rsid w:val="00310AF5"/>
    <w:rsid w:val="0031115C"/>
    <w:rsid w:val="00311E99"/>
    <w:rsid w:val="00312735"/>
    <w:rsid w:val="00312767"/>
    <w:rsid w:val="00312B94"/>
    <w:rsid w:val="00312E63"/>
    <w:rsid w:val="00312FE3"/>
    <w:rsid w:val="00313E3D"/>
    <w:rsid w:val="00314029"/>
    <w:rsid w:val="00314343"/>
    <w:rsid w:val="003148BC"/>
    <w:rsid w:val="00314C2F"/>
    <w:rsid w:val="00314DC3"/>
    <w:rsid w:val="00315624"/>
    <w:rsid w:val="003157A5"/>
    <w:rsid w:val="003159FA"/>
    <w:rsid w:val="0031683B"/>
    <w:rsid w:val="003212E3"/>
    <w:rsid w:val="00322FDF"/>
    <w:rsid w:val="003241F4"/>
    <w:rsid w:val="0032598F"/>
    <w:rsid w:val="00325AA1"/>
    <w:rsid w:val="00325B22"/>
    <w:rsid w:val="00325DB2"/>
    <w:rsid w:val="00326599"/>
    <w:rsid w:val="003268F3"/>
    <w:rsid w:val="00326BD7"/>
    <w:rsid w:val="00326D77"/>
    <w:rsid w:val="00326F4E"/>
    <w:rsid w:val="0032701E"/>
    <w:rsid w:val="00327776"/>
    <w:rsid w:val="0032796E"/>
    <w:rsid w:val="00330932"/>
    <w:rsid w:val="003309BF"/>
    <w:rsid w:val="00330B5E"/>
    <w:rsid w:val="00330B87"/>
    <w:rsid w:val="00330F77"/>
    <w:rsid w:val="0033131F"/>
    <w:rsid w:val="0033140C"/>
    <w:rsid w:val="003319EA"/>
    <w:rsid w:val="00331ACA"/>
    <w:rsid w:val="00331E42"/>
    <w:rsid w:val="00332290"/>
    <w:rsid w:val="003328B1"/>
    <w:rsid w:val="00332F9C"/>
    <w:rsid w:val="0033458E"/>
    <w:rsid w:val="003349EE"/>
    <w:rsid w:val="00334B85"/>
    <w:rsid w:val="00334D86"/>
    <w:rsid w:val="003357A9"/>
    <w:rsid w:val="00336086"/>
    <w:rsid w:val="0033634B"/>
    <w:rsid w:val="003367D5"/>
    <w:rsid w:val="003407D9"/>
    <w:rsid w:val="00340921"/>
    <w:rsid w:val="003409D9"/>
    <w:rsid w:val="00340B33"/>
    <w:rsid w:val="00340C19"/>
    <w:rsid w:val="003412E3"/>
    <w:rsid w:val="00341922"/>
    <w:rsid w:val="00342068"/>
    <w:rsid w:val="00342146"/>
    <w:rsid w:val="003425F8"/>
    <w:rsid w:val="00343DFB"/>
    <w:rsid w:val="003443DB"/>
    <w:rsid w:val="00344957"/>
    <w:rsid w:val="003451DC"/>
    <w:rsid w:val="00345341"/>
    <w:rsid w:val="0034549D"/>
    <w:rsid w:val="0034553C"/>
    <w:rsid w:val="003455FB"/>
    <w:rsid w:val="00345BE0"/>
    <w:rsid w:val="00345C9D"/>
    <w:rsid w:val="00346382"/>
    <w:rsid w:val="00346A9C"/>
    <w:rsid w:val="0035231C"/>
    <w:rsid w:val="00352616"/>
    <w:rsid w:val="00352B40"/>
    <w:rsid w:val="003539C5"/>
    <w:rsid w:val="00353D13"/>
    <w:rsid w:val="00353F0B"/>
    <w:rsid w:val="003540BE"/>
    <w:rsid w:val="00354933"/>
    <w:rsid w:val="00354E2D"/>
    <w:rsid w:val="00354ECD"/>
    <w:rsid w:val="0035519D"/>
    <w:rsid w:val="0035521E"/>
    <w:rsid w:val="0035523E"/>
    <w:rsid w:val="00355707"/>
    <w:rsid w:val="00355A17"/>
    <w:rsid w:val="00356540"/>
    <w:rsid w:val="0035666A"/>
    <w:rsid w:val="0035668B"/>
    <w:rsid w:val="00356D05"/>
    <w:rsid w:val="00357160"/>
    <w:rsid w:val="0035749D"/>
    <w:rsid w:val="00360367"/>
    <w:rsid w:val="00360718"/>
    <w:rsid w:val="003613CE"/>
    <w:rsid w:val="0036153E"/>
    <w:rsid w:val="0036175F"/>
    <w:rsid w:val="00361837"/>
    <w:rsid w:val="00362604"/>
    <w:rsid w:val="00362ACE"/>
    <w:rsid w:val="00362E57"/>
    <w:rsid w:val="00363A3B"/>
    <w:rsid w:val="00363D8E"/>
    <w:rsid w:val="00364098"/>
    <w:rsid w:val="0036423D"/>
    <w:rsid w:val="00364C3E"/>
    <w:rsid w:val="00364EA5"/>
    <w:rsid w:val="0036567A"/>
    <w:rsid w:val="003658AB"/>
    <w:rsid w:val="00365AF2"/>
    <w:rsid w:val="00365C66"/>
    <w:rsid w:val="0036613B"/>
    <w:rsid w:val="0036729D"/>
    <w:rsid w:val="0036732B"/>
    <w:rsid w:val="00370300"/>
    <w:rsid w:val="0037037F"/>
    <w:rsid w:val="00370B2D"/>
    <w:rsid w:val="0037109F"/>
    <w:rsid w:val="00371CED"/>
    <w:rsid w:val="003721A8"/>
    <w:rsid w:val="00372646"/>
    <w:rsid w:val="00372C4E"/>
    <w:rsid w:val="00373107"/>
    <w:rsid w:val="003733CC"/>
    <w:rsid w:val="00373624"/>
    <w:rsid w:val="0037374B"/>
    <w:rsid w:val="00373CAC"/>
    <w:rsid w:val="00373E80"/>
    <w:rsid w:val="003741A3"/>
    <w:rsid w:val="003749FD"/>
    <w:rsid w:val="00375119"/>
    <w:rsid w:val="0037532C"/>
    <w:rsid w:val="003758F2"/>
    <w:rsid w:val="00375D22"/>
    <w:rsid w:val="00377D48"/>
    <w:rsid w:val="00377EA6"/>
    <w:rsid w:val="00377F2C"/>
    <w:rsid w:val="003809EF"/>
    <w:rsid w:val="00380A66"/>
    <w:rsid w:val="00380B11"/>
    <w:rsid w:val="00380BD6"/>
    <w:rsid w:val="00380E1B"/>
    <w:rsid w:val="0038167F"/>
    <w:rsid w:val="0038183B"/>
    <w:rsid w:val="00381EEB"/>
    <w:rsid w:val="003824C6"/>
    <w:rsid w:val="00382E1C"/>
    <w:rsid w:val="00383818"/>
    <w:rsid w:val="00383ACF"/>
    <w:rsid w:val="003842DF"/>
    <w:rsid w:val="003847DD"/>
    <w:rsid w:val="00384A13"/>
    <w:rsid w:val="00384B2A"/>
    <w:rsid w:val="00384F48"/>
    <w:rsid w:val="0038542B"/>
    <w:rsid w:val="00385532"/>
    <w:rsid w:val="003858EF"/>
    <w:rsid w:val="00385974"/>
    <w:rsid w:val="00385977"/>
    <w:rsid w:val="00385E52"/>
    <w:rsid w:val="00385F54"/>
    <w:rsid w:val="00386884"/>
    <w:rsid w:val="00386D47"/>
    <w:rsid w:val="00386FD6"/>
    <w:rsid w:val="00387064"/>
    <w:rsid w:val="00387741"/>
    <w:rsid w:val="00387B07"/>
    <w:rsid w:val="00387CB9"/>
    <w:rsid w:val="00392300"/>
    <w:rsid w:val="003924FA"/>
    <w:rsid w:val="00392706"/>
    <w:rsid w:val="00392B63"/>
    <w:rsid w:val="00392C96"/>
    <w:rsid w:val="0039311C"/>
    <w:rsid w:val="00393315"/>
    <w:rsid w:val="003935B2"/>
    <w:rsid w:val="003936AA"/>
    <w:rsid w:val="00393872"/>
    <w:rsid w:val="00393AF8"/>
    <w:rsid w:val="00394B1E"/>
    <w:rsid w:val="0039516D"/>
    <w:rsid w:val="003956C2"/>
    <w:rsid w:val="00395BB5"/>
    <w:rsid w:val="00395F57"/>
    <w:rsid w:val="003960E3"/>
    <w:rsid w:val="003970BB"/>
    <w:rsid w:val="00397240"/>
    <w:rsid w:val="00397FB6"/>
    <w:rsid w:val="00397FC1"/>
    <w:rsid w:val="003A016F"/>
    <w:rsid w:val="003A060F"/>
    <w:rsid w:val="003A124D"/>
    <w:rsid w:val="003A2DE8"/>
    <w:rsid w:val="003A2F2A"/>
    <w:rsid w:val="003A31AB"/>
    <w:rsid w:val="003A4108"/>
    <w:rsid w:val="003A4207"/>
    <w:rsid w:val="003A4539"/>
    <w:rsid w:val="003A478E"/>
    <w:rsid w:val="003A4889"/>
    <w:rsid w:val="003A4B26"/>
    <w:rsid w:val="003A4DC9"/>
    <w:rsid w:val="003A54DD"/>
    <w:rsid w:val="003A5B77"/>
    <w:rsid w:val="003A5F2C"/>
    <w:rsid w:val="003A66FC"/>
    <w:rsid w:val="003A77AC"/>
    <w:rsid w:val="003A7992"/>
    <w:rsid w:val="003B0115"/>
    <w:rsid w:val="003B0498"/>
    <w:rsid w:val="003B0A9A"/>
    <w:rsid w:val="003B0B50"/>
    <w:rsid w:val="003B0CF5"/>
    <w:rsid w:val="003B0E33"/>
    <w:rsid w:val="003B0E68"/>
    <w:rsid w:val="003B116A"/>
    <w:rsid w:val="003B12CF"/>
    <w:rsid w:val="003B2655"/>
    <w:rsid w:val="003B2FD8"/>
    <w:rsid w:val="003B30E9"/>
    <w:rsid w:val="003B3C4D"/>
    <w:rsid w:val="003B4079"/>
    <w:rsid w:val="003B40D5"/>
    <w:rsid w:val="003B4192"/>
    <w:rsid w:val="003B4782"/>
    <w:rsid w:val="003B498F"/>
    <w:rsid w:val="003B4F50"/>
    <w:rsid w:val="003B561C"/>
    <w:rsid w:val="003B5B15"/>
    <w:rsid w:val="003B5BEB"/>
    <w:rsid w:val="003B6227"/>
    <w:rsid w:val="003B727E"/>
    <w:rsid w:val="003B7728"/>
    <w:rsid w:val="003B7C9B"/>
    <w:rsid w:val="003B7EDD"/>
    <w:rsid w:val="003C065E"/>
    <w:rsid w:val="003C066A"/>
    <w:rsid w:val="003C0A34"/>
    <w:rsid w:val="003C0FB9"/>
    <w:rsid w:val="003C1094"/>
    <w:rsid w:val="003C127D"/>
    <w:rsid w:val="003C1561"/>
    <w:rsid w:val="003C29EF"/>
    <w:rsid w:val="003C2B15"/>
    <w:rsid w:val="003C3127"/>
    <w:rsid w:val="003C38A0"/>
    <w:rsid w:val="003C3ACA"/>
    <w:rsid w:val="003C3B34"/>
    <w:rsid w:val="003C3FD7"/>
    <w:rsid w:val="003C500D"/>
    <w:rsid w:val="003C52CA"/>
    <w:rsid w:val="003C55A2"/>
    <w:rsid w:val="003C6BFE"/>
    <w:rsid w:val="003C7499"/>
    <w:rsid w:val="003C7CB1"/>
    <w:rsid w:val="003D0E21"/>
    <w:rsid w:val="003D12A0"/>
    <w:rsid w:val="003D17ED"/>
    <w:rsid w:val="003D19F4"/>
    <w:rsid w:val="003D1EDF"/>
    <w:rsid w:val="003D2492"/>
    <w:rsid w:val="003D24F0"/>
    <w:rsid w:val="003D2685"/>
    <w:rsid w:val="003D281E"/>
    <w:rsid w:val="003D2A7C"/>
    <w:rsid w:val="003D2A99"/>
    <w:rsid w:val="003D2D22"/>
    <w:rsid w:val="003D2DD2"/>
    <w:rsid w:val="003D324A"/>
    <w:rsid w:val="003D378B"/>
    <w:rsid w:val="003D3882"/>
    <w:rsid w:val="003D3DA8"/>
    <w:rsid w:val="003D4127"/>
    <w:rsid w:val="003D4659"/>
    <w:rsid w:val="003D4729"/>
    <w:rsid w:val="003D5100"/>
    <w:rsid w:val="003D51D8"/>
    <w:rsid w:val="003D5296"/>
    <w:rsid w:val="003D555E"/>
    <w:rsid w:val="003D5CF1"/>
    <w:rsid w:val="003D6C0F"/>
    <w:rsid w:val="003D7716"/>
    <w:rsid w:val="003D7883"/>
    <w:rsid w:val="003D797A"/>
    <w:rsid w:val="003D7A7A"/>
    <w:rsid w:val="003E000F"/>
    <w:rsid w:val="003E01C9"/>
    <w:rsid w:val="003E0BD2"/>
    <w:rsid w:val="003E1B3F"/>
    <w:rsid w:val="003E29D1"/>
    <w:rsid w:val="003E29D8"/>
    <w:rsid w:val="003E29ED"/>
    <w:rsid w:val="003E38CC"/>
    <w:rsid w:val="003E3A5B"/>
    <w:rsid w:val="003E3B30"/>
    <w:rsid w:val="003E4D4B"/>
    <w:rsid w:val="003E4E2A"/>
    <w:rsid w:val="003E5411"/>
    <w:rsid w:val="003E5CFC"/>
    <w:rsid w:val="003E5EF8"/>
    <w:rsid w:val="003E65E5"/>
    <w:rsid w:val="003E6ABE"/>
    <w:rsid w:val="003E6C9C"/>
    <w:rsid w:val="003E6E19"/>
    <w:rsid w:val="003E6F4C"/>
    <w:rsid w:val="003E73E8"/>
    <w:rsid w:val="003E7C04"/>
    <w:rsid w:val="003E7C2E"/>
    <w:rsid w:val="003F0329"/>
    <w:rsid w:val="003F0388"/>
    <w:rsid w:val="003F0A5F"/>
    <w:rsid w:val="003F1291"/>
    <w:rsid w:val="003F137D"/>
    <w:rsid w:val="003F1EEA"/>
    <w:rsid w:val="003F1F48"/>
    <w:rsid w:val="003F28AF"/>
    <w:rsid w:val="003F2C89"/>
    <w:rsid w:val="003F2D45"/>
    <w:rsid w:val="003F391B"/>
    <w:rsid w:val="003F3D1F"/>
    <w:rsid w:val="003F46BF"/>
    <w:rsid w:val="003F4F24"/>
    <w:rsid w:val="003F533C"/>
    <w:rsid w:val="003F5354"/>
    <w:rsid w:val="003F6011"/>
    <w:rsid w:val="003F6398"/>
    <w:rsid w:val="003F666A"/>
    <w:rsid w:val="003F67B7"/>
    <w:rsid w:val="003F6C26"/>
    <w:rsid w:val="003F7424"/>
    <w:rsid w:val="003F777B"/>
    <w:rsid w:val="003F7B8F"/>
    <w:rsid w:val="00400062"/>
    <w:rsid w:val="004004ED"/>
    <w:rsid w:val="0040140C"/>
    <w:rsid w:val="00401756"/>
    <w:rsid w:val="00402B80"/>
    <w:rsid w:val="00402E55"/>
    <w:rsid w:val="00403076"/>
    <w:rsid w:val="00403377"/>
    <w:rsid w:val="00403B1A"/>
    <w:rsid w:val="0040467C"/>
    <w:rsid w:val="004046DA"/>
    <w:rsid w:val="004048EA"/>
    <w:rsid w:val="00404A22"/>
    <w:rsid w:val="00405873"/>
    <w:rsid w:val="00405CB4"/>
    <w:rsid w:val="00405D4E"/>
    <w:rsid w:val="00406283"/>
    <w:rsid w:val="00406321"/>
    <w:rsid w:val="00406BD1"/>
    <w:rsid w:val="004070A4"/>
    <w:rsid w:val="00407742"/>
    <w:rsid w:val="00407A56"/>
    <w:rsid w:val="004104CC"/>
    <w:rsid w:val="00410552"/>
    <w:rsid w:val="00410A2C"/>
    <w:rsid w:val="00410E22"/>
    <w:rsid w:val="00411DA4"/>
    <w:rsid w:val="00412130"/>
    <w:rsid w:val="00412737"/>
    <w:rsid w:val="00412789"/>
    <w:rsid w:val="00412CF6"/>
    <w:rsid w:val="00412F53"/>
    <w:rsid w:val="00413503"/>
    <w:rsid w:val="00413706"/>
    <w:rsid w:val="00413E9A"/>
    <w:rsid w:val="00414531"/>
    <w:rsid w:val="004146EF"/>
    <w:rsid w:val="0041492E"/>
    <w:rsid w:val="0041503D"/>
    <w:rsid w:val="00415108"/>
    <w:rsid w:val="00415312"/>
    <w:rsid w:val="00415B11"/>
    <w:rsid w:val="00415C16"/>
    <w:rsid w:val="00416B87"/>
    <w:rsid w:val="00417009"/>
    <w:rsid w:val="004170A8"/>
    <w:rsid w:val="00417677"/>
    <w:rsid w:val="00417C7F"/>
    <w:rsid w:val="00417CCE"/>
    <w:rsid w:val="004210CA"/>
    <w:rsid w:val="00421A35"/>
    <w:rsid w:val="004223A2"/>
    <w:rsid w:val="00422838"/>
    <w:rsid w:val="00422B75"/>
    <w:rsid w:val="004233EB"/>
    <w:rsid w:val="0042355D"/>
    <w:rsid w:val="004235C2"/>
    <w:rsid w:val="00423625"/>
    <w:rsid w:val="004248DF"/>
    <w:rsid w:val="00424ED9"/>
    <w:rsid w:val="00425984"/>
    <w:rsid w:val="004266F5"/>
    <w:rsid w:val="00426B88"/>
    <w:rsid w:val="00427DF1"/>
    <w:rsid w:val="00430BD6"/>
    <w:rsid w:val="00431034"/>
    <w:rsid w:val="004322F4"/>
    <w:rsid w:val="004326FF"/>
    <w:rsid w:val="00432739"/>
    <w:rsid w:val="00432D68"/>
    <w:rsid w:val="00432DB7"/>
    <w:rsid w:val="00432E9F"/>
    <w:rsid w:val="00433D38"/>
    <w:rsid w:val="00434473"/>
    <w:rsid w:val="004348F2"/>
    <w:rsid w:val="00434981"/>
    <w:rsid w:val="00434C23"/>
    <w:rsid w:val="00435366"/>
    <w:rsid w:val="004361FC"/>
    <w:rsid w:val="00436530"/>
    <w:rsid w:val="00436D3F"/>
    <w:rsid w:val="00437122"/>
    <w:rsid w:val="00437357"/>
    <w:rsid w:val="00437C83"/>
    <w:rsid w:val="00437DD3"/>
    <w:rsid w:val="004403F7"/>
    <w:rsid w:val="00440C1F"/>
    <w:rsid w:val="00440C4C"/>
    <w:rsid w:val="00440E41"/>
    <w:rsid w:val="00441199"/>
    <w:rsid w:val="0044258F"/>
    <w:rsid w:val="00442C94"/>
    <w:rsid w:val="00442CA7"/>
    <w:rsid w:val="00442F5B"/>
    <w:rsid w:val="00443075"/>
    <w:rsid w:val="004432E2"/>
    <w:rsid w:val="004433C7"/>
    <w:rsid w:val="0044361A"/>
    <w:rsid w:val="0044368F"/>
    <w:rsid w:val="00443FF9"/>
    <w:rsid w:val="00444283"/>
    <w:rsid w:val="004453E5"/>
    <w:rsid w:val="00445EB8"/>
    <w:rsid w:val="0044739A"/>
    <w:rsid w:val="004478AF"/>
    <w:rsid w:val="00447942"/>
    <w:rsid w:val="0045066B"/>
    <w:rsid w:val="00450F27"/>
    <w:rsid w:val="0045108C"/>
    <w:rsid w:val="00451340"/>
    <w:rsid w:val="00451D19"/>
    <w:rsid w:val="00451D74"/>
    <w:rsid w:val="004521B0"/>
    <w:rsid w:val="004526DD"/>
    <w:rsid w:val="004529AE"/>
    <w:rsid w:val="00452C5C"/>
    <w:rsid w:val="0045342F"/>
    <w:rsid w:val="0045375A"/>
    <w:rsid w:val="00453BC8"/>
    <w:rsid w:val="00454387"/>
    <w:rsid w:val="00454919"/>
    <w:rsid w:val="00454B46"/>
    <w:rsid w:val="00454CE5"/>
    <w:rsid w:val="00454EEA"/>
    <w:rsid w:val="00455139"/>
    <w:rsid w:val="00455A49"/>
    <w:rsid w:val="00455C27"/>
    <w:rsid w:val="0045673C"/>
    <w:rsid w:val="004568E0"/>
    <w:rsid w:val="00456A28"/>
    <w:rsid w:val="00456D17"/>
    <w:rsid w:val="00456DAF"/>
    <w:rsid w:val="0045702F"/>
    <w:rsid w:val="00457906"/>
    <w:rsid w:val="004579B1"/>
    <w:rsid w:val="00457A41"/>
    <w:rsid w:val="00457A74"/>
    <w:rsid w:val="00457B99"/>
    <w:rsid w:val="0046003D"/>
    <w:rsid w:val="00460283"/>
    <w:rsid w:val="00460589"/>
    <w:rsid w:val="00460721"/>
    <w:rsid w:val="00460CDD"/>
    <w:rsid w:val="0046100F"/>
    <w:rsid w:val="00461CDF"/>
    <w:rsid w:val="00461E61"/>
    <w:rsid w:val="004622BA"/>
    <w:rsid w:val="00462357"/>
    <w:rsid w:val="00462AA6"/>
    <w:rsid w:val="00462DFA"/>
    <w:rsid w:val="0046304E"/>
    <w:rsid w:val="004631F9"/>
    <w:rsid w:val="004637C1"/>
    <w:rsid w:val="00464517"/>
    <w:rsid w:val="00464CF0"/>
    <w:rsid w:val="0046502B"/>
    <w:rsid w:val="004651DF"/>
    <w:rsid w:val="00465207"/>
    <w:rsid w:val="004653FD"/>
    <w:rsid w:val="0046577A"/>
    <w:rsid w:val="004665F4"/>
    <w:rsid w:val="004668F5"/>
    <w:rsid w:val="00466A51"/>
    <w:rsid w:val="004674B1"/>
    <w:rsid w:val="004674C7"/>
    <w:rsid w:val="0046777D"/>
    <w:rsid w:val="00467E66"/>
    <w:rsid w:val="00470B80"/>
    <w:rsid w:val="0047106E"/>
    <w:rsid w:val="00471FE8"/>
    <w:rsid w:val="0047272D"/>
    <w:rsid w:val="00473027"/>
    <w:rsid w:val="0047325D"/>
    <w:rsid w:val="00473A9C"/>
    <w:rsid w:val="00473BE4"/>
    <w:rsid w:val="004743C2"/>
    <w:rsid w:val="004748C4"/>
    <w:rsid w:val="0047570D"/>
    <w:rsid w:val="00475B5C"/>
    <w:rsid w:val="00476BF9"/>
    <w:rsid w:val="00476EB7"/>
    <w:rsid w:val="00477D22"/>
    <w:rsid w:val="00477E7F"/>
    <w:rsid w:val="00480FA6"/>
    <w:rsid w:val="004819FD"/>
    <w:rsid w:val="00482578"/>
    <w:rsid w:val="0048269E"/>
    <w:rsid w:val="004827F3"/>
    <w:rsid w:val="00482CE5"/>
    <w:rsid w:val="00482E80"/>
    <w:rsid w:val="00484632"/>
    <w:rsid w:val="00484CF1"/>
    <w:rsid w:val="0048509E"/>
    <w:rsid w:val="004859D5"/>
    <w:rsid w:val="00485B98"/>
    <w:rsid w:val="00486A88"/>
    <w:rsid w:val="0048704E"/>
    <w:rsid w:val="004875CF"/>
    <w:rsid w:val="00487AA4"/>
    <w:rsid w:val="00490583"/>
    <w:rsid w:val="00490633"/>
    <w:rsid w:val="00491E62"/>
    <w:rsid w:val="00492088"/>
    <w:rsid w:val="00492285"/>
    <w:rsid w:val="004922F1"/>
    <w:rsid w:val="0049260B"/>
    <w:rsid w:val="00492B34"/>
    <w:rsid w:val="00493246"/>
    <w:rsid w:val="004932BC"/>
    <w:rsid w:val="0049372C"/>
    <w:rsid w:val="00493755"/>
    <w:rsid w:val="0049388B"/>
    <w:rsid w:val="00493ABE"/>
    <w:rsid w:val="00493C58"/>
    <w:rsid w:val="004941D8"/>
    <w:rsid w:val="004942BB"/>
    <w:rsid w:val="004942FE"/>
    <w:rsid w:val="00494757"/>
    <w:rsid w:val="00495455"/>
    <w:rsid w:val="00495F35"/>
    <w:rsid w:val="004961ED"/>
    <w:rsid w:val="004961F8"/>
    <w:rsid w:val="00496A32"/>
    <w:rsid w:val="00496F0D"/>
    <w:rsid w:val="0049787A"/>
    <w:rsid w:val="00497972"/>
    <w:rsid w:val="00497A9C"/>
    <w:rsid w:val="004A05F6"/>
    <w:rsid w:val="004A1122"/>
    <w:rsid w:val="004A14C7"/>
    <w:rsid w:val="004A15F7"/>
    <w:rsid w:val="004A1824"/>
    <w:rsid w:val="004A1878"/>
    <w:rsid w:val="004A18F4"/>
    <w:rsid w:val="004A2453"/>
    <w:rsid w:val="004A2B20"/>
    <w:rsid w:val="004A3530"/>
    <w:rsid w:val="004A376E"/>
    <w:rsid w:val="004A4934"/>
    <w:rsid w:val="004A4E21"/>
    <w:rsid w:val="004A5571"/>
    <w:rsid w:val="004A56A2"/>
    <w:rsid w:val="004A5EB5"/>
    <w:rsid w:val="004A5FF0"/>
    <w:rsid w:val="004A6406"/>
    <w:rsid w:val="004A6F81"/>
    <w:rsid w:val="004A7B07"/>
    <w:rsid w:val="004B084C"/>
    <w:rsid w:val="004B0F92"/>
    <w:rsid w:val="004B142E"/>
    <w:rsid w:val="004B1A8C"/>
    <w:rsid w:val="004B1DF8"/>
    <w:rsid w:val="004B227E"/>
    <w:rsid w:val="004B2FA2"/>
    <w:rsid w:val="004B351B"/>
    <w:rsid w:val="004B37B6"/>
    <w:rsid w:val="004B3B31"/>
    <w:rsid w:val="004B41A4"/>
    <w:rsid w:val="004B599F"/>
    <w:rsid w:val="004B5A07"/>
    <w:rsid w:val="004B5B23"/>
    <w:rsid w:val="004B6122"/>
    <w:rsid w:val="004B61EB"/>
    <w:rsid w:val="004B6A84"/>
    <w:rsid w:val="004B6AC5"/>
    <w:rsid w:val="004B71B7"/>
    <w:rsid w:val="004C0AC5"/>
    <w:rsid w:val="004C0C76"/>
    <w:rsid w:val="004C1B08"/>
    <w:rsid w:val="004C1D2E"/>
    <w:rsid w:val="004C1D5B"/>
    <w:rsid w:val="004C1E8B"/>
    <w:rsid w:val="004C2692"/>
    <w:rsid w:val="004C34A5"/>
    <w:rsid w:val="004C3A23"/>
    <w:rsid w:val="004C3EC7"/>
    <w:rsid w:val="004C4234"/>
    <w:rsid w:val="004C4987"/>
    <w:rsid w:val="004C5A30"/>
    <w:rsid w:val="004C65D5"/>
    <w:rsid w:val="004C6711"/>
    <w:rsid w:val="004C6838"/>
    <w:rsid w:val="004C711A"/>
    <w:rsid w:val="004C7F06"/>
    <w:rsid w:val="004D0317"/>
    <w:rsid w:val="004D1074"/>
    <w:rsid w:val="004D17F2"/>
    <w:rsid w:val="004D292A"/>
    <w:rsid w:val="004D2C62"/>
    <w:rsid w:val="004D2DF1"/>
    <w:rsid w:val="004D3051"/>
    <w:rsid w:val="004D4568"/>
    <w:rsid w:val="004D481B"/>
    <w:rsid w:val="004D49AE"/>
    <w:rsid w:val="004D49EF"/>
    <w:rsid w:val="004D5166"/>
    <w:rsid w:val="004D72F4"/>
    <w:rsid w:val="004D7346"/>
    <w:rsid w:val="004D73DA"/>
    <w:rsid w:val="004D755E"/>
    <w:rsid w:val="004E02F0"/>
    <w:rsid w:val="004E058B"/>
    <w:rsid w:val="004E0F2F"/>
    <w:rsid w:val="004E0F5F"/>
    <w:rsid w:val="004E162A"/>
    <w:rsid w:val="004E193D"/>
    <w:rsid w:val="004E1C83"/>
    <w:rsid w:val="004E2C1F"/>
    <w:rsid w:val="004E334B"/>
    <w:rsid w:val="004E3758"/>
    <w:rsid w:val="004E3DAF"/>
    <w:rsid w:val="004E3ED9"/>
    <w:rsid w:val="004E415F"/>
    <w:rsid w:val="004E46D2"/>
    <w:rsid w:val="004E4750"/>
    <w:rsid w:val="004E4B9D"/>
    <w:rsid w:val="004E4C18"/>
    <w:rsid w:val="004E4D12"/>
    <w:rsid w:val="004E59DB"/>
    <w:rsid w:val="004E59F9"/>
    <w:rsid w:val="004E5B10"/>
    <w:rsid w:val="004E665F"/>
    <w:rsid w:val="004E689E"/>
    <w:rsid w:val="004E6D3B"/>
    <w:rsid w:val="004E740F"/>
    <w:rsid w:val="004E763E"/>
    <w:rsid w:val="004E7698"/>
    <w:rsid w:val="004E7F25"/>
    <w:rsid w:val="004F11BA"/>
    <w:rsid w:val="004F1278"/>
    <w:rsid w:val="004F1644"/>
    <w:rsid w:val="004F1A96"/>
    <w:rsid w:val="004F1C84"/>
    <w:rsid w:val="004F1CE5"/>
    <w:rsid w:val="004F1D63"/>
    <w:rsid w:val="004F217F"/>
    <w:rsid w:val="004F247B"/>
    <w:rsid w:val="004F27CF"/>
    <w:rsid w:val="004F2F04"/>
    <w:rsid w:val="004F4883"/>
    <w:rsid w:val="004F4D1E"/>
    <w:rsid w:val="004F5CEF"/>
    <w:rsid w:val="004F6291"/>
    <w:rsid w:val="004F702C"/>
    <w:rsid w:val="004F7147"/>
    <w:rsid w:val="004F7521"/>
    <w:rsid w:val="004F7E26"/>
    <w:rsid w:val="0050005F"/>
    <w:rsid w:val="00500638"/>
    <w:rsid w:val="00500D8A"/>
    <w:rsid w:val="00500DD5"/>
    <w:rsid w:val="00500EB2"/>
    <w:rsid w:val="00501348"/>
    <w:rsid w:val="005013A6"/>
    <w:rsid w:val="00502231"/>
    <w:rsid w:val="005027B4"/>
    <w:rsid w:val="0050289B"/>
    <w:rsid w:val="00503EEC"/>
    <w:rsid w:val="00504943"/>
    <w:rsid w:val="00504D17"/>
    <w:rsid w:val="00504FE4"/>
    <w:rsid w:val="00505114"/>
    <w:rsid w:val="00506A0A"/>
    <w:rsid w:val="00506DC5"/>
    <w:rsid w:val="00507055"/>
    <w:rsid w:val="00507B6B"/>
    <w:rsid w:val="005102A4"/>
    <w:rsid w:val="00510F7C"/>
    <w:rsid w:val="00511543"/>
    <w:rsid w:val="005118B7"/>
    <w:rsid w:val="00511A73"/>
    <w:rsid w:val="00511D23"/>
    <w:rsid w:val="00512363"/>
    <w:rsid w:val="005126A0"/>
    <w:rsid w:val="00513407"/>
    <w:rsid w:val="00513612"/>
    <w:rsid w:val="005139BE"/>
    <w:rsid w:val="00513D78"/>
    <w:rsid w:val="005148BD"/>
    <w:rsid w:val="00514AAF"/>
    <w:rsid w:val="00515109"/>
    <w:rsid w:val="00515F92"/>
    <w:rsid w:val="0051611E"/>
    <w:rsid w:val="00516360"/>
    <w:rsid w:val="00516ACB"/>
    <w:rsid w:val="0051764C"/>
    <w:rsid w:val="0051767E"/>
    <w:rsid w:val="00517863"/>
    <w:rsid w:val="00517CE9"/>
    <w:rsid w:val="00517FDA"/>
    <w:rsid w:val="005200CC"/>
    <w:rsid w:val="005205A9"/>
    <w:rsid w:val="005207FF"/>
    <w:rsid w:val="00521AA8"/>
    <w:rsid w:val="0052221A"/>
    <w:rsid w:val="005229C4"/>
    <w:rsid w:val="00522A24"/>
    <w:rsid w:val="00522BE0"/>
    <w:rsid w:val="00522EA4"/>
    <w:rsid w:val="005236C0"/>
    <w:rsid w:val="00523E03"/>
    <w:rsid w:val="00524361"/>
    <w:rsid w:val="005247B4"/>
    <w:rsid w:val="005248C5"/>
    <w:rsid w:val="005248F1"/>
    <w:rsid w:val="00524FB5"/>
    <w:rsid w:val="005253A0"/>
    <w:rsid w:val="005253B1"/>
    <w:rsid w:val="00525CD8"/>
    <w:rsid w:val="00525E1C"/>
    <w:rsid w:val="00526F7A"/>
    <w:rsid w:val="0052762D"/>
    <w:rsid w:val="00527C0B"/>
    <w:rsid w:val="00527FC1"/>
    <w:rsid w:val="00530309"/>
    <w:rsid w:val="005305FF"/>
    <w:rsid w:val="005306FD"/>
    <w:rsid w:val="0053075F"/>
    <w:rsid w:val="00530A1F"/>
    <w:rsid w:val="00531680"/>
    <w:rsid w:val="00531E49"/>
    <w:rsid w:val="00532206"/>
    <w:rsid w:val="005326FA"/>
    <w:rsid w:val="00532994"/>
    <w:rsid w:val="00532B84"/>
    <w:rsid w:val="00532C31"/>
    <w:rsid w:val="0053388E"/>
    <w:rsid w:val="00533A95"/>
    <w:rsid w:val="00533CDA"/>
    <w:rsid w:val="00534C2E"/>
    <w:rsid w:val="00534F30"/>
    <w:rsid w:val="005354F8"/>
    <w:rsid w:val="005362AF"/>
    <w:rsid w:val="00536C4E"/>
    <w:rsid w:val="00537203"/>
    <w:rsid w:val="00537480"/>
    <w:rsid w:val="00537BCE"/>
    <w:rsid w:val="00540936"/>
    <w:rsid w:val="00540956"/>
    <w:rsid w:val="00540A36"/>
    <w:rsid w:val="005414A6"/>
    <w:rsid w:val="005419E2"/>
    <w:rsid w:val="00541B5C"/>
    <w:rsid w:val="00541E2B"/>
    <w:rsid w:val="00542D92"/>
    <w:rsid w:val="0054310E"/>
    <w:rsid w:val="0054338A"/>
    <w:rsid w:val="00543751"/>
    <w:rsid w:val="00543AE0"/>
    <w:rsid w:val="00543BB5"/>
    <w:rsid w:val="005446D8"/>
    <w:rsid w:val="00544969"/>
    <w:rsid w:val="005450BF"/>
    <w:rsid w:val="00545719"/>
    <w:rsid w:val="0054572B"/>
    <w:rsid w:val="005457B2"/>
    <w:rsid w:val="00545885"/>
    <w:rsid w:val="00545B5F"/>
    <w:rsid w:val="00546F58"/>
    <w:rsid w:val="00547540"/>
    <w:rsid w:val="005477E1"/>
    <w:rsid w:val="00547BC7"/>
    <w:rsid w:val="00547C96"/>
    <w:rsid w:val="00547F6C"/>
    <w:rsid w:val="00550045"/>
    <w:rsid w:val="005501D5"/>
    <w:rsid w:val="00550281"/>
    <w:rsid w:val="0055037F"/>
    <w:rsid w:val="00550CD5"/>
    <w:rsid w:val="0055135F"/>
    <w:rsid w:val="00551442"/>
    <w:rsid w:val="00551592"/>
    <w:rsid w:val="005518BF"/>
    <w:rsid w:val="005519B8"/>
    <w:rsid w:val="00553241"/>
    <w:rsid w:val="00553FD6"/>
    <w:rsid w:val="005540F2"/>
    <w:rsid w:val="005543DF"/>
    <w:rsid w:val="00554475"/>
    <w:rsid w:val="00554982"/>
    <w:rsid w:val="00555B70"/>
    <w:rsid w:val="00555D5E"/>
    <w:rsid w:val="005566A7"/>
    <w:rsid w:val="005566DB"/>
    <w:rsid w:val="0055672C"/>
    <w:rsid w:val="00556A83"/>
    <w:rsid w:val="00556FD7"/>
    <w:rsid w:val="005573A5"/>
    <w:rsid w:val="005600EA"/>
    <w:rsid w:val="00560AE6"/>
    <w:rsid w:val="005613E2"/>
    <w:rsid w:val="00561E24"/>
    <w:rsid w:val="00562326"/>
    <w:rsid w:val="005626ED"/>
    <w:rsid w:val="00564575"/>
    <w:rsid w:val="005645AD"/>
    <w:rsid w:val="005653DF"/>
    <w:rsid w:val="00565487"/>
    <w:rsid w:val="005655D5"/>
    <w:rsid w:val="005660DB"/>
    <w:rsid w:val="00567626"/>
    <w:rsid w:val="00567898"/>
    <w:rsid w:val="00567BE1"/>
    <w:rsid w:val="00567CEB"/>
    <w:rsid w:val="005700B7"/>
    <w:rsid w:val="0057021E"/>
    <w:rsid w:val="00570356"/>
    <w:rsid w:val="00570484"/>
    <w:rsid w:val="0057060B"/>
    <w:rsid w:val="005712A0"/>
    <w:rsid w:val="00571AA7"/>
    <w:rsid w:val="00571BB1"/>
    <w:rsid w:val="00571E87"/>
    <w:rsid w:val="0057290B"/>
    <w:rsid w:val="00572B31"/>
    <w:rsid w:val="00573BE7"/>
    <w:rsid w:val="00574387"/>
    <w:rsid w:val="00574502"/>
    <w:rsid w:val="005749A9"/>
    <w:rsid w:val="00574E1A"/>
    <w:rsid w:val="00574EC6"/>
    <w:rsid w:val="00574F74"/>
    <w:rsid w:val="005752A2"/>
    <w:rsid w:val="00575A51"/>
    <w:rsid w:val="00575E7E"/>
    <w:rsid w:val="00575E9F"/>
    <w:rsid w:val="00575EF5"/>
    <w:rsid w:val="00575F7A"/>
    <w:rsid w:val="00576992"/>
    <w:rsid w:val="00576A89"/>
    <w:rsid w:val="00576DE0"/>
    <w:rsid w:val="00576DFE"/>
    <w:rsid w:val="00576E43"/>
    <w:rsid w:val="0057725C"/>
    <w:rsid w:val="00577BB3"/>
    <w:rsid w:val="005806A4"/>
    <w:rsid w:val="00581426"/>
    <w:rsid w:val="005816F4"/>
    <w:rsid w:val="0058175D"/>
    <w:rsid w:val="00581933"/>
    <w:rsid w:val="00581AA0"/>
    <w:rsid w:val="00581B55"/>
    <w:rsid w:val="00581B5F"/>
    <w:rsid w:val="00581F80"/>
    <w:rsid w:val="005820F4"/>
    <w:rsid w:val="00582F63"/>
    <w:rsid w:val="0058370E"/>
    <w:rsid w:val="00583784"/>
    <w:rsid w:val="005837FA"/>
    <w:rsid w:val="0058402D"/>
    <w:rsid w:val="005843DF"/>
    <w:rsid w:val="005846EC"/>
    <w:rsid w:val="00585277"/>
    <w:rsid w:val="00585AA1"/>
    <w:rsid w:val="00585AC9"/>
    <w:rsid w:val="00585FAC"/>
    <w:rsid w:val="005866CD"/>
    <w:rsid w:val="00586797"/>
    <w:rsid w:val="005869EA"/>
    <w:rsid w:val="00587B39"/>
    <w:rsid w:val="005904F8"/>
    <w:rsid w:val="00590797"/>
    <w:rsid w:val="00590FCC"/>
    <w:rsid w:val="0059131E"/>
    <w:rsid w:val="00591AEE"/>
    <w:rsid w:val="00591C2C"/>
    <w:rsid w:val="005923D7"/>
    <w:rsid w:val="0059244C"/>
    <w:rsid w:val="00592638"/>
    <w:rsid w:val="005932BC"/>
    <w:rsid w:val="0059381D"/>
    <w:rsid w:val="00593A2D"/>
    <w:rsid w:val="00593B43"/>
    <w:rsid w:val="00594672"/>
    <w:rsid w:val="00595A37"/>
    <w:rsid w:val="005965FA"/>
    <w:rsid w:val="00597D3C"/>
    <w:rsid w:val="005A15E5"/>
    <w:rsid w:val="005A1CE4"/>
    <w:rsid w:val="005A1E30"/>
    <w:rsid w:val="005A20B0"/>
    <w:rsid w:val="005A213F"/>
    <w:rsid w:val="005A215C"/>
    <w:rsid w:val="005A246C"/>
    <w:rsid w:val="005A2C5F"/>
    <w:rsid w:val="005A2DF5"/>
    <w:rsid w:val="005A2EA2"/>
    <w:rsid w:val="005A326F"/>
    <w:rsid w:val="005A3550"/>
    <w:rsid w:val="005A40A7"/>
    <w:rsid w:val="005A4E0F"/>
    <w:rsid w:val="005A4EB8"/>
    <w:rsid w:val="005A5373"/>
    <w:rsid w:val="005A544B"/>
    <w:rsid w:val="005A6647"/>
    <w:rsid w:val="005A6AB8"/>
    <w:rsid w:val="005A6C59"/>
    <w:rsid w:val="005A6C71"/>
    <w:rsid w:val="005A73B5"/>
    <w:rsid w:val="005B09C9"/>
    <w:rsid w:val="005B0C1B"/>
    <w:rsid w:val="005B11FE"/>
    <w:rsid w:val="005B1AA4"/>
    <w:rsid w:val="005B20DA"/>
    <w:rsid w:val="005B2244"/>
    <w:rsid w:val="005B2C41"/>
    <w:rsid w:val="005B2DB8"/>
    <w:rsid w:val="005B2F3A"/>
    <w:rsid w:val="005B31E1"/>
    <w:rsid w:val="005B36C6"/>
    <w:rsid w:val="005B3AB4"/>
    <w:rsid w:val="005B3BA2"/>
    <w:rsid w:val="005B3BF0"/>
    <w:rsid w:val="005B3D68"/>
    <w:rsid w:val="005B452E"/>
    <w:rsid w:val="005B4AE0"/>
    <w:rsid w:val="005B4DD8"/>
    <w:rsid w:val="005B4EEC"/>
    <w:rsid w:val="005B52EC"/>
    <w:rsid w:val="005B555B"/>
    <w:rsid w:val="005B5798"/>
    <w:rsid w:val="005B5A23"/>
    <w:rsid w:val="005B5D6D"/>
    <w:rsid w:val="005B61AA"/>
    <w:rsid w:val="005B6457"/>
    <w:rsid w:val="005B79D0"/>
    <w:rsid w:val="005C0001"/>
    <w:rsid w:val="005C0BB7"/>
    <w:rsid w:val="005C0C96"/>
    <w:rsid w:val="005C0D9A"/>
    <w:rsid w:val="005C1ED4"/>
    <w:rsid w:val="005C281D"/>
    <w:rsid w:val="005C29E2"/>
    <w:rsid w:val="005C3213"/>
    <w:rsid w:val="005C3259"/>
    <w:rsid w:val="005C37BE"/>
    <w:rsid w:val="005C3CC0"/>
    <w:rsid w:val="005C3DCD"/>
    <w:rsid w:val="005C4530"/>
    <w:rsid w:val="005C513C"/>
    <w:rsid w:val="005C55D8"/>
    <w:rsid w:val="005C5E85"/>
    <w:rsid w:val="005C5F24"/>
    <w:rsid w:val="005C601E"/>
    <w:rsid w:val="005C665F"/>
    <w:rsid w:val="005C6F6E"/>
    <w:rsid w:val="005C78BF"/>
    <w:rsid w:val="005C7A71"/>
    <w:rsid w:val="005C7DF4"/>
    <w:rsid w:val="005D1248"/>
    <w:rsid w:val="005D16B0"/>
    <w:rsid w:val="005D2155"/>
    <w:rsid w:val="005D3361"/>
    <w:rsid w:val="005D346A"/>
    <w:rsid w:val="005D35F8"/>
    <w:rsid w:val="005D3F47"/>
    <w:rsid w:val="005D41D4"/>
    <w:rsid w:val="005D468A"/>
    <w:rsid w:val="005D4AB3"/>
    <w:rsid w:val="005D4F1A"/>
    <w:rsid w:val="005D5356"/>
    <w:rsid w:val="005D5689"/>
    <w:rsid w:val="005D625E"/>
    <w:rsid w:val="005D656F"/>
    <w:rsid w:val="005D6619"/>
    <w:rsid w:val="005D7CC2"/>
    <w:rsid w:val="005D7EAE"/>
    <w:rsid w:val="005E08CD"/>
    <w:rsid w:val="005E0990"/>
    <w:rsid w:val="005E0A52"/>
    <w:rsid w:val="005E13EB"/>
    <w:rsid w:val="005E16C2"/>
    <w:rsid w:val="005E17FE"/>
    <w:rsid w:val="005E1CC8"/>
    <w:rsid w:val="005E1E31"/>
    <w:rsid w:val="005E29A0"/>
    <w:rsid w:val="005E2AFF"/>
    <w:rsid w:val="005E2CD6"/>
    <w:rsid w:val="005E2D0A"/>
    <w:rsid w:val="005E3854"/>
    <w:rsid w:val="005E3FDE"/>
    <w:rsid w:val="005E4744"/>
    <w:rsid w:val="005E4A72"/>
    <w:rsid w:val="005E4C2C"/>
    <w:rsid w:val="005E50E5"/>
    <w:rsid w:val="005E58D1"/>
    <w:rsid w:val="005E5907"/>
    <w:rsid w:val="005E5EAF"/>
    <w:rsid w:val="005E79A0"/>
    <w:rsid w:val="005E7B9C"/>
    <w:rsid w:val="005E7F2C"/>
    <w:rsid w:val="005F03B7"/>
    <w:rsid w:val="005F05BD"/>
    <w:rsid w:val="005F135F"/>
    <w:rsid w:val="005F1F5E"/>
    <w:rsid w:val="005F224B"/>
    <w:rsid w:val="005F22EF"/>
    <w:rsid w:val="005F2ACA"/>
    <w:rsid w:val="005F2ED3"/>
    <w:rsid w:val="005F2F36"/>
    <w:rsid w:val="005F3114"/>
    <w:rsid w:val="005F31AA"/>
    <w:rsid w:val="005F3379"/>
    <w:rsid w:val="005F3615"/>
    <w:rsid w:val="005F3E16"/>
    <w:rsid w:val="005F3F22"/>
    <w:rsid w:val="005F478B"/>
    <w:rsid w:val="005F481D"/>
    <w:rsid w:val="005F4955"/>
    <w:rsid w:val="005F4F0E"/>
    <w:rsid w:val="005F52C6"/>
    <w:rsid w:val="005F58DF"/>
    <w:rsid w:val="005F5ED2"/>
    <w:rsid w:val="005F61E3"/>
    <w:rsid w:val="005F66CA"/>
    <w:rsid w:val="005F7607"/>
    <w:rsid w:val="005F7B91"/>
    <w:rsid w:val="005F7BA3"/>
    <w:rsid w:val="00600166"/>
    <w:rsid w:val="00600188"/>
    <w:rsid w:val="00600520"/>
    <w:rsid w:val="00600BBD"/>
    <w:rsid w:val="00601855"/>
    <w:rsid w:val="00602C15"/>
    <w:rsid w:val="006032BC"/>
    <w:rsid w:val="006039E1"/>
    <w:rsid w:val="00603D7A"/>
    <w:rsid w:val="00603FE4"/>
    <w:rsid w:val="00604051"/>
    <w:rsid w:val="0060596A"/>
    <w:rsid w:val="006060C2"/>
    <w:rsid w:val="006063C3"/>
    <w:rsid w:val="00606781"/>
    <w:rsid w:val="00606ACA"/>
    <w:rsid w:val="00606E8F"/>
    <w:rsid w:val="00607530"/>
    <w:rsid w:val="00607AE2"/>
    <w:rsid w:val="00607CCC"/>
    <w:rsid w:val="00607DD4"/>
    <w:rsid w:val="006103B8"/>
    <w:rsid w:val="006107E8"/>
    <w:rsid w:val="00610AC0"/>
    <w:rsid w:val="00610E3D"/>
    <w:rsid w:val="00611A02"/>
    <w:rsid w:val="0061262D"/>
    <w:rsid w:val="00612698"/>
    <w:rsid w:val="00612ED3"/>
    <w:rsid w:val="00613BF7"/>
    <w:rsid w:val="006147DE"/>
    <w:rsid w:val="006148F9"/>
    <w:rsid w:val="00614C15"/>
    <w:rsid w:val="0061507C"/>
    <w:rsid w:val="00615848"/>
    <w:rsid w:val="006161B6"/>
    <w:rsid w:val="006167FD"/>
    <w:rsid w:val="00616D8A"/>
    <w:rsid w:val="006176A5"/>
    <w:rsid w:val="006202A0"/>
    <w:rsid w:val="006206AA"/>
    <w:rsid w:val="0062104C"/>
    <w:rsid w:val="00621989"/>
    <w:rsid w:val="006219B5"/>
    <w:rsid w:val="00622091"/>
    <w:rsid w:val="0062306E"/>
    <w:rsid w:val="00623294"/>
    <w:rsid w:val="00623652"/>
    <w:rsid w:val="00623665"/>
    <w:rsid w:val="00623BE3"/>
    <w:rsid w:val="00624290"/>
    <w:rsid w:val="00624BA1"/>
    <w:rsid w:val="00625844"/>
    <w:rsid w:val="00625AB5"/>
    <w:rsid w:val="00625B07"/>
    <w:rsid w:val="0062604D"/>
    <w:rsid w:val="006264BA"/>
    <w:rsid w:val="006276B9"/>
    <w:rsid w:val="00627AA0"/>
    <w:rsid w:val="00627F8F"/>
    <w:rsid w:val="00630A70"/>
    <w:rsid w:val="00630BCB"/>
    <w:rsid w:val="0063134D"/>
    <w:rsid w:val="006315CB"/>
    <w:rsid w:val="006316CA"/>
    <w:rsid w:val="0063197D"/>
    <w:rsid w:val="00631C87"/>
    <w:rsid w:val="00631EEE"/>
    <w:rsid w:val="006321CA"/>
    <w:rsid w:val="006327B8"/>
    <w:rsid w:val="006329C5"/>
    <w:rsid w:val="00632BCE"/>
    <w:rsid w:val="00633434"/>
    <w:rsid w:val="006335F5"/>
    <w:rsid w:val="0063389F"/>
    <w:rsid w:val="006349D2"/>
    <w:rsid w:val="00634D8C"/>
    <w:rsid w:val="006354B2"/>
    <w:rsid w:val="00635B46"/>
    <w:rsid w:val="00640069"/>
    <w:rsid w:val="006400F5"/>
    <w:rsid w:val="00640DF7"/>
    <w:rsid w:val="00640E69"/>
    <w:rsid w:val="0064107A"/>
    <w:rsid w:val="006412CC"/>
    <w:rsid w:val="006421A9"/>
    <w:rsid w:val="00642519"/>
    <w:rsid w:val="006427BD"/>
    <w:rsid w:val="0064300C"/>
    <w:rsid w:val="00643261"/>
    <w:rsid w:val="00644B6B"/>
    <w:rsid w:val="0064502B"/>
    <w:rsid w:val="00645031"/>
    <w:rsid w:val="00645346"/>
    <w:rsid w:val="0064592B"/>
    <w:rsid w:val="00645C91"/>
    <w:rsid w:val="006467F9"/>
    <w:rsid w:val="00647020"/>
    <w:rsid w:val="006474E7"/>
    <w:rsid w:val="0064770C"/>
    <w:rsid w:val="00647C19"/>
    <w:rsid w:val="00650122"/>
    <w:rsid w:val="006504C1"/>
    <w:rsid w:val="006509E2"/>
    <w:rsid w:val="00650FC9"/>
    <w:rsid w:val="0065114E"/>
    <w:rsid w:val="00651195"/>
    <w:rsid w:val="00651C0F"/>
    <w:rsid w:val="00651C24"/>
    <w:rsid w:val="00651F44"/>
    <w:rsid w:val="006524B6"/>
    <w:rsid w:val="006533C1"/>
    <w:rsid w:val="00653DDB"/>
    <w:rsid w:val="0065460D"/>
    <w:rsid w:val="00654693"/>
    <w:rsid w:val="00654702"/>
    <w:rsid w:val="00654950"/>
    <w:rsid w:val="00655090"/>
    <w:rsid w:val="00655752"/>
    <w:rsid w:val="00655A3C"/>
    <w:rsid w:val="00655F7D"/>
    <w:rsid w:val="00656501"/>
    <w:rsid w:val="00656B43"/>
    <w:rsid w:val="00656C84"/>
    <w:rsid w:val="00656D32"/>
    <w:rsid w:val="00656F7F"/>
    <w:rsid w:val="00657330"/>
    <w:rsid w:val="00657907"/>
    <w:rsid w:val="00657A0F"/>
    <w:rsid w:val="00657ABD"/>
    <w:rsid w:val="00660127"/>
    <w:rsid w:val="00660854"/>
    <w:rsid w:val="006608C9"/>
    <w:rsid w:val="00660B33"/>
    <w:rsid w:val="006613D4"/>
    <w:rsid w:val="00661924"/>
    <w:rsid w:val="00661992"/>
    <w:rsid w:val="00661C78"/>
    <w:rsid w:val="00661F46"/>
    <w:rsid w:val="00662611"/>
    <w:rsid w:val="00662B7F"/>
    <w:rsid w:val="00662CA5"/>
    <w:rsid w:val="00662F0A"/>
    <w:rsid w:val="00663292"/>
    <w:rsid w:val="0066356F"/>
    <w:rsid w:val="00663599"/>
    <w:rsid w:val="00663646"/>
    <w:rsid w:val="00664047"/>
    <w:rsid w:val="006658B2"/>
    <w:rsid w:val="00666224"/>
    <w:rsid w:val="0066633C"/>
    <w:rsid w:val="006668A0"/>
    <w:rsid w:val="00666C45"/>
    <w:rsid w:val="0066700C"/>
    <w:rsid w:val="006675DE"/>
    <w:rsid w:val="0066771A"/>
    <w:rsid w:val="00667A62"/>
    <w:rsid w:val="00667FA4"/>
    <w:rsid w:val="00670414"/>
    <w:rsid w:val="00670926"/>
    <w:rsid w:val="006719DD"/>
    <w:rsid w:val="00671C21"/>
    <w:rsid w:val="0067398E"/>
    <w:rsid w:val="00673DAC"/>
    <w:rsid w:val="006748F7"/>
    <w:rsid w:val="00674C58"/>
    <w:rsid w:val="006753EC"/>
    <w:rsid w:val="0067627B"/>
    <w:rsid w:val="006767CE"/>
    <w:rsid w:val="00676906"/>
    <w:rsid w:val="00676B9F"/>
    <w:rsid w:val="00677782"/>
    <w:rsid w:val="006777C4"/>
    <w:rsid w:val="00677ADD"/>
    <w:rsid w:val="00680098"/>
    <w:rsid w:val="0068032C"/>
    <w:rsid w:val="006803AE"/>
    <w:rsid w:val="0068082B"/>
    <w:rsid w:val="00681DD2"/>
    <w:rsid w:val="00682335"/>
    <w:rsid w:val="00682564"/>
    <w:rsid w:val="00682B4D"/>
    <w:rsid w:val="00683251"/>
    <w:rsid w:val="006835F5"/>
    <w:rsid w:val="006838D0"/>
    <w:rsid w:val="00684B28"/>
    <w:rsid w:val="00684F95"/>
    <w:rsid w:val="00685852"/>
    <w:rsid w:val="00685DD9"/>
    <w:rsid w:val="00686232"/>
    <w:rsid w:val="00686598"/>
    <w:rsid w:val="006865DD"/>
    <w:rsid w:val="006905FF"/>
    <w:rsid w:val="006921C6"/>
    <w:rsid w:val="006928A7"/>
    <w:rsid w:val="00692D32"/>
    <w:rsid w:val="00692D68"/>
    <w:rsid w:val="00692EB0"/>
    <w:rsid w:val="00693212"/>
    <w:rsid w:val="0069336E"/>
    <w:rsid w:val="006933F7"/>
    <w:rsid w:val="00693445"/>
    <w:rsid w:val="00693536"/>
    <w:rsid w:val="00693FCD"/>
    <w:rsid w:val="006943C3"/>
    <w:rsid w:val="00694DFB"/>
    <w:rsid w:val="00694E75"/>
    <w:rsid w:val="00694F9F"/>
    <w:rsid w:val="0069572B"/>
    <w:rsid w:val="006959C8"/>
    <w:rsid w:val="00695C7F"/>
    <w:rsid w:val="00695CE0"/>
    <w:rsid w:val="006962CD"/>
    <w:rsid w:val="006964D9"/>
    <w:rsid w:val="00696935"/>
    <w:rsid w:val="00696F35"/>
    <w:rsid w:val="00697624"/>
    <w:rsid w:val="006A0353"/>
    <w:rsid w:val="006A047C"/>
    <w:rsid w:val="006A0F2E"/>
    <w:rsid w:val="006A1389"/>
    <w:rsid w:val="006A1AED"/>
    <w:rsid w:val="006A1CCB"/>
    <w:rsid w:val="006A1D9F"/>
    <w:rsid w:val="006A2A1F"/>
    <w:rsid w:val="006A2C78"/>
    <w:rsid w:val="006A2DE2"/>
    <w:rsid w:val="006A3E16"/>
    <w:rsid w:val="006A4CDE"/>
    <w:rsid w:val="006A504E"/>
    <w:rsid w:val="006A5218"/>
    <w:rsid w:val="006A5AE3"/>
    <w:rsid w:val="006A5C2A"/>
    <w:rsid w:val="006A5EB9"/>
    <w:rsid w:val="006A5FE5"/>
    <w:rsid w:val="006A677A"/>
    <w:rsid w:val="006A6A13"/>
    <w:rsid w:val="006A6C98"/>
    <w:rsid w:val="006A7026"/>
    <w:rsid w:val="006A7D16"/>
    <w:rsid w:val="006B0353"/>
    <w:rsid w:val="006B0A96"/>
    <w:rsid w:val="006B0D13"/>
    <w:rsid w:val="006B15F8"/>
    <w:rsid w:val="006B1E5F"/>
    <w:rsid w:val="006B27B7"/>
    <w:rsid w:val="006B2889"/>
    <w:rsid w:val="006B2C74"/>
    <w:rsid w:val="006B362A"/>
    <w:rsid w:val="006B3F1F"/>
    <w:rsid w:val="006B491C"/>
    <w:rsid w:val="006B4A0B"/>
    <w:rsid w:val="006B4B25"/>
    <w:rsid w:val="006B5A58"/>
    <w:rsid w:val="006B6825"/>
    <w:rsid w:val="006B6C8E"/>
    <w:rsid w:val="006B7618"/>
    <w:rsid w:val="006B78A7"/>
    <w:rsid w:val="006B78CF"/>
    <w:rsid w:val="006B7FF0"/>
    <w:rsid w:val="006C0CC8"/>
    <w:rsid w:val="006C0D04"/>
    <w:rsid w:val="006C1127"/>
    <w:rsid w:val="006C1173"/>
    <w:rsid w:val="006C1A48"/>
    <w:rsid w:val="006C1F97"/>
    <w:rsid w:val="006C2D7E"/>
    <w:rsid w:val="006C3554"/>
    <w:rsid w:val="006C3D1C"/>
    <w:rsid w:val="006C3E36"/>
    <w:rsid w:val="006C40CC"/>
    <w:rsid w:val="006C4ED4"/>
    <w:rsid w:val="006C5534"/>
    <w:rsid w:val="006C62AC"/>
    <w:rsid w:val="006C63DF"/>
    <w:rsid w:val="006C6B1F"/>
    <w:rsid w:val="006C6FE2"/>
    <w:rsid w:val="006D1220"/>
    <w:rsid w:val="006D1E08"/>
    <w:rsid w:val="006D216C"/>
    <w:rsid w:val="006D23FC"/>
    <w:rsid w:val="006D3D48"/>
    <w:rsid w:val="006D4693"/>
    <w:rsid w:val="006D4F47"/>
    <w:rsid w:val="006D62BF"/>
    <w:rsid w:val="006D641F"/>
    <w:rsid w:val="006D66E1"/>
    <w:rsid w:val="006D68FF"/>
    <w:rsid w:val="006D69AF"/>
    <w:rsid w:val="006D748D"/>
    <w:rsid w:val="006D7647"/>
    <w:rsid w:val="006E01A8"/>
    <w:rsid w:val="006E044C"/>
    <w:rsid w:val="006E0D0C"/>
    <w:rsid w:val="006E0FAB"/>
    <w:rsid w:val="006E1910"/>
    <w:rsid w:val="006E21BE"/>
    <w:rsid w:val="006E2F26"/>
    <w:rsid w:val="006E36ED"/>
    <w:rsid w:val="006E39F1"/>
    <w:rsid w:val="006E3D06"/>
    <w:rsid w:val="006E42DB"/>
    <w:rsid w:val="006E4CC7"/>
    <w:rsid w:val="006E4E35"/>
    <w:rsid w:val="006E6186"/>
    <w:rsid w:val="006E6839"/>
    <w:rsid w:val="006E770E"/>
    <w:rsid w:val="006E781F"/>
    <w:rsid w:val="006E7C8B"/>
    <w:rsid w:val="006F140B"/>
    <w:rsid w:val="006F2973"/>
    <w:rsid w:val="006F2AA5"/>
    <w:rsid w:val="006F2ADF"/>
    <w:rsid w:val="006F348D"/>
    <w:rsid w:val="006F378B"/>
    <w:rsid w:val="006F39FF"/>
    <w:rsid w:val="006F3D56"/>
    <w:rsid w:val="006F40AD"/>
    <w:rsid w:val="006F5171"/>
    <w:rsid w:val="006F5F84"/>
    <w:rsid w:val="006F6265"/>
    <w:rsid w:val="006F63F7"/>
    <w:rsid w:val="006F6407"/>
    <w:rsid w:val="006F650B"/>
    <w:rsid w:val="006F6706"/>
    <w:rsid w:val="006F671C"/>
    <w:rsid w:val="006F689D"/>
    <w:rsid w:val="006F70A5"/>
    <w:rsid w:val="006F7134"/>
    <w:rsid w:val="006F7E64"/>
    <w:rsid w:val="007001C0"/>
    <w:rsid w:val="007007A7"/>
    <w:rsid w:val="00702782"/>
    <w:rsid w:val="00702E7D"/>
    <w:rsid w:val="0070318D"/>
    <w:rsid w:val="007031B8"/>
    <w:rsid w:val="007032F3"/>
    <w:rsid w:val="00703E9C"/>
    <w:rsid w:val="00704098"/>
    <w:rsid w:val="007040C8"/>
    <w:rsid w:val="00704143"/>
    <w:rsid w:val="007047B0"/>
    <w:rsid w:val="00704FEC"/>
    <w:rsid w:val="0070521A"/>
    <w:rsid w:val="0070552D"/>
    <w:rsid w:val="00705DB6"/>
    <w:rsid w:val="007066FD"/>
    <w:rsid w:val="00706B38"/>
    <w:rsid w:val="0070730C"/>
    <w:rsid w:val="0070743B"/>
    <w:rsid w:val="00710C27"/>
    <w:rsid w:val="00711894"/>
    <w:rsid w:val="007118B3"/>
    <w:rsid w:val="00711B54"/>
    <w:rsid w:val="007128B1"/>
    <w:rsid w:val="00712D0D"/>
    <w:rsid w:val="007136B0"/>
    <w:rsid w:val="00713823"/>
    <w:rsid w:val="00713C76"/>
    <w:rsid w:val="007142B1"/>
    <w:rsid w:val="007143DF"/>
    <w:rsid w:val="00714A5C"/>
    <w:rsid w:val="00714A90"/>
    <w:rsid w:val="00714FD6"/>
    <w:rsid w:val="007155A8"/>
    <w:rsid w:val="00715F85"/>
    <w:rsid w:val="00716D56"/>
    <w:rsid w:val="007173D9"/>
    <w:rsid w:val="0071756C"/>
    <w:rsid w:val="0071775A"/>
    <w:rsid w:val="00720116"/>
    <w:rsid w:val="00720118"/>
    <w:rsid w:val="0072028F"/>
    <w:rsid w:val="00720618"/>
    <w:rsid w:val="00720955"/>
    <w:rsid w:val="00720B02"/>
    <w:rsid w:val="00721D91"/>
    <w:rsid w:val="007229E6"/>
    <w:rsid w:val="00722B93"/>
    <w:rsid w:val="00723C3E"/>
    <w:rsid w:val="00724A73"/>
    <w:rsid w:val="00724E5A"/>
    <w:rsid w:val="007257EA"/>
    <w:rsid w:val="00726757"/>
    <w:rsid w:val="00726880"/>
    <w:rsid w:val="00726A43"/>
    <w:rsid w:val="00726C44"/>
    <w:rsid w:val="007272EE"/>
    <w:rsid w:val="00727766"/>
    <w:rsid w:val="00727972"/>
    <w:rsid w:val="00730DD4"/>
    <w:rsid w:val="00731EF9"/>
    <w:rsid w:val="007322B9"/>
    <w:rsid w:val="00732A3C"/>
    <w:rsid w:val="007331DE"/>
    <w:rsid w:val="00734BEC"/>
    <w:rsid w:val="0073508F"/>
    <w:rsid w:val="00735A53"/>
    <w:rsid w:val="00735D45"/>
    <w:rsid w:val="00736166"/>
    <w:rsid w:val="00736FDB"/>
    <w:rsid w:val="0074045E"/>
    <w:rsid w:val="00740D3E"/>
    <w:rsid w:val="007415C9"/>
    <w:rsid w:val="00741737"/>
    <w:rsid w:val="0074179A"/>
    <w:rsid w:val="00741C5D"/>
    <w:rsid w:val="0074241C"/>
    <w:rsid w:val="00742BF1"/>
    <w:rsid w:val="00742C2C"/>
    <w:rsid w:val="00742C78"/>
    <w:rsid w:val="00742F95"/>
    <w:rsid w:val="00743F57"/>
    <w:rsid w:val="007442AC"/>
    <w:rsid w:val="007462A2"/>
    <w:rsid w:val="00746392"/>
    <w:rsid w:val="00746487"/>
    <w:rsid w:val="007468F6"/>
    <w:rsid w:val="0074726E"/>
    <w:rsid w:val="007474E2"/>
    <w:rsid w:val="00747BA4"/>
    <w:rsid w:val="00747E7A"/>
    <w:rsid w:val="00747FF7"/>
    <w:rsid w:val="0075091C"/>
    <w:rsid w:val="00750A9A"/>
    <w:rsid w:val="0075174D"/>
    <w:rsid w:val="0075192E"/>
    <w:rsid w:val="007519F8"/>
    <w:rsid w:val="007520B4"/>
    <w:rsid w:val="00752894"/>
    <w:rsid w:val="00752F28"/>
    <w:rsid w:val="00753174"/>
    <w:rsid w:val="0075375D"/>
    <w:rsid w:val="00753883"/>
    <w:rsid w:val="00753A52"/>
    <w:rsid w:val="00754175"/>
    <w:rsid w:val="00754DDF"/>
    <w:rsid w:val="007554B8"/>
    <w:rsid w:val="007555DA"/>
    <w:rsid w:val="00755C14"/>
    <w:rsid w:val="00756790"/>
    <w:rsid w:val="007569D7"/>
    <w:rsid w:val="00756E56"/>
    <w:rsid w:val="007576D8"/>
    <w:rsid w:val="00757A2F"/>
    <w:rsid w:val="00757D16"/>
    <w:rsid w:val="007603D4"/>
    <w:rsid w:val="0076084B"/>
    <w:rsid w:val="00760858"/>
    <w:rsid w:val="00761502"/>
    <w:rsid w:val="00761D2F"/>
    <w:rsid w:val="00761D6B"/>
    <w:rsid w:val="00762004"/>
    <w:rsid w:val="00762881"/>
    <w:rsid w:val="00763306"/>
    <w:rsid w:val="007636FA"/>
    <w:rsid w:val="00763B48"/>
    <w:rsid w:val="00763D61"/>
    <w:rsid w:val="0076407F"/>
    <w:rsid w:val="00764479"/>
    <w:rsid w:val="007644F0"/>
    <w:rsid w:val="00764A2F"/>
    <w:rsid w:val="00764CE7"/>
    <w:rsid w:val="00765283"/>
    <w:rsid w:val="007655EA"/>
    <w:rsid w:val="00765E46"/>
    <w:rsid w:val="007665D9"/>
    <w:rsid w:val="007677DD"/>
    <w:rsid w:val="00767FEB"/>
    <w:rsid w:val="00770DD6"/>
    <w:rsid w:val="00770F7B"/>
    <w:rsid w:val="007714F0"/>
    <w:rsid w:val="00771537"/>
    <w:rsid w:val="0077185E"/>
    <w:rsid w:val="00771DBD"/>
    <w:rsid w:val="007723D7"/>
    <w:rsid w:val="00772485"/>
    <w:rsid w:val="00772B75"/>
    <w:rsid w:val="007734DD"/>
    <w:rsid w:val="0077393E"/>
    <w:rsid w:val="00775330"/>
    <w:rsid w:val="0077567B"/>
    <w:rsid w:val="00775785"/>
    <w:rsid w:val="00776022"/>
    <w:rsid w:val="007766E7"/>
    <w:rsid w:val="00776A04"/>
    <w:rsid w:val="00776D09"/>
    <w:rsid w:val="00776D5C"/>
    <w:rsid w:val="00777216"/>
    <w:rsid w:val="00777FD3"/>
    <w:rsid w:val="00780A1C"/>
    <w:rsid w:val="00780CA3"/>
    <w:rsid w:val="00780F4B"/>
    <w:rsid w:val="00780FAA"/>
    <w:rsid w:val="00781490"/>
    <w:rsid w:val="007817A2"/>
    <w:rsid w:val="00781B50"/>
    <w:rsid w:val="00781C04"/>
    <w:rsid w:val="00782521"/>
    <w:rsid w:val="0078291A"/>
    <w:rsid w:val="00782ED0"/>
    <w:rsid w:val="00783845"/>
    <w:rsid w:val="0078389E"/>
    <w:rsid w:val="00783A6F"/>
    <w:rsid w:val="00784133"/>
    <w:rsid w:val="00784822"/>
    <w:rsid w:val="007848BC"/>
    <w:rsid w:val="0078511B"/>
    <w:rsid w:val="00785163"/>
    <w:rsid w:val="00785748"/>
    <w:rsid w:val="00785762"/>
    <w:rsid w:val="00785FE4"/>
    <w:rsid w:val="007863E4"/>
    <w:rsid w:val="00786A74"/>
    <w:rsid w:val="00786CD6"/>
    <w:rsid w:val="00787619"/>
    <w:rsid w:val="00787906"/>
    <w:rsid w:val="00790779"/>
    <w:rsid w:val="00790960"/>
    <w:rsid w:val="0079139B"/>
    <w:rsid w:val="00791755"/>
    <w:rsid w:val="00791A11"/>
    <w:rsid w:val="00791C42"/>
    <w:rsid w:val="007924D2"/>
    <w:rsid w:val="0079297D"/>
    <w:rsid w:val="00792DB8"/>
    <w:rsid w:val="00793B3A"/>
    <w:rsid w:val="00793DE0"/>
    <w:rsid w:val="00793F90"/>
    <w:rsid w:val="00794417"/>
    <w:rsid w:val="0079461F"/>
    <w:rsid w:val="00794835"/>
    <w:rsid w:val="00794945"/>
    <w:rsid w:val="00794974"/>
    <w:rsid w:val="007954E2"/>
    <w:rsid w:val="0079562A"/>
    <w:rsid w:val="00795D2B"/>
    <w:rsid w:val="00796026"/>
    <w:rsid w:val="007961E5"/>
    <w:rsid w:val="0079623C"/>
    <w:rsid w:val="0079638E"/>
    <w:rsid w:val="00796B68"/>
    <w:rsid w:val="007A00EC"/>
    <w:rsid w:val="007A07A2"/>
    <w:rsid w:val="007A0EA8"/>
    <w:rsid w:val="007A12AF"/>
    <w:rsid w:val="007A16B9"/>
    <w:rsid w:val="007A178F"/>
    <w:rsid w:val="007A1DDC"/>
    <w:rsid w:val="007A1F2E"/>
    <w:rsid w:val="007A26A7"/>
    <w:rsid w:val="007A2765"/>
    <w:rsid w:val="007A2C84"/>
    <w:rsid w:val="007A31FF"/>
    <w:rsid w:val="007A35BE"/>
    <w:rsid w:val="007A3BCC"/>
    <w:rsid w:val="007A43E2"/>
    <w:rsid w:val="007A467B"/>
    <w:rsid w:val="007A4AF8"/>
    <w:rsid w:val="007A5899"/>
    <w:rsid w:val="007A5BA1"/>
    <w:rsid w:val="007A5E1D"/>
    <w:rsid w:val="007A5EE3"/>
    <w:rsid w:val="007A6350"/>
    <w:rsid w:val="007A6908"/>
    <w:rsid w:val="007A6F1B"/>
    <w:rsid w:val="007A70C1"/>
    <w:rsid w:val="007A7B8C"/>
    <w:rsid w:val="007A7D45"/>
    <w:rsid w:val="007B016A"/>
    <w:rsid w:val="007B04C8"/>
    <w:rsid w:val="007B074F"/>
    <w:rsid w:val="007B0AF3"/>
    <w:rsid w:val="007B0B51"/>
    <w:rsid w:val="007B2C1F"/>
    <w:rsid w:val="007B2F91"/>
    <w:rsid w:val="007B3471"/>
    <w:rsid w:val="007B4042"/>
    <w:rsid w:val="007B4235"/>
    <w:rsid w:val="007B5512"/>
    <w:rsid w:val="007B63D5"/>
    <w:rsid w:val="007B6680"/>
    <w:rsid w:val="007B68C4"/>
    <w:rsid w:val="007B7BF4"/>
    <w:rsid w:val="007B7C9F"/>
    <w:rsid w:val="007B7D1A"/>
    <w:rsid w:val="007B7D32"/>
    <w:rsid w:val="007B7E9A"/>
    <w:rsid w:val="007C016A"/>
    <w:rsid w:val="007C0401"/>
    <w:rsid w:val="007C050F"/>
    <w:rsid w:val="007C0619"/>
    <w:rsid w:val="007C0AEE"/>
    <w:rsid w:val="007C0BE2"/>
    <w:rsid w:val="007C0D94"/>
    <w:rsid w:val="007C0EB9"/>
    <w:rsid w:val="007C16DA"/>
    <w:rsid w:val="007C1B86"/>
    <w:rsid w:val="007C2404"/>
    <w:rsid w:val="007C294D"/>
    <w:rsid w:val="007C29BD"/>
    <w:rsid w:val="007C325A"/>
    <w:rsid w:val="007C395B"/>
    <w:rsid w:val="007C3ABF"/>
    <w:rsid w:val="007C3BF9"/>
    <w:rsid w:val="007C3D43"/>
    <w:rsid w:val="007C460B"/>
    <w:rsid w:val="007C4B98"/>
    <w:rsid w:val="007C5716"/>
    <w:rsid w:val="007C5EB4"/>
    <w:rsid w:val="007C6F98"/>
    <w:rsid w:val="007C7336"/>
    <w:rsid w:val="007D00B6"/>
    <w:rsid w:val="007D0772"/>
    <w:rsid w:val="007D08F3"/>
    <w:rsid w:val="007D151F"/>
    <w:rsid w:val="007D15C2"/>
    <w:rsid w:val="007D18A1"/>
    <w:rsid w:val="007D1A3D"/>
    <w:rsid w:val="007D25CD"/>
    <w:rsid w:val="007D2D1D"/>
    <w:rsid w:val="007D312D"/>
    <w:rsid w:val="007D31AA"/>
    <w:rsid w:val="007D341B"/>
    <w:rsid w:val="007D3ED8"/>
    <w:rsid w:val="007D42C9"/>
    <w:rsid w:val="007D438B"/>
    <w:rsid w:val="007D50D0"/>
    <w:rsid w:val="007D525B"/>
    <w:rsid w:val="007D5407"/>
    <w:rsid w:val="007D56F4"/>
    <w:rsid w:val="007D576A"/>
    <w:rsid w:val="007D5BC5"/>
    <w:rsid w:val="007D5D83"/>
    <w:rsid w:val="007D63A6"/>
    <w:rsid w:val="007D6EA4"/>
    <w:rsid w:val="007D70CF"/>
    <w:rsid w:val="007D7AF3"/>
    <w:rsid w:val="007D7C7A"/>
    <w:rsid w:val="007E0663"/>
    <w:rsid w:val="007E092C"/>
    <w:rsid w:val="007E0A40"/>
    <w:rsid w:val="007E14BF"/>
    <w:rsid w:val="007E1ADE"/>
    <w:rsid w:val="007E1DF3"/>
    <w:rsid w:val="007E1E63"/>
    <w:rsid w:val="007E27CB"/>
    <w:rsid w:val="007E2884"/>
    <w:rsid w:val="007E2EF9"/>
    <w:rsid w:val="007E3C3E"/>
    <w:rsid w:val="007E4A55"/>
    <w:rsid w:val="007E5512"/>
    <w:rsid w:val="007E5B5D"/>
    <w:rsid w:val="007E6199"/>
    <w:rsid w:val="007E6449"/>
    <w:rsid w:val="007E667D"/>
    <w:rsid w:val="007E7102"/>
    <w:rsid w:val="007E750F"/>
    <w:rsid w:val="007E7F97"/>
    <w:rsid w:val="007F00C7"/>
    <w:rsid w:val="007F013D"/>
    <w:rsid w:val="007F0207"/>
    <w:rsid w:val="007F048A"/>
    <w:rsid w:val="007F0631"/>
    <w:rsid w:val="007F0A70"/>
    <w:rsid w:val="007F0EF9"/>
    <w:rsid w:val="007F0F5B"/>
    <w:rsid w:val="007F0FCC"/>
    <w:rsid w:val="007F1195"/>
    <w:rsid w:val="007F12C7"/>
    <w:rsid w:val="007F1ABE"/>
    <w:rsid w:val="007F2086"/>
    <w:rsid w:val="007F2938"/>
    <w:rsid w:val="007F2AB2"/>
    <w:rsid w:val="007F45C3"/>
    <w:rsid w:val="007F4B0B"/>
    <w:rsid w:val="007F57D5"/>
    <w:rsid w:val="007F668D"/>
    <w:rsid w:val="007F6B25"/>
    <w:rsid w:val="007F6FEA"/>
    <w:rsid w:val="007F7A82"/>
    <w:rsid w:val="007F7C8A"/>
    <w:rsid w:val="0080021A"/>
    <w:rsid w:val="00800705"/>
    <w:rsid w:val="00800C18"/>
    <w:rsid w:val="00800D52"/>
    <w:rsid w:val="00801956"/>
    <w:rsid w:val="008020CF"/>
    <w:rsid w:val="0080245D"/>
    <w:rsid w:val="00802B65"/>
    <w:rsid w:val="00802B6E"/>
    <w:rsid w:val="00802CD0"/>
    <w:rsid w:val="00803F14"/>
    <w:rsid w:val="00804762"/>
    <w:rsid w:val="00804F7B"/>
    <w:rsid w:val="00804F8D"/>
    <w:rsid w:val="00804FE4"/>
    <w:rsid w:val="0080576E"/>
    <w:rsid w:val="00806172"/>
    <w:rsid w:val="008068D9"/>
    <w:rsid w:val="00806DC4"/>
    <w:rsid w:val="0080717C"/>
    <w:rsid w:val="00807969"/>
    <w:rsid w:val="00807D5C"/>
    <w:rsid w:val="00807DB4"/>
    <w:rsid w:val="00810308"/>
    <w:rsid w:val="00810667"/>
    <w:rsid w:val="00810B61"/>
    <w:rsid w:val="008121DA"/>
    <w:rsid w:val="008129EC"/>
    <w:rsid w:val="00812C13"/>
    <w:rsid w:val="00812EBD"/>
    <w:rsid w:val="00813987"/>
    <w:rsid w:val="00813A16"/>
    <w:rsid w:val="00813DE7"/>
    <w:rsid w:val="00815E1A"/>
    <w:rsid w:val="00816541"/>
    <w:rsid w:val="00816596"/>
    <w:rsid w:val="00816678"/>
    <w:rsid w:val="008169D3"/>
    <w:rsid w:val="00816C6D"/>
    <w:rsid w:val="00816D41"/>
    <w:rsid w:val="00817442"/>
    <w:rsid w:val="008178C6"/>
    <w:rsid w:val="0081795F"/>
    <w:rsid w:val="00817CBB"/>
    <w:rsid w:val="00820BEF"/>
    <w:rsid w:val="00820CF8"/>
    <w:rsid w:val="00820F09"/>
    <w:rsid w:val="008212E7"/>
    <w:rsid w:val="0082162F"/>
    <w:rsid w:val="00821664"/>
    <w:rsid w:val="008218F4"/>
    <w:rsid w:val="00821D01"/>
    <w:rsid w:val="008222F0"/>
    <w:rsid w:val="008230C7"/>
    <w:rsid w:val="00823864"/>
    <w:rsid w:val="0082393C"/>
    <w:rsid w:val="00824749"/>
    <w:rsid w:val="00825222"/>
    <w:rsid w:val="00825468"/>
    <w:rsid w:val="008254DD"/>
    <w:rsid w:val="00825593"/>
    <w:rsid w:val="00825A03"/>
    <w:rsid w:val="00825B26"/>
    <w:rsid w:val="00825FBA"/>
    <w:rsid w:val="008265BF"/>
    <w:rsid w:val="00826BDE"/>
    <w:rsid w:val="00827076"/>
    <w:rsid w:val="00827106"/>
    <w:rsid w:val="00827619"/>
    <w:rsid w:val="00830529"/>
    <w:rsid w:val="00830CE4"/>
    <w:rsid w:val="008311B5"/>
    <w:rsid w:val="008311BD"/>
    <w:rsid w:val="0083160D"/>
    <w:rsid w:val="0083198F"/>
    <w:rsid w:val="00831C06"/>
    <w:rsid w:val="0083236F"/>
    <w:rsid w:val="008324F2"/>
    <w:rsid w:val="00832723"/>
    <w:rsid w:val="00832747"/>
    <w:rsid w:val="008328F7"/>
    <w:rsid w:val="00832CB3"/>
    <w:rsid w:val="00832F92"/>
    <w:rsid w:val="0083347A"/>
    <w:rsid w:val="00833621"/>
    <w:rsid w:val="00833852"/>
    <w:rsid w:val="00833EDC"/>
    <w:rsid w:val="00834DC1"/>
    <w:rsid w:val="008354E7"/>
    <w:rsid w:val="008369E1"/>
    <w:rsid w:val="00837490"/>
    <w:rsid w:val="00837651"/>
    <w:rsid w:val="00837662"/>
    <w:rsid w:val="008376B0"/>
    <w:rsid w:val="00837E98"/>
    <w:rsid w:val="00840EB5"/>
    <w:rsid w:val="00840EFD"/>
    <w:rsid w:val="008410F8"/>
    <w:rsid w:val="008411D2"/>
    <w:rsid w:val="008413B4"/>
    <w:rsid w:val="008417B2"/>
    <w:rsid w:val="00841AF2"/>
    <w:rsid w:val="00841CA2"/>
    <w:rsid w:val="00841EC3"/>
    <w:rsid w:val="00842DA9"/>
    <w:rsid w:val="008433AF"/>
    <w:rsid w:val="00843594"/>
    <w:rsid w:val="00843726"/>
    <w:rsid w:val="008438C6"/>
    <w:rsid w:val="00843AAE"/>
    <w:rsid w:val="00843B5C"/>
    <w:rsid w:val="00843EF1"/>
    <w:rsid w:val="00844238"/>
    <w:rsid w:val="0084461E"/>
    <w:rsid w:val="008448B3"/>
    <w:rsid w:val="00844E99"/>
    <w:rsid w:val="008451DD"/>
    <w:rsid w:val="00845927"/>
    <w:rsid w:val="00845BB8"/>
    <w:rsid w:val="008464BA"/>
    <w:rsid w:val="008470D4"/>
    <w:rsid w:val="00850142"/>
    <w:rsid w:val="008501CB"/>
    <w:rsid w:val="00850600"/>
    <w:rsid w:val="00850AF6"/>
    <w:rsid w:val="00850CD9"/>
    <w:rsid w:val="00850FC9"/>
    <w:rsid w:val="00851117"/>
    <w:rsid w:val="0085147B"/>
    <w:rsid w:val="008516C6"/>
    <w:rsid w:val="00851951"/>
    <w:rsid w:val="00851BCA"/>
    <w:rsid w:val="00851C14"/>
    <w:rsid w:val="00851DE0"/>
    <w:rsid w:val="0085290F"/>
    <w:rsid w:val="00852B95"/>
    <w:rsid w:val="00852F37"/>
    <w:rsid w:val="008537C0"/>
    <w:rsid w:val="00853C55"/>
    <w:rsid w:val="00853CAC"/>
    <w:rsid w:val="008540FF"/>
    <w:rsid w:val="008541AF"/>
    <w:rsid w:val="008548D9"/>
    <w:rsid w:val="00854BC6"/>
    <w:rsid w:val="00854D01"/>
    <w:rsid w:val="00854E09"/>
    <w:rsid w:val="00855739"/>
    <w:rsid w:val="00856380"/>
    <w:rsid w:val="00856B74"/>
    <w:rsid w:val="00856D58"/>
    <w:rsid w:val="0085725D"/>
    <w:rsid w:val="0085799A"/>
    <w:rsid w:val="00857B53"/>
    <w:rsid w:val="00857D84"/>
    <w:rsid w:val="00860635"/>
    <w:rsid w:val="0086068B"/>
    <w:rsid w:val="0086086B"/>
    <w:rsid w:val="00860A7A"/>
    <w:rsid w:val="00860F88"/>
    <w:rsid w:val="00861FF4"/>
    <w:rsid w:val="00862CEF"/>
    <w:rsid w:val="00863390"/>
    <w:rsid w:val="00863539"/>
    <w:rsid w:val="00863D2D"/>
    <w:rsid w:val="00864635"/>
    <w:rsid w:val="00864E69"/>
    <w:rsid w:val="0086519C"/>
    <w:rsid w:val="00866192"/>
    <w:rsid w:val="0086645E"/>
    <w:rsid w:val="00866ABF"/>
    <w:rsid w:val="00867592"/>
    <w:rsid w:val="0087035F"/>
    <w:rsid w:val="00870C65"/>
    <w:rsid w:val="00870FB4"/>
    <w:rsid w:val="008714D6"/>
    <w:rsid w:val="0087162E"/>
    <w:rsid w:val="00871910"/>
    <w:rsid w:val="00872D49"/>
    <w:rsid w:val="008734D1"/>
    <w:rsid w:val="00873E3A"/>
    <w:rsid w:val="00875CFD"/>
    <w:rsid w:val="00876156"/>
    <w:rsid w:val="008764DF"/>
    <w:rsid w:val="00876504"/>
    <w:rsid w:val="0087672F"/>
    <w:rsid w:val="00876ED1"/>
    <w:rsid w:val="008776D6"/>
    <w:rsid w:val="00877F8C"/>
    <w:rsid w:val="00880570"/>
    <w:rsid w:val="00880628"/>
    <w:rsid w:val="008813AE"/>
    <w:rsid w:val="008814CE"/>
    <w:rsid w:val="008815BA"/>
    <w:rsid w:val="008818C3"/>
    <w:rsid w:val="0088200D"/>
    <w:rsid w:val="008824F2"/>
    <w:rsid w:val="00882767"/>
    <w:rsid w:val="00882C3E"/>
    <w:rsid w:val="00882E07"/>
    <w:rsid w:val="00882FC6"/>
    <w:rsid w:val="00883310"/>
    <w:rsid w:val="00883799"/>
    <w:rsid w:val="00883EFB"/>
    <w:rsid w:val="00884634"/>
    <w:rsid w:val="008848DF"/>
    <w:rsid w:val="00884E81"/>
    <w:rsid w:val="00885864"/>
    <w:rsid w:val="00885B1B"/>
    <w:rsid w:val="00885B92"/>
    <w:rsid w:val="00885BFD"/>
    <w:rsid w:val="00886C1C"/>
    <w:rsid w:val="0088726D"/>
    <w:rsid w:val="0088782A"/>
    <w:rsid w:val="00887877"/>
    <w:rsid w:val="00890215"/>
    <w:rsid w:val="0089048D"/>
    <w:rsid w:val="00890917"/>
    <w:rsid w:val="00891152"/>
    <w:rsid w:val="0089154B"/>
    <w:rsid w:val="00892189"/>
    <w:rsid w:val="0089226F"/>
    <w:rsid w:val="0089251D"/>
    <w:rsid w:val="00892915"/>
    <w:rsid w:val="008935E0"/>
    <w:rsid w:val="00893C1B"/>
    <w:rsid w:val="00894806"/>
    <w:rsid w:val="0089529D"/>
    <w:rsid w:val="008953A6"/>
    <w:rsid w:val="00895551"/>
    <w:rsid w:val="00895D0C"/>
    <w:rsid w:val="00896916"/>
    <w:rsid w:val="00897E87"/>
    <w:rsid w:val="008A0030"/>
    <w:rsid w:val="008A0CA5"/>
    <w:rsid w:val="008A131B"/>
    <w:rsid w:val="008A1DDE"/>
    <w:rsid w:val="008A206D"/>
    <w:rsid w:val="008A29DB"/>
    <w:rsid w:val="008A2CBD"/>
    <w:rsid w:val="008A2F91"/>
    <w:rsid w:val="008A329E"/>
    <w:rsid w:val="008A32E3"/>
    <w:rsid w:val="008A3427"/>
    <w:rsid w:val="008A3801"/>
    <w:rsid w:val="008A3FFD"/>
    <w:rsid w:val="008A41F0"/>
    <w:rsid w:val="008A5031"/>
    <w:rsid w:val="008A5564"/>
    <w:rsid w:val="008A57F9"/>
    <w:rsid w:val="008A5E97"/>
    <w:rsid w:val="008A65B2"/>
    <w:rsid w:val="008A6D12"/>
    <w:rsid w:val="008A7AED"/>
    <w:rsid w:val="008A7C38"/>
    <w:rsid w:val="008A7F29"/>
    <w:rsid w:val="008A7F9F"/>
    <w:rsid w:val="008B06B2"/>
    <w:rsid w:val="008B08EA"/>
    <w:rsid w:val="008B11EE"/>
    <w:rsid w:val="008B1399"/>
    <w:rsid w:val="008B1BE6"/>
    <w:rsid w:val="008B2267"/>
    <w:rsid w:val="008B2575"/>
    <w:rsid w:val="008B3530"/>
    <w:rsid w:val="008B3AED"/>
    <w:rsid w:val="008B41AA"/>
    <w:rsid w:val="008B4A60"/>
    <w:rsid w:val="008B5E98"/>
    <w:rsid w:val="008B6FF4"/>
    <w:rsid w:val="008B732B"/>
    <w:rsid w:val="008B748F"/>
    <w:rsid w:val="008B78FE"/>
    <w:rsid w:val="008B7B35"/>
    <w:rsid w:val="008C005C"/>
    <w:rsid w:val="008C01C8"/>
    <w:rsid w:val="008C03AE"/>
    <w:rsid w:val="008C0E28"/>
    <w:rsid w:val="008C140F"/>
    <w:rsid w:val="008C151E"/>
    <w:rsid w:val="008C1593"/>
    <w:rsid w:val="008C227D"/>
    <w:rsid w:val="008C2F0D"/>
    <w:rsid w:val="008C44E8"/>
    <w:rsid w:val="008C4583"/>
    <w:rsid w:val="008C4659"/>
    <w:rsid w:val="008C473C"/>
    <w:rsid w:val="008C4EF0"/>
    <w:rsid w:val="008C5872"/>
    <w:rsid w:val="008C5E34"/>
    <w:rsid w:val="008C5F06"/>
    <w:rsid w:val="008C666F"/>
    <w:rsid w:val="008C696B"/>
    <w:rsid w:val="008C7366"/>
    <w:rsid w:val="008C7A93"/>
    <w:rsid w:val="008C7B3E"/>
    <w:rsid w:val="008D01A2"/>
    <w:rsid w:val="008D03D0"/>
    <w:rsid w:val="008D07A3"/>
    <w:rsid w:val="008D09C9"/>
    <w:rsid w:val="008D1ABC"/>
    <w:rsid w:val="008D2804"/>
    <w:rsid w:val="008D316B"/>
    <w:rsid w:val="008D327C"/>
    <w:rsid w:val="008D3C76"/>
    <w:rsid w:val="008D45E2"/>
    <w:rsid w:val="008D4CD7"/>
    <w:rsid w:val="008D4D56"/>
    <w:rsid w:val="008D533B"/>
    <w:rsid w:val="008D5E0A"/>
    <w:rsid w:val="008D5F4A"/>
    <w:rsid w:val="008D61F7"/>
    <w:rsid w:val="008D69A1"/>
    <w:rsid w:val="008D6B74"/>
    <w:rsid w:val="008D6F23"/>
    <w:rsid w:val="008D734A"/>
    <w:rsid w:val="008D7585"/>
    <w:rsid w:val="008D77BF"/>
    <w:rsid w:val="008E07E0"/>
    <w:rsid w:val="008E0BC6"/>
    <w:rsid w:val="008E1FA4"/>
    <w:rsid w:val="008E20F0"/>
    <w:rsid w:val="008E22AE"/>
    <w:rsid w:val="008E2960"/>
    <w:rsid w:val="008E2B5D"/>
    <w:rsid w:val="008E36E9"/>
    <w:rsid w:val="008E3BCB"/>
    <w:rsid w:val="008E41F2"/>
    <w:rsid w:val="008E4942"/>
    <w:rsid w:val="008E52AE"/>
    <w:rsid w:val="008E6094"/>
    <w:rsid w:val="008E67FF"/>
    <w:rsid w:val="008E69C6"/>
    <w:rsid w:val="008E6AAE"/>
    <w:rsid w:val="008E6DF5"/>
    <w:rsid w:val="008E74C6"/>
    <w:rsid w:val="008E7694"/>
    <w:rsid w:val="008E7BB9"/>
    <w:rsid w:val="008F08E3"/>
    <w:rsid w:val="008F0E87"/>
    <w:rsid w:val="008F16E2"/>
    <w:rsid w:val="008F1ED2"/>
    <w:rsid w:val="008F1EFE"/>
    <w:rsid w:val="008F290B"/>
    <w:rsid w:val="008F2A79"/>
    <w:rsid w:val="008F2B88"/>
    <w:rsid w:val="008F2C43"/>
    <w:rsid w:val="008F3091"/>
    <w:rsid w:val="008F3981"/>
    <w:rsid w:val="008F40BF"/>
    <w:rsid w:val="008F471C"/>
    <w:rsid w:val="008F4983"/>
    <w:rsid w:val="008F5481"/>
    <w:rsid w:val="008F5A5D"/>
    <w:rsid w:val="008F5E90"/>
    <w:rsid w:val="008F5ED6"/>
    <w:rsid w:val="008F6204"/>
    <w:rsid w:val="008F6CB4"/>
    <w:rsid w:val="008F7AD2"/>
    <w:rsid w:val="00900236"/>
    <w:rsid w:val="00901026"/>
    <w:rsid w:val="00902B79"/>
    <w:rsid w:val="00903541"/>
    <w:rsid w:val="009036FF"/>
    <w:rsid w:val="0090455E"/>
    <w:rsid w:val="009047F2"/>
    <w:rsid w:val="00904965"/>
    <w:rsid w:val="00904A91"/>
    <w:rsid w:val="00904F5C"/>
    <w:rsid w:val="00905BB4"/>
    <w:rsid w:val="00906253"/>
    <w:rsid w:val="00906473"/>
    <w:rsid w:val="00906B0D"/>
    <w:rsid w:val="00906BB7"/>
    <w:rsid w:val="00907EFA"/>
    <w:rsid w:val="009106B3"/>
    <w:rsid w:val="0091089B"/>
    <w:rsid w:val="00910B25"/>
    <w:rsid w:val="00911CB6"/>
    <w:rsid w:val="009121CD"/>
    <w:rsid w:val="009124E2"/>
    <w:rsid w:val="00912A15"/>
    <w:rsid w:val="00912AEA"/>
    <w:rsid w:val="00912C83"/>
    <w:rsid w:val="0091351C"/>
    <w:rsid w:val="0091352E"/>
    <w:rsid w:val="00914012"/>
    <w:rsid w:val="00914261"/>
    <w:rsid w:val="00914C6C"/>
    <w:rsid w:val="00915187"/>
    <w:rsid w:val="009154AD"/>
    <w:rsid w:val="00915BDA"/>
    <w:rsid w:val="0091617E"/>
    <w:rsid w:val="00916361"/>
    <w:rsid w:val="0091711B"/>
    <w:rsid w:val="0091722A"/>
    <w:rsid w:val="00917DF5"/>
    <w:rsid w:val="00917F54"/>
    <w:rsid w:val="0092000F"/>
    <w:rsid w:val="00920AB6"/>
    <w:rsid w:val="00920AD0"/>
    <w:rsid w:val="00920C93"/>
    <w:rsid w:val="00920FD3"/>
    <w:rsid w:val="009213E0"/>
    <w:rsid w:val="009217BB"/>
    <w:rsid w:val="00921FBB"/>
    <w:rsid w:val="009220C8"/>
    <w:rsid w:val="00922862"/>
    <w:rsid w:val="00923208"/>
    <w:rsid w:val="00923C08"/>
    <w:rsid w:val="00924407"/>
    <w:rsid w:val="009249CB"/>
    <w:rsid w:val="00924D66"/>
    <w:rsid w:val="009251C7"/>
    <w:rsid w:val="00925375"/>
    <w:rsid w:val="00925A59"/>
    <w:rsid w:val="00925AC0"/>
    <w:rsid w:val="00925D48"/>
    <w:rsid w:val="009263A5"/>
    <w:rsid w:val="009263B5"/>
    <w:rsid w:val="0092644E"/>
    <w:rsid w:val="0092656B"/>
    <w:rsid w:val="0092759C"/>
    <w:rsid w:val="0092775D"/>
    <w:rsid w:val="00930176"/>
    <w:rsid w:val="009306C5"/>
    <w:rsid w:val="00930952"/>
    <w:rsid w:val="00930CDA"/>
    <w:rsid w:val="00931066"/>
    <w:rsid w:val="009311F7"/>
    <w:rsid w:val="0093160E"/>
    <w:rsid w:val="009317B2"/>
    <w:rsid w:val="009317E0"/>
    <w:rsid w:val="0093224A"/>
    <w:rsid w:val="00932616"/>
    <w:rsid w:val="0093277D"/>
    <w:rsid w:val="009330B6"/>
    <w:rsid w:val="00933110"/>
    <w:rsid w:val="00933180"/>
    <w:rsid w:val="00933C15"/>
    <w:rsid w:val="00934048"/>
    <w:rsid w:val="00934471"/>
    <w:rsid w:val="00934A72"/>
    <w:rsid w:val="00934E05"/>
    <w:rsid w:val="00934FBD"/>
    <w:rsid w:val="00935A33"/>
    <w:rsid w:val="00935F1C"/>
    <w:rsid w:val="00936145"/>
    <w:rsid w:val="00936835"/>
    <w:rsid w:val="00936A42"/>
    <w:rsid w:val="00936ECE"/>
    <w:rsid w:val="00937698"/>
    <w:rsid w:val="0094020B"/>
    <w:rsid w:val="00940BEE"/>
    <w:rsid w:val="00940DA7"/>
    <w:rsid w:val="00940DAF"/>
    <w:rsid w:val="00940EE8"/>
    <w:rsid w:val="00941D7F"/>
    <w:rsid w:val="00941D89"/>
    <w:rsid w:val="00942483"/>
    <w:rsid w:val="00943E95"/>
    <w:rsid w:val="00943F7A"/>
    <w:rsid w:val="0094431C"/>
    <w:rsid w:val="00944473"/>
    <w:rsid w:val="009444B0"/>
    <w:rsid w:val="009446A7"/>
    <w:rsid w:val="00944A50"/>
    <w:rsid w:val="00945452"/>
    <w:rsid w:val="00945DCF"/>
    <w:rsid w:val="00945EA4"/>
    <w:rsid w:val="00945FE1"/>
    <w:rsid w:val="00946526"/>
    <w:rsid w:val="00946570"/>
    <w:rsid w:val="009472C5"/>
    <w:rsid w:val="0095002C"/>
    <w:rsid w:val="0095029E"/>
    <w:rsid w:val="00950789"/>
    <w:rsid w:val="00950D5B"/>
    <w:rsid w:val="00950E05"/>
    <w:rsid w:val="0095124B"/>
    <w:rsid w:val="00951A7E"/>
    <w:rsid w:val="00951B3A"/>
    <w:rsid w:val="00952000"/>
    <w:rsid w:val="00952785"/>
    <w:rsid w:val="00953539"/>
    <w:rsid w:val="00953A3B"/>
    <w:rsid w:val="00953CD9"/>
    <w:rsid w:val="00954BA7"/>
    <w:rsid w:val="00954ED3"/>
    <w:rsid w:val="009555C8"/>
    <w:rsid w:val="009555D9"/>
    <w:rsid w:val="00955B4E"/>
    <w:rsid w:val="00955E07"/>
    <w:rsid w:val="00956011"/>
    <w:rsid w:val="0095651D"/>
    <w:rsid w:val="00956852"/>
    <w:rsid w:val="00956FEA"/>
    <w:rsid w:val="009575C7"/>
    <w:rsid w:val="009576F6"/>
    <w:rsid w:val="00957F17"/>
    <w:rsid w:val="00960453"/>
    <w:rsid w:val="00960FD5"/>
    <w:rsid w:val="009613D1"/>
    <w:rsid w:val="00961650"/>
    <w:rsid w:val="00962B93"/>
    <w:rsid w:val="00963A51"/>
    <w:rsid w:val="00965446"/>
    <w:rsid w:val="00965A9B"/>
    <w:rsid w:val="00965F1F"/>
    <w:rsid w:val="00966010"/>
    <w:rsid w:val="009660B8"/>
    <w:rsid w:val="009662E5"/>
    <w:rsid w:val="00966F14"/>
    <w:rsid w:val="00967A54"/>
    <w:rsid w:val="00970520"/>
    <w:rsid w:val="00970C20"/>
    <w:rsid w:val="00971249"/>
    <w:rsid w:val="00971B24"/>
    <w:rsid w:val="00971E15"/>
    <w:rsid w:val="009722EE"/>
    <w:rsid w:val="0097298C"/>
    <w:rsid w:val="00972A40"/>
    <w:rsid w:val="00973081"/>
    <w:rsid w:val="00973221"/>
    <w:rsid w:val="009734DE"/>
    <w:rsid w:val="00974703"/>
    <w:rsid w:val="00974917"/>
    <w:rsid w:val="00974A40"/>
    <w:rsid w:val="00974F93"/>
    <w:rsid w:val="0097535B"/>
    <w:rsid w:val="009759A6"/>
    <w:rsid w:val="00975B5B"/>
    <w:rsid w:val="00976249"/>
    <w:rsid w:val="00976380"/>
    <w:rsid w:val="00976AFF"/>
    <w:rsid w:val="00976BE4"/>
    <w:rsid w:val="00977A00"/>
    <w:rsid w:val="009809E2"/>
    <w:rsid w:val="00981355"/>
    <w:rsid w:val="00981576"/>
    <w:rsid w:val="0098166D"/>
    <w:rsid w:val="0098203F"/>
    <w:rsid w:val="009820A6"/>
    <w:rsid w:val="009822D3"/>
    <w:rsid w:val="00982664"/>
    <w:rsid w:val="00982A78"/>
    <w:rsid w:val="00983530"/>
    <w:rsid w:val="00983D64"/>
    <w:rsid w:val="00983F92"/>
    <w:rsid w:val="0098409D"/>
    <w:rsid w:val="009842C7"/>
    <w:rsid w:val="00984505"/>
    <w:rsid w:val="00984F82"/>
    <w:rsid w:val="00985507"/>
    <w:rsid w:val="009857CE"/>
    <w:rsid w:val="00985892"/>
    <w:rsid w:val="00985944"/>
    <w:rsid w:val="00985F01"/>
    <w:rsid w:val="009865D7"/>
    <w:rsid w:val="009869C3"/>
    <w:rsid w:val="00986C2C"/>
    <w:rsid w:val="0098792B"/>
    <w:rsid w:val="009903DA"/>
    <w:rsid w:val="0099147E"/>
    <w:rsid w:val="009914B7"/>
    <w:rsid w:val="00991788"/>
    <w:rsid w:val="00991834"/>
    <w:rsid w:val="00991C30"/>
    <w:rsid w:val="0099253D"/>
    <w:rsid w:val="009925B3"/>
    <w:rsid w:val="0099277A"/>
    <w:rsid w:val="009927E9"/>
    <w:rsid w:val="0099393C"/>
    <w:rsid w:val="00993E5C"/>
    <w:rsid w:val="009940BB"/>
    <w:rsid w:val="009951BF"/>
    <w:rsid w:val="0099593B"/>
    <w:rsid w:val="00995BE0"/>
    <w:rsid w:val="00995CCC"/>
    <w:rsid w:val="009969BA"/>
    <w:rsid w:val="00996E17"/>
    <w:rsid w:val="00996E91"/>
    <w:rsid w:val="00996E94"/>
    <w:rsid w:val="00997011"/>
    <w:rsid w:val="009977DE"/>
    <w:rsid w:val="00997EA2"/>
    <w:rsid w:val="009A03E7"/>
    <w:rsid w:val="009A06F6"/>
    <w:rsid w:val="009A1895"/>
    <w:rsid w:val="009A1EED"/>
    <w:rsid w:val="009A1FCB"/>
    <w:rsid w:val="009A2590"/>
    <w:rsid w:val="009A2B29"/>
    <w:rsid w:val="009A2B63"/>
    <w:rsid w:val="009A2FA0"/>
    <w:rsid w:val="009A3AB4"/>
    <w:rsid w:val="009A4019"/>
    <w:rsid w:val="009A4106"/>
    <w:rsid w:val="009A4169"/>
    <w:rsid w:val="009A45BB"/>
    <w:rsid w:val="009A480B"/>
    <w:rsid w:val="009A4B13"/>
    <w:rsid w:val="009A4B50"/>
    <w:rsid w:val="009A4DA2"/>
    <w:rsid w:val="009A5222"/>
    <w:rsid w:val="009A5541"/>
    <w:rsid w:val="009A5AC3"/>
    <w:rsid w:val="009A6761"/>
    <w:rsid w:val="009A6ADB"/>
    <w:rsid w:val="009A7274"/>
    <w:rsid w:val="009A76C3"/>
    <w:rsid w:val="009A7A08"/>
    <w:rsid w:val="009A7A3D"/>
    <w:rsid w:val="009A7A9C"/>
    <w:rsid w:val="009A7DCA"/>
    <w:rsid w:val="009B0541"/>
    <w:rsid w:val="009B10DD"/>
    <w:rsid w:val="009B11C8"/>
    <w:rsid w:val="009B1251"/>
    <w:rsid w:val="009B1B14"/>
    <w:rsid w:val="009B23FC"/>
    <w:rsid w:val="009B2498"/>
    <w:rsid w:val="009B2986"/>
    <w:rsid w:val="009B2DCD"/>
    <w:rsid w:val="009B2E5E"/>
    <w:rsid w:val="009B2ECE"/>
    <w:rsid w:val="009B3387"/>
    <w:rsid w:val="009B3DB2"/>
    <w:rsid w:val="009B43E7"/>
    <w:rsid w:val="009B4E16"/>
    <w:rsid w:val="009B5A5A"/>
    <w:rsid w:val="009B6370"/>
    <w:rsid w:val="009B6487"/>
    <w:rsid w:val="009B64DC"/>
    <w:rsid w:val="009B6526"/>
    <w:rsid w:val="009B692D"/>
    <w:rsid w:val="009B6CD3"/>
    <w:rsid w:val="009B6D89"/>
    <w:rsid w:val="009B71F8"/>
    <w:rsid w:val="009B75CC"/>
    <w:rsid w:val="009B7E04"/>
    <w:rsid w:val="009C0CBA"/>
    <w:rsid w:val="009C109C"/>
    <w:rsid w:val="009C10BC"/>
    <w:rsid w:val="009C282F"/>
    <w:rsid w:val="009C308E"/>
    <w:rsid w:val="009C35C5"/>
    <w:rsid w:val="009C3F17"/>
    <w:rsid w:val="009C4DA7"/>
    <w:rsid w:val="009C4FFB"/>
    <w:rsid w:val="009C5094"/>
    <w:rsid w:val="009C5B18"/>
    <w:rsid w:val="009C5D65"/>
    <w:rsid w:val="009C5FF9"/>
    <w:rsid w:val="009C6248"/>
    <w:rsid w:val="009C6A70"/>
    <w:rsid w:val="009C6CCA"/>
    <w:rsid w:val="009C6ED1"/>
    <w:rsid w:val="009D0081"/>
    <w:rsid w:val="009D08B0"/>
    <w:rsid w:val="009D195E"/>
    <w:rsid w:val="009D1A62"/>
    <w:rsid w:val="009D2125"/>
    <w:rsid w:val="009D29C4"/>
    <w:rsid w:val="009D2A68"/>
    <w:rsid w:val="009D2D1B"/>
    <w:rsid w:val="009D302A"/>
    <w:rsid w:val="009D33FA"/>
    <w:rsid w:val="009D3526"/>
    <w:rsid w:val="009D572B"/>
    <w:rsid w:val="009D587D"/>
    <w:rsid w:val="009D5ABA"/>
    <w:rsid w:val="009D5D22"/>
    <w:rsid w:val="009D6108"/>
    <w:rsid w:val="009D61F8"/>
    <w:rsid w:val="009D77D7"/>
    <w:rsid w:val="009E0398"/>
    <w:rsid w:val="009E130B"/>
    <w:rsid w:val="009E1B35"/>
    <w:rsid w:val="009E22EC"/>
    <w:rsid w:val="009E2412"/>
    <w:rsid w:val="009E3797"/>
    <w:rsid w:val="009E3B32"/>
    <w:rsid w:val="009E3D20"/>
    <w:rsid w:val="009E3DCA"/>
    <w:rsid w:val="009E436B"/>
    <w:rsid w:val="009E46D8"/>
    <w:rsid w:val="009E515C"/>
    <w:rsid w:val="009E5770"/>
    <w:rsid w:val="009E5B8E"/>
    <w:rsid w:val="009E64B4"/>
    <w:rsid w:val="009E7B5F"/>
    <w:rsid w:val="009E7D5E"/>
    <w:rsid w:val="009F057F"/>
    <w:rsid w:val="009F079D"/>
    <w:rsid w:val="009F0813"/>
    <w:rsid w:val="009F0861"/>
    <w:rsid w:val="009F1A7F"/>
    <w:rsid w:val="009F1CA8"/>
    <w:rsid w:val="009F1FD5"/>
    <w:rsid w:val="009F2D43"/>
    <w:rsid w:val="009F2EBA"/>
    <w:rsid w:val="009F2EFC"/>
    <w:rsid w:val="009F30BF"/>
    <w:rsid w:val="009F3558"/>
    <w:rsid w:val="009F3560"/>
    <w:rsid w:val="009F3F33"/>
    <w:rsid w:val="009F4015"/>
    <w:rsid w:val="009F4DC2"/>
    <w:rsid w:val="009F50C3"/>
    <w:rsid w:val="009F5251"/>
    <w:rsid w:val="009F5965"/>
    <w:rsid w:val="009F5AE3"/>
    <w:rsid w:val="009F5B2D"/>
    <w:rsid w:val="009F5D2C"/>
    <w:rsid w:val="009F6066"/>
    <w:rsid w:val="009F66DE"/>
    <w:rsid w:val="009F6C2D"/>
    <w:rsid w:val="009F6E4F"/>
    <w:rsid w:val="009F7140"/>
    <w:rsid w:val="009F791D"/>
    <w:rsid w:val="009F7F73"/>
    <w:rsid w:val="00A00867"/>
    <w:rsid w:val="00A00883"/>
    <w:rsid w:val="00A00BBC"/>
    <w:rsid w:val="00A01057"/>
    <w:rsid w:val="00A019B9"/>
    <w:rsid w:val="00A025DB"/>
    <w:rsid w:val="00A03996"/>
    <w:rsid w:val="00A03AEE"/>
    <w:rsid w:val="00A03B71"/>
    <w:rsid w:val="00A03C53"/>
    <w:rsid w:val="00A041B2"/>
    <w:rsid w:val="00A056A9"/>
    <w:rsid w:val="00A05B53"/>
    <w:rsid w:val="00A05FCE"/>
    <w:rsid w:val="00A06B00"/>
    <w:rsid w:val="00A07007"/>
    <w:rsid w:val="00A0705A"/>
    <w:rsid w:val="00A07522"/>
    <w:rsid w:val="00A07538"/>
    <w:rsid w:val="00A07ECF"/>
    <w:rsid w:val="00A108F3"/>
    <w:rsid w:val="00A10A0D"/>
    <w:rsid w:val="00A10CA3"/>
    <w:rsid w:val="00A10D89"/>
    <w:rsid w:val="00A10F7C"/>
    <w:rsid w:val="00A10F96"/>
    <w:rsid w:val="00A11822"/>
    <w:rsid w:val="00A1195F"/>
    <w:rsid w:val="00A11D61"/>
    <w:rsid w:val="00A12681"/>
    <w:rsid w:val="00A13106"/>
    <w:rsid w:val="00A133AA"/>
    <w:rsid w:val="00A13A1F"/>
    <w:rsid w:val="00A13ECE"/>
    <w:rsid w:val="00A13F1F"/>
    <w:rsid w:val="00A145D3"/>
    <w:rsid w:val="00A17FB1"/>
    <w:rsid w:val="00A2052C"/>
    <w:rsid w:val="00A20B41"/>
    <w:rsid w:val="00A20FFD"/>
    <w:rsid w:val="00A2145A"/>
    <w:rsid w:val="00A21625"/>
    <w:rsid w:val="00A21904"/>
    <w:rsid w:val="00A21B3C"/>
    <w:rsid w:val="00A221A7"/>
    <w:rsid w:val="00A22595"/>
    <w:rsid w:val="00A229C8"/>
    <w:rsid w:val="00A22A22"/>
    <w:rsid w:val="00A22D6E"/>
    <w:rsid w:val="00A23761"/>
    <w:rsid w:val="00A23DC8"/>
    <w:rsid w:val="00A23FB4"/>
    <w:rsid w:val="00A2403F"/>
    <w:rsid w:val="00A24072"/>
    <w:rsid w:val="00A24C3B"/>
    <w:rsid w:val="00A24EAC"/>
    <w:rsid w:val="00A24F60"/>
    <w:rsid w:val="00A25432"/>
    <w:rsid w:val="00A2558D"/>
    <w:rsid w:val="00A2593B"/>
    <w:rsid w:val="00A25A86"/>
    <w:rsid w:val="00A25D48"/>
    <w:rsid w:val="00A27C7D"/>
    <w:rsid w:val="00A3028A"/>
    <w:rsid w:val="00A30C7F"/>
    <w:rsid w:val="00A30D4E"/>
    <w:rsid w:val="00A30FE7"/>
    <w:rsid w:val="00A31944"/>
    <w:rsid w:val="00A31D62"/>
    <w:rsid w:val="00A32C85"/>
    <w:rsid w:val="00A32CC8"/>
    <w:rsid w:val="00A32DB9"/>
    <w:rsid w:val="00A32ECB"/>
    <w:rsid w:val="00A32FD0"/>
    <w:rsid w:val="00A3311D"/>
    <w:rsid w:val="00A33741"/>
    <w:rsid w:val="00A33865"/>
    <w:rsid w:val="00A33AB2"/>
    <w:rsid w:val="00A33E9E"/>
    <w:rsid w:val="00A3411C"/>
    <w:rsid w:val="00A35D66"/>
    <w:rsid w:val="00A35E80"/>
    <w:rsid w:val="00A369E0"/>
    <w:rsid w:val="00A36F1E"/>
    <w:rsid w:val="00A37C90"/>
    <w:rsid w:val="00A4028C"/>
    <w:rsid w:val="00A40527"/>
    <w:rsid w:val="00A4068D"/>
    <w:rsid w:val="00A41044"/>
    <w:rsid w:val="00A41775"/>
    <w:rsid w:val="00A41BF1"/>
    <w:rsid w:val="00A41E6B"/>
    <w:rsid w:val="00A42287"/>
    <w:rsid w:val="00A423E5"/>
    <w:rsid w:val="00A42DAC"/>
    <w:rsid w:val="00A4400B"/>
    <w:rsid w:val="00A44797"/>
    <w:rsid w:val="00A44B7E"/>
    <w:rsid w:val="00A457C7"/>
    <w:rsid w:val="00A4588E"/>
    <w:rsid w:val="00A45E2B"/>
    <w:rsid w:val="00A46570"/>
    <w:rsid w:val="00A4687A"/>
    <w:rsid w:val="00A469AF"/>
    <w:rsid w:val="00A47916"/>
    <w:rsid w:val="00A47F3F"/>
    <w:rsid w:val="00A47FC0"/>
    <w:rsid w:val="00A47FD3"/>
    <w:rsid w:val="00A5072F"/>
    <w:rsid w:val="00A50A75"/>
    <w:rsid w:val="00A51A86"/>
    <w:rsid w:val="00A51E0A"/>
    <w:rsid w:val="00A52A87"/>
    <w:rsid w:val="00A52B69"/>
    <w:rsid w:val="00A52C5B"/>
    <w:rsid w:val="00A531E1"/>
    <w:rsid w:val="00A534CC"/>
    <w:rsid w:val="00A53944"/>
    <w:rsid w:val="00A53F4A"/>
    <w:rsid w:val="00A54CA2"/>
    <w:rsid w:val="00A551C5"/>
    <w:rsid w:val="00A566A2"/>
    <w:rsid w:val="00A56C35"/>
    <w:rsid w:val="00A57224"/>
    <w:rsid w:val="00A57484"/>
    <w:rsid w:val="00A574F6"/>
    <w:rsid w:val="00A57849"/>
    <w:rsid w:val="00A57D85"/>
    <w:rsid w:val="00A607A2"/>
    <w:rsid w:val="00A608D6"/>
    <w:rsid w:val="00A60D44"/>
    <w:rsid w:val="00A61218"/>
    <w:rsid w:val="00A615F3"/>
    <w:rsid w:val="00A626BF"/>
    <w:rsid w:val="00A62BC0"/>
    <w:rsid w:val="00A63627"/>
    <w:rsid w:val="00A6382A"/>
    <w:rsid w:val="00A639A6"/>
    <w:rsid w:val="00A639E0"/>
    <w:rsid w:val="00A63C14"/>
    <w:rsid w:val="00A63E2D"/>
    <w:rsid w:val="00A63EE2"/>
    <w:rsid w:val="00A648DF"/>
    <w:rsid w:val="00A6515F"/>
    <w:rsid w:val="00A651B4"/>
    <w:rsid w:val="00A65BB4"/>
    <w:rsid w:val="00A668EF"/>
    <w:rsid w:val="00A66B50"/>
    <w:rsid w:val="00A67B98"/>
    <w:rsid w:val="00A701B1"/>
    <w:rsid w:val="00A701B3"/>
    <w:rsid w:val="00A7060D"/>
    <w:rsid w:val="00A71AB6"/>
    <w:rsid w:val="00A71C96"/>
    <w:rsid w:val="00A722DB"/>
    <w:rsid w:val="00A722F5"/>
    <w:rsid w:val="00A73EBB"/>
    <w:rsid w:val="00A73EF3"/>
    <w:rsid w:val="00A74709"/>
    <w:rsid w:val="00A74865"/>
    <w:rsid w:val="00A7641E"/>
    <w:rsid w:val="00A76DF4"/>
    <w:rsid w:val="00A77C1D"/>
    <w:rsid w:val="00A80A16"/>
    <w:rsid w:val="00A80D17"/>
    <w:rsid w:val="00A81336"/>
    <w:rsid w:val="00A826D9"/>
    <w:rsid w:val="00A8275B"/>
    <w:rsid w:val="00A83F91"/>
    <w:rsid w:val="00A843DA"/>
    <w:rsid w:val="00A845DD"/>
    <w:rsid w:val="00A85DE8"/>
    <w:rsid w:val="00A862E7"/>
    <w:rsid w:val="00A866BE"/>
    <w:rsid w:val="00A86718"/>
    <w:rsid w:val="00A8698A"/>
    <w:rsid w:val="00A869D1"/>
    <w:rsid w:val="00A87544"/>
    <w:rsid w:val="00A90B9A"/>
    <w:rsid w:val="00A90D0C"/>
    <w:rsid w:val="00A915D3"/>
    <w:rsid w:val="00A917B1"/>
    <w:rsid w:val="00A9198E"/>
    <w:rsid w:val="00A9237A"/>
    <w:rsid w:val="00A92599"/>
    <w:rsid w:val="00A93CB0"/>
    <w:rsid w:val="00A9459E"/>
    <w:rsid w:val="00A94A34"/>
    <w:rsid w:val="00A953F4"/>
    <w:rsid w:val="00A959D8"/>
    <w:rsid w:val="00A961B1"/>
    <w:rsid w:val="00A961E9"/>
    <w:rsid w:val="00A9666B"/>
    <w:rsid w:val="00A96697"/>
    <w:rsid w:val="00A96C3C"/>
    <w:rsid w:val="00A97021"/>
    <w:rsid w:val="00A972FF"/>
    <w:rsid w:val="00A97959"/>
    <w:rsid w:val="00A97F2D"/>
    <w:rsid w:val="00AA0C4F"/>
    <w:rsid w:val="00AA0E6C"/>
    <w:rsid w:val="00AA1022"/>
    <w:rsid w:val="00AA115A"/>
    <w:rsid w:val="00AA1F7A"/>
    <w:rsid w:val="00AA2357"/>
    <w:rsid w:val="00AA2430"/>
    <w:rsid w:val="00AA27B9"/>
    <w:rsid w:val="00AA2EA3"/>
    <w:rsid w:val="00AA36C8"/>
    <w:rsid w:val="00AA38DF"/>
    <w:rsid w:val="00AA3BE5"/>
    <w:rsid w:val="00AA3F58"/>
    <w:rsid w:val="00AA419F"/>
    <w:rsid w:val="00AA479F"/>
    <w:rsid w:val="00AA4D4E"/>
    <w:rsid w:val="00AA4D7F"/>
    <w:rsid w:val="00AA5293"/>
    <w:rsid w:val="00AA52A9"/>
    <w:rsid w:val="00AA583B"/>
    <w:rsid w:val="00AA5DFD"/>
    <w:rsid w:val="00AA614E"/>
    <w:rsid w:val="00AA62AB"/>
    <w:rsid w:val="00AA6551"/>
    <w:rsid w:val="00AA67D1"/>
    <w:rsid w:val="00AA7C7E"/>
    <w:rsid w:val="00AA7E35"/>
    <w:rsid w:val="00AA7F5F"/>
    <w:rsid w:val="00AB0409"/>
    <w:rsid w:val="00AB04DE"/>
    <w:rsid w:val="00AB07BA"/>
    <w:rsid w:val="00AB095B"/>
    <w:rsid w:val="00AB0B1E"/>
    <w:rsid w:val="00AB0BEE"/>
    <w:rsid w:val="00AB1906"/>
    <w:rsid w:val="00AB1EB5"/>
    <w:rsid w:val="00AB1F32"/>
    <w:rsid w:val="00AB2D45"/>
    <w:rsid w:val="00AB3377"/>
    <w:rsid w:val="00AB3892"/>
    <w:rsid w:val="00AB39BB"/>
    <w:rsid w:val="00AB3BDB"/>
    <w:rsid w:val="00AB41F2"/>
    <w:rsid w:val="00AB42B1"/>
    <w:rsid w:val="00AB49C8"/>
    <w:rsid w:val="00AB5479"/>
    <w:rsid w:val="00AB6003"/>
    <w:rsid w:val="00AB66AE"/>
    <w:rsid w:val="00AB68BC"/>
    <w:rsid w:val="00AB6916"/>
    <w:rsid w:val="00AB780E"/>
    <w:rsid w:val="00AC1E31"/>
    <w:rsid w:val="00AC23D8"/>
    <w:rsid w:val="00AC2C42"/>
    <w:rsid w:val="00AC3E59"/>
    <w:rsid w:val="00AC3FA4"/>
    <w:rsid w:val="00AC4BB6"/>
    <w:rsid w:val="00AC58E7"/>
    <w:rsid w:val="00AC6062"/>
    <w:rsid w:val="00AC62C9"/>
    <w:rsid w:val="00AC6865"/>
    <w:rsid w:val="00AC68E6"/>
    <w:rsid w:val="00AC7686"/>
    <w:rsid w:val="00AD0158"/>
    <w:rsid w:val="00AD0F13"/>
    <w:rsid w:val="00AD1165"/>
    <w:rsid w:val="00AD326D"/>
    <w:rsid w:val="00AD3394"/>
    <w:rsid w:val="00AD5329"/>
    <w:rsid w:val="00AD54BF"/>
    <w:rsid w:val="00AD5569"/>
    <w:rsid w:val="00AD5A65"/>
    <w:rsid w:val="00AD6B23"/>
    <w:rsid w:val="00AD6D26"/>
    <w:rsid w:val="00AD7A25"/>
    <w:rsid w:val="00AE065B"/>
    <w:rsid w:val="00AE0A21"/>
    <w:rsid w:val="00AE12D4"/>
    <w:rsid w:val="00AE1AD3"/>
    <w:rsid w:val="00AE29F3"/>
    <w:rsid w:val="00AE2AE2"/>
    <w:rsid w:val="00AE2B37"/>
    <w:rsid w:val="00AE2D1F"/>
    <w:rsid w:val="00AE3904"/>
    <w:rsid w:val="00AE3C7E"/>
    <w:rsid w:val="00AE42CE"/>
    <w:rsid w:val="00AE50EC"/>
    <w:rsid w:val="00AE5E07"/>
    <w:rsid w:val="00AE673D"/>
    <w:rsid w:val="00AE7B7B"/>
    <w:rsid w:val="00AF08BE"/>
    <w:rsid w:val="00AF09BE"/>
    <w:rsid w:val="00AF09E2"/>
    <w:rsid w:val="00AF115E"/>
    <w:rsid w:val="00AF142A"/>
    <w:rsid w:val="00AF1666"/>
    <w:rsid w:val="00AF1AD4"/>
    <w:rsid w:val="00AF324D"/>
    <w:rsid w:val="00AF370C"/>
    <w:rsid w:val="00AF3A96"/>
    <w:rsid w:val="00AF3B5A"/>
    <w:rsid w:val="00AF3F5A"/>
    <w:rsid w:val="00AF4254"/>
    <w:rsid w:val="00AF447B"/>
    <w:rsid w:val="00AF45CB"/>
    <w:rsid w:val="00AF4A75"/>
    <w:rsid w:val="00AF4BC6"/>
    <w:rsid w:val="00AF4F3E"/>
    <w:rsid w:val="00AF50CE"/>
    <w:rsid w:val="00AF533A"/>
    <w:rsid w:val="00AF58FB"/>
    <w:rsid w:val="00AF5A56"/>
    <w:rsid w:val="00AF5B23"/>
    <w:rsid w:val="00AF5C0B"/>
    <w:rsid w:val="00AF605F"/>
    <w:rsid w:val="00AF6401"/>
    <w:rsid w:val="00AF685E"/>
    <w:rsid w:val="00AF7750"/>
    <w:rsid w:val="00AF7C54"/>
    <w:rsid w:val="00B003E2"/>
    <w:rsid w:val="00B009CE"/>
    <w:rsid w:val="00B0102E"/>
    <w:rsid w:val="00B015E2"/>
    <w:rsid w:val="00B017FC"/>
    <w:rsid w:val="00B01D99"/>
    <w:rsid w:val="00B021D8"/>
    <w:rsid w:val="00B023A3"/>
    <w:rsid w:val="00B024FE"/>
    <w:rsid w:val="00B027AA"/>
    <w:rsid w:val="00B02D7B"/>
    <w:rsid w:val="00B042FD"/>
    <w:rsid w:val="00B04FEC"/>
    <w:rsid w:val="00B05970"/>
    <w:rsid w:val="00B05AAB"/>
    <w:rsid w:val="00B05B97"/>
    <w:rsid w:val="00B06096"/>
    <w:rsid w:val="00B062C4"/>
    <w:rsid w:val="00B06CB3"/>
    <w:rsid w:val="00B10EEA"/>
    <w:rsid w:val="00B11D80"/>
    <w:rsid w:val="00B121FD"/>
    <w:rsid w:val="00B125B0"/>
    <w:rsid w:val="00B12671"/>
    <w:rsid w:val="00B12B77"/>
    <w:rsid w:val="00B12F65"/>
    <w:rsid w:val="00B1319B"/>
    <w:rsid w:val="00B131DB"/>
    <w:rsid w:val="00B13BAD"/>
    <w:rsid w:val="00B13E62"/>
    <w:rsid w:val="00B14068"/>
    <w:rsid w:val="00B14EA0"/>
    <w:rsid w:val="00B15347"/>
    <w:rsid w:val="00B155AE"/>
    <w:rsid w:val="00B15BE5"/>
    <w:rsid w:val="00B162D1"/>
    <w:rsid w:val="00B164CB"/>
    <w:rsid w:val="00B16661"/>
    <w:rsid w:val="00B17C2E"/>
    <w:rsid w:val="00B17C9F"/>
    <w:rsid w:val="00B200A6"/>
    <w:rsid w:val="00B201AC"/>
    <w:rsid w:val="00B209D1"/>
    <w:rsid w:val="00B20B8D"/>
    <w:rsid w:val="00B2106D"/>
    <w:rsid w:val="00B2116F"/>
    <w:rsid w:val="00B21324"/>
    <w:rsid w:val="00B21824"/>
    <w:rsid w:val="00B21B24"/>
    <w:rsid w:val="00B229E7"/>
    <w:rsid w:val="00B22E45"/>
    <w:rsid w:val="00B22EE0"/>
    <w:rsid w:val="00B24051"/>
    <w:rsid w:val="00B24244"/>
    <w:rsid w:val="00B246C1"/>
    <w:rsid w:val="00B24B0E"/>
    <w:rsid w:val="00B24BEF"/>
    <w:rsid w:val="00B25AC4"/>
    <w:rsid w:val="00B27331"/>
    <w:rsid w:val="00B273C7"/>
    <w:rsid w:val="00B27AC5"/>
    <w:rsid w:val="00B27B21"/>
    <w:rsid w:val="00B3054D"/>
    <w:rsid w:val="00B305D0"/>
    <w:rsid w:val="00B30753"/>
    <w:rsid w:val="00B30D35"/>
    <w:rsid w:val="00B30F34"/>
    <w:rsid w:val="00B312A4"/>
    <w:rsid w:val="00B312D5"/>
    <w:rsid w:val="00B31AF4"/>
    <w:rsid w:val="00B31B2F"/>
    <w:rsid w:val="00B31BF8"/>
    <w:rsid w:val="00B32341"/>
    <w:rsid w:val="00B32407"/>
    <w:rsid w:val="00B32453"/>
    <w:rsid w:val="00B32D7A"/>
    <w:rsid w:val="00B332F0"/>
    <w:rsid w:val="00B33D0E"/>
    <w:rsid w:val="00B33F7F"/>
    <w:rsid w:val="00B340E4"/>
    <w:rsid w:val="00B34773"/>
    <w:rsid w:val="00B348F5"/>
    <w:rsid w:val="00B34A1F"/>
    <w:rsid w:val="00B34B73"/>
    <w:rsid w:val="00B34D0E"/>
    <w:rsid w:val="00B34F63"/>
    <w:rsid w:val="00B3547A"/>
    <w:rsid w:val="00B35697"/>
    <w:rsid w:val="00B35A0E"/>
    <w:rsid w:val="00B35A2A"/>
    <w:rsid w:val="00B36047"/>
    <w:rsid w:val="00B367E0"/>
    <w:rsid w:val="00B36A6B"/>
    <w:rsid w:val="00B36C4A"/>
    <w:rsid w:val="00B372CB"/>
    <w:rsid w:val="00B37D98"/>
    <w:rsid w:val="00B40AC5"/>
    <w:rsid w:val="00B41048"/>
    <w:rsid w:val="00B410B5"/>
    <w:rsid w:val="00B4191B"/>
    <w:rsid w:val="00B41F76"/>
    <w:rsid w:val="00B42D63"/>
    <w:rsid w:val="00B42FF1"/>
    <w:rsid w:val="00B43502"/>
    <w:rsid w:val="00B436FC"/>
    <w:rsid w:val="00B43D1E"/>
    <w:rsid w:val="00B43D79"/>
    <w:rsid w:val="00B441E0"/>
    <w:rsid w:val="00B450F8"/>
    <w:rsid w:val="00B45CCD"/>
    <w:rsid w:val="00B461FB"/>
    <w:rsid w:val="00B4645A"/>
    <w:rsid w:val="00B468F5"/>
    <w:rsid w:val="00B46926"/>
    <w:rsid w:val="00B47596"/>
    <w:rsid w:val="00B47675"/>
    <w:rsid w:val="00B47B85"/>
    <w:rsid w:val="00B500F4"/>
    <w:rsid w:val="00B5040E"/>
    <w:rsid w:val="00B50463"/>
    <w:rsid w:val="00B506A4"/>
    <w:rsid w:val="00B50951"/>
    <w:rsid w:val="00B5169A"/>
    <w:rsid w:val="00B51922"/>
    <w:rsid w:val="00B524B3"/>
    <w:rsid w:val="00B531E0"/>
    <w:rsid w:val="00B5379A"/>
    <w:rsid w:val="00B53B05"/>
    <w:rsid w:val="00B54876"/>
    <w:rsid w:val="00B548FE"/>
    <w:rsid w:val="00B54A17"/>
    <w:rsid w:val="00B54BFE"/>
    <w:rsid w:val="00B55367"/>
    <w:rsid w:val="00B553DF"/>
    <w:rsid w:val="00B55638"/>
    <w:rsid w:val="00B55EFA"/>
    <w:rsid w:val="00B55FCE"/>
    <w:rsid w:val="00B56873"/>
    <w:rsid w:val="00B56BC0"/>
    <w:rsid w:val="00B56C9D"/>
    <w:rsid w:val="00B56EBD"/>
    <w:rsid w:val="00B57709"/>
    <w:rsid w:val="00B6200F"/>
    <w:rsid w:val="00B623E3"/>
    <w:rsid w:val="00B63438"/>
    <w:rsid w:val="00B6391D"/>
    <w:rsid w:val="00B63B58"/>
    <w:rsid w:val="00B64067"/>
    <w:rsid w:val="00B65644"/>
    <w:rsid w:val="00B657BA"/>
    <w:rsid w:val="00B658A3"/>
    <w:rsid w:val="00B65AF2"/>
    <w:rsid w:val="00B6683E"/>
    <w:rsid w:val="00B66D19"/>
    <w:rsid w:val="00B67087"/>
    <w:rsid w:val="00B6725E"/>
    <w:rsid w:val="00B672A8"/>
    <w:rsid w:val="00B67E52"/>
    <w:rsid w:val="00B70091"/>
    <w:rsid w:val="00B70D8E"/>
    <w:rsid w:val="00B7124B"/>
    <w:rsid w:val="00B7134C"/>
    <w:rsid w:val="00B713B0"/>
    <w:rsid w:val="00B719F4"/>
    <w:rsid w:val="00B7268F"/>
    <w:rsid w:val="00B729BD"/>
    <w:rsid w:val="00B72E21"/>
    <w:rsid w:val="00B72F66"/>
    <w:rsid w:val="00B735F5"/>
    <w:rsid w:val="00B741AA"/>
    <w:rsid w:val="00B74900"/>
    <w:rsid w:val="00B74931"/>
    <w:rsid w:val="00B74BBB"/>
    <w:rsid w:val="00B75064"/>
    <w:rsid w:val="00B75A1B"/>
    <w:rsid w:val="00B75B8B"/>
    <w:rsid w:val="00B7606F"/>
    <w:rsid w:val="00B76987"/>
    <w:rsid w:val="00B76DFD"/>
    <w:rsid w:val="00B76F0A"/>
    <w:rsid w:val="00B77318"/>
    <w:rsid w:val="00B77BE6"/>
    <w:rsid w:val="00B77D0D"/>
    <w:rsid w:val="00B801BD"/>
    <w:rsid w:val="00B80333"/>
    <w:rsid w:val="00B8051E"/>
    <w:rsid w:val="00B808D7"/>
    <w:rsid w:val="00B80A18"/>
    <w:rsid w:val="00B80D13"/>
    <w:rsid w:val="00B80DC2"/>
    <w:rsid w:val="00B813B1"/>
    <w:rsid w:val="00B814EE"/>
    <w:rsid w:val="00B818CC"/>
    <w:rsid w:val="00B81A05"/>
    <w:rsid w:val="00B8216D"/>
    <w:rsid w:val="00B823CD"/>
    <w:rsid w:val="00B8450C"/>
    <w:rsid w:val="00B86582"/>
    <w:rsid w:val="00B866FB"/>
    <w:rsid w:val="00B86B77"/>
    <w:rsid w:val="00B8733B"/>
    <w:rsid w:val="00B87F3F"/>
    <w:rsid w:val="00B90AE6"/>
    <w:rsid w:val="00B90C89"/>
    <w:rsid w:val="00B90C94"/>
    <w:rsid w:val="00B90F7B"/>
    <w:rsid w:val="00B9235B"/>
    <w:rsid w:val="00B92944"/>
    <w:rsid w:val="00B929C9"/>
    <w:rsid w:val="00B92A4D"/>
    <w:rsid w:val="00B92C33"/>
    <w:rsid w:val="00B92FB0"/>
    <w:rsid w:val="00B9360A"/>
    <w:rsid w:val="00B93A65"/>
    <w:rsid w:val="00B93A88"/>
    <w:rsid w:val="00B94099"/>
    <w:rsid w:val="00B944E0"/>
    <w:rsid w:val="00B963CA"/>
    <w:rsid w:val="00B9660F"/>
    <w:rsid w:val="00B96B5F"/>
    <w:rsid w:val="00B96BD3"/>
    <w:rsid w:val="00B96E31"/>
    <w:rsid w:val="00B9713F"/>
    <w:rsid w:val="00B97179"/>
    <w:rsid w:val="00B9734C"/>
    <w:rsid w:val="00B97BA5"/>
    <w:rsid w:val="00B97D43"/>
    <w:rsid w:val="00BA0163"/>
    <w:rsid w:val="00BA0B6F"/>
    <w:rsid w:val="00BA0D5A"/>
    <w:rsid w:val="00BA11DD"/>
    <w:rsid w:val="00BA1E8F"/>
    <w:rsid w:val="00BA23CA"/>
    <w:rsid w:val="00BA36B6"/>
    <w:rsid w:val="00BA3AF6"/>
    <w:rsid w:val="00BA3D78"/>
    <w:rsid w:val="00BA406C"/>
    <w:rsid w:val="00BA4AB4"/>
    <w:rsid w:val="00BA4FDA"/>
    <w:rsid w:val="00BA51CE"/>
    <w:rsid w:val="00BA5B13"/>
    <w:rsid w:val="00BA6104"/>
    <w:rsid w:val="00BA6211"/>
    <w:rsid w:val="00BA6A60"/>
    <w:rsid w:val="00BA769C"/>
    <w:rsid w:val="00BA76B9"/>
    <w:rsid w:val="00BA7B8A"/>
    <w:rsid w:val="00BA7BE4"/>
    <w:rsid w:val="00BA7F8F"/>
    <w:rsid w:val="00BB0230"/>
    <w:rsid w:val="00BB15FA"/>
    <w:rsid w:val="00BB189E"/>
    <w:rsid w:val="00BB19A9"/>
    <w:rsid w:val="00BB1D45"/>
    <w:rsid w:val="00BB257F"/>
    <w:rsid w:val="00BB27AB"/>
    <w:rsid w:val="00BB2905"/>
    <w:rsid w:val="00BB290F"/>
    <w:rsid w:val="00BB2CA6"/>
    <w:rsid w:val="00BB2E01"/>
    <w:rsid w:val="00BB2FDA"/>
    <w:rsid w:val="00BB348C"/>
    <w:rsid w:val="00BB4415"/>
    <w:rsid w:val="00BB49EE"/>
    <w:rsid w:val="00BB4B79"/>
    <w:rsid w:val="00BB4FFE"/>
    <w:rsid w:val="00BB58FB"/>
    <w:rsid w:val="00BB622C"/>
    <w:rsid w:val="00BB6FEC"/>
    <w:rsid w:val="00BB7E86"/>
    <w:rsid w:val="00BC05F1"/>
    <w:rsid w:val="00BC0D17"/>
    <w:rsid w:val="00BC1499"/>
    <w:rsid w:val="00BC14EB"/>
    <w:rsid w:val="00BC1CAE"/>
    <w:rsid w:val="00BC351C"/>
    <w:rsid w:val="00BC4118"/>
    <w:rsid w:val="00BC411E"/>
    <w:rsid w:val="00BC41E6"/>
    <w:rsid w:val="00BC41E8"/>
    <w:rsid w:val="00BC4F5B"/>
    <w:rsid w:val="00BC531F"/>
    <w:rsid w:val="00BC57DE"/>
    <w:rsid w:val="00BC62AA"/>
    <w:rsid w:val="00BC63A2"/>
    <w:rsid w:val="00BC6782"/>
    <w:rsid w:val="00BC772B"/>
    <w:rsid w:val="00BC79CD"/>
    <w:rsid w:val="00BC7D18"/>
    <w:rsid w:val="00BD0360"/>
    <w:rsid w:val="00BD14B8"/>
    <w:rsid w:val="00BD19DE"/>
    <w:rsid w:val="00BD23DD"/>
    <w:rsid w:val="00BD25BD"/>
    <w:rsid w:val="00BD2B33"/>
    <w:rsid w:val="00BD2EFC"/>
    <w:rsid w:val="00BD336E"/>
    <w:rsid w:val="00BD3668"/>
    <w:rsid w:val="00BD3F5F"/>
    <w:rsid w:val="00BD4143"/>
    <w:rsid w:val="00BD45DF"/>
    <w:rsid w:val="00BD479D"/>
    <w:rsid w:val="00BD4E88"/>
    <w:rsid w:val="00BD50B6"/>
    <w:rsid w:val="00BD64A7"/>
    <w:rsid w:val="00BD6654"/>
    <w:rsid w:val="00BD6AEF"/>
    <w:rsid w:val="00BD6EDC"/>
    <w:rsid w:val="00BD6FB3"/>
    <w:rsid w:val="00BD73B0"/>
    <w:rsid w:val="00BD76FE"/>
    <w:rsid w:val="00BD7E93"/>
    <w:rsid w:val="00BE0385"/>
    <w:rsid w:val="00BE09C2"/>
    <w:rsid w:val="00BE0E66"/>
    <w:rsid w:val="00BE0ED3"/>
    <w:rsid w:val="00BE1805"/>
    <w:rsid w:val="00BE1A95"/>
    <w:rsid w:val="00BE3DDA"/>
    <w:rsid w:val="00BE410C"/>
    <w:rsid w:val="00BE4859"/>
    <w:rsid w:val="00BE5345"/>
    <w:rsid w:val="00BE54E0"/>
    <w:rsid w:val="00BE57BA"/>
    <w:rsid w:val="00BE589F"/>
    <w:rsid w:val="00BE5FDA"/>
    <w:rsid w:val="00BE6946"/>
    <w:rsid w:val="00BE6A45"/>
    <w:rsid w:val="00BE73EB"/>
    <w:rsid w:val="00BE7770"/>
    <w:rsid w:val="00BF02B8"/>
    <w:rsid w:val="00BF03CA"/>
    <w:rsid w:val="00BF1454"/>
    <w:rsid w:val="00BF298F"/>
    <w:rsid w:val="00BF3A19"/>
    <w:rsid w:val="00BF3AD4"/>
    <w:rsid w:val="00BF3EE4"/>
    <w:rsid w:val="00BF445B"/>
    <w:rsid w:val="00BF44A2"/>
    <w:rsid w:val="00BF453F"/>
    <w:rsid w:val="00BF569A"/>
    <w:rsid w:val="00BF57B6"/>
    <w:rsid w:val="00BF5DFA"/>
    <w:rsid w:val="00BF6D7A"/>
    <w:rsid w:val="00BF755A"/>
    <w:rsid w:val="00BF78C8"/>
    <w:rsid w:val="00BF7AEB"/>
    <w:rsid w:val="00BF7C03"/>
    <w:rsid w:val="00C008AB"/>
    <w:rsid w:val="00C01D1F"/>
    <w:rsid w:val="00C0213D"/>
    <w:rsid w:val="00C02DAD"/>
    <w:rsid w:val="00C02F38"/>
    <w:rsid w:val="00C03985"/>
    <w:rsid w:val="00C03B02"/>
    <w:rsid w:val="00C043B7"/>
    <w:rsid w:val="00C04744"/>
    <w:rsid w:val="00C04DC1"/>
    <w:rsid w:val="00C05185"/>
    <w:rsid w:val="00C0538D"/>
    <w:rsid w:val="00C05489"/>
    <w:rsid w:val="00C05716"/>
    <w:rsid w:val="00C05AC6"/>
    <w:rsid w:val="00C0660B"/>
    <w:rsid w:val="00C06C69"/>
    <w:rsid w:val="00C06DB9"/>
    <w:rsid w:val="00C07084"/>
    <w:rsid w:val="00C07169"/>
    <w:rsid w:val="00C07845"/>
    <w:rsid w:val="00C10158"/>
    <w:rsid w:val="00C10906"/>
    <w:rsid w:val="00C11347"/>
    <w:rsid w:val="00C11B90"/>
    <w:rsid w:val="00C11DD6"/>
    <w:rsid w:val="00C121F8"/>
    <w:rsid w:val="00C1235D"/>
    <w:rsid w:val="00C12762"/>
    <w:rsid w:val="00C12C6B"/>
    <w:rsid w:val="00C12FEB"/>
    <w:rsid w:val="00C1300E"/>
    <w:rsid w:val="00C1307F"/>
    <w:rsid w:val="00C130AB"/>
    <w:rsid w:val="00C13295"/>
    <w:rsid w:val="00C132F5"/>
    <w:rsid w:val="00C1352A"/>
    <w:rsid w:val="00C142F0"/>
    <w:rsid w:val="00C14986"/>
    <w:rsid w:val="00C15A0F"/>
    <w:rsid w:val="00C15B1C"/>
    <w:rsid w:val="00C167D8"/>
    <w:rsid w:val="00C1682B"/>
    <w:rsid w:val="00C16B38"/>
    <w:rsid w:val="00C17464"/>
    <w:rsid w:val="00C17B1E"/>
    <w:rsid w:val="00C2196C"/>
    <w:rsid w:val="00C22CD5"/>
    <w:rsid w:val="00C230B3"/>
    <w:rsid w:val="00C23370"/>
    <w:rsid w:val="00C23DC7"/>
    <w:rsid w:val="00C24A4C"/>
    <w:rsid w:val="00C24C4C"/>
    <w:rsid w:val="00C24C99"/>
    <w:rsid w:val="00C251C1"/>
    <w:rsid w:val="00C25471"/>
    <w:rsid w:val="00C268BE"/>
    <w:rsid w:val="00C2755F"/>
    <w:rsid w:val="00C275EC"/>
    <w:rsid w:val="00C276B3"/>
    <w:rsid w:val="00C30260"/>
    <w:rsid w:val="00C307BD"/>
    <w:rsid w:val="00C30D8C"/>
    <w:rsid w:val="00C314EE"/>
    <w:rsid w:val="00C317EA"/>
    <w:rsid w:val="00C31CD7"/>
    <w:rsid w:val="00C320E0"/>
    <w:rsid w:val="00C3256D"/>
    <w:rsid w:val="00C333FF"/>
    <w:rsid w:val="00C3386E"/>
    <w:rsid w:val="00C33DC6"/>
    <w:rsid w:val="00C342FD"/>
    <w:rsid w:val="00C34EE9"/>
    <w:rsid w:val="00C34FC9"/>
    <w:rsid w:val="00C35CD5"/>
    <w:rsid w:val="00C35E32"/>
    <w:rsid w:val="00C36482"/>
    <w:rsid w:val="00C36C8E"/>
    <w:rsid w:val="00C36D75"/>
    <w:rsid w:val="00C37487"/>
    <w:rsid w:val="00C4016A"/>
    <w:rsid w:val="00C40492"/>
    <w:rsid w:val="00C405EE"/>
    <w:rsid w:val="00C4064E"/>
    <w:rsid w:val="00C40D7F"/>
    <w:rsid w:val="00C41080"/>
    <w:rsid w:val="00C41624"/>
    <w:rsid w:val="00C416E8"/>
    <w:rsid w:val="00C41E85"/>
    <w:rsid w:val="00C424E2"/>
    <w:rsid w:val="00C432E8"/>
    <w:rsid w:val="00C43494"/>
    <w:rsid w:val="00C43B03"/>
    <w:rsid w:val="00C43D97"/>
    <w:rsid w:val="00C443ED"/>
    <w:rsid w:val="00C44A10"/>
    <w:rsid w:val="00C44F65"/>
    <w:rsid w:val="00C45289"/>
    <w:rsid w:val="00C46488"/>
    <w:rsid w:val="00C46E6A"/>
    <w:rsid w:val="00C47194"/>
    <w:rsid w:val="00C477FC"/>
    <w:rsid w:val="00C50955"/>
    <w:rsid w:val="00C50D59"/>
    <w:rsid w:val="00C50DD7"/>
    <w:rsid w:val="00C50F9A"/>
    <w:rsid w:val="00C51431"/>
    <w:rsid w:val="00C51562"/>
    <w:rsid w:val="00C518C4"/>
    <w:rsid w:val="00C51C8C"/>
    <w:rsid w:val="00C51CB4"/>
    <w:rsid w:val="00C51E2F"/>
    <w:rsid w:val="00C53196"/>
    <w:rsid w:val="00C533C2"/>
    <w:rsid w:val="00C53444"/>
    <w:rsid w:val="00C53BBC"/>
    <w:rsid w:val="00C55405"/>
    <w:rsid w:val="00C559D9"/>
    <w:rsid w:val="00C55ACA"/>
    <w:rsid w:val="00C55C16"/>
    <w:rsid w:val="00C55F5A"/>
    <w:rsid w:val="00C564E1"/>
    <w:rsid w:val="00C5670D"/>
    <w:rsid w:val="00C56CA2"/>
    <w:rsid w:val="00C56F72"/>
    <w:rsid w:val="00C57383"/>
    <w:rsid w:val="00C579A9"/>
    <w:rsid w:val="00C57D42"/>
    <w:rsid w:val="00C6096B"/>
    <w:rsid w:val="00C60B8C"/>
    <w:rsid w:val="00C60F0A"/>
    <w:rsid w:val="00C61201"/>
    <w:rsid w:val="00C612F9"/>
    <w:rsid w:val="00C61754"/>
    <w:rsid w:val="00C62053"/>
    <w:rsid w:val="00C62C81"/>
    <w:rsid w:val="00C62F72"/>
    <w:rsid w:val="00C63535"/>
    <w:rsid w:val="00C63745"/>
    <w:rsid w:val="00C63DD6"/>
    <w:rsid w:val="00C6428A"/>
    <w:rsid w:val="00C64624"/>
    <w:rsid w:val="00C64E8E"/>
    <w:rsid w:val="00C64FF7"/>
    <w:rsid w:val="00C651CB"/>
    <w:rsid w:val="00C65354"/>
    <w:rsid w:val="00C656F3"/>
    <w:rsid w:val="00C65EB6"/>
    <w:rsid w:val="00C666FD"/>
    <w:rsid w:val="00C673A7"/>
    <w:rsid w:val="00C67F05"/>
    <w:rsid w:val="00C70539"/>
    <w:rsid w:val="00C71DCE"/>
    <w:rsid w:val="00C722D4"/>
    <w:rsid w:val="00C72D17"/>
    <w:rsid w:val="00C72FA7"/>
    <w:rsid w:val="00C731DC"/>
    <w:rsid w:val="00C73B94"/>
    <w:rsid w:val="00C73D0A"/>
    <w:rsid w:val="00C7400F"/>
    <w:rsid w:val="00C74573"/>
    <w:rsid w:val="00C74CCD"/>
    <w:rsid w:val="00C75850"/>
    <w:rsid w:val="00C76663"/>
    <w:rsid w:val="00C77125"/>
    <w:rsid w:val="00C7798C"/>
    <w:rsid w:val="00C77B2F"/>
    <w:rsid w:val="00C8003B"/>
    <w:rsid w:val="00C803E8"/>
    <w:rsid w:val="00C80791"/>
    <w:rsid w:val="00C82052"/>
    <w:rsid w:val="00C823B0"/>
    <w:rsid w:val="00C8298A"/>
    <w:rsid w:val="00C831A4"/>
    <w:rsid w:val="00C83553"/>
    <w:rsid w:val="00C83713"/>
    <w:rsid w:val="00C83D22"/>
    <w:rsid w:val="00C83FAD"/>
    <w:rsid w:val="00C84715"/>
    <w:rsid w:val="00C84B04"/>
    <w:rsid w:val="00C84E4A"/>
    <w:rsid w:val="00C855B7"/>
    <w:rsid w:val="00C85893"/>
    <w:rsid w:val="00C8641F"/>
    <w:rsid w:val="00C865E1"/>
    <w:rsid w:val="00C86E57"/>
    <w:rsid w:val="00C87463"/>
    <w:rsid w:val="00C90547"/>
    <w:rsid w:val="00C90D17"/>
    <w:rsid w:val="00C911AD"/>
    <w:rsid w:val="00C926BE"/>
    <w:rsid w:val="00C928F1"/>
    <w:rsid w:val="00C92B7D"/>
    <w:rsid w:val="00C92C2E"/>
    <w:rsid w:val="00C93263"/>
    <w:rsid w:val="00C932F1"/>
    <w:rsid w:val="00C9346E"/>
    <w:rsid w:val="00C93862"/>
    <w:rsid w:val="00C94B20"/>
    <w:rsid w:val="00C95623"/>
    <w:rsid w:val="00C9670D"/>
    <w:rsid w:val="00C96B30"/>
    <w:rsid w:val="00C96D6D"/>
    <w:rsid w:val="00C97BAC"/>
    <w:rsid w:val="00CA0464"/>
    <w:rsid w:val="00CA0C20"/>
    <w:rsid w:val="00CA17BD"/>
    <w:rsid w:val="00CA1A31"/>
    <w:rsid w:val="00CA278D"/>
    <w:rsid w:val="00CA28E9"/>
    <w:rsid w:val="00CA2B44"/>
    <w:rsid w:val="00CA2E55"/>
    <w:rsid w:val="00CA2FB1"/>
    <w:rsid w:val="00CA35B5"/>
    <w:rsid w:val="00CA3F8E"/>
    <w:rsid w:val="00CA410E"/>
    <w:rsid w:val="00CA41B8"/>
    <w:rsid w:val="00CA48B3"/>
    <w:rsid w:val="00CA512B"/>
    <w:rsid w:val="00CA560B"/>
    <w:rsid w:val="00CA5B95"/>
    <w:rsid w:val="00CA5D86"/>
    <w:rsid w:val="00CA5F48"/>
    <w:rsid w:val="00CA6109"/>
    <w:rsid w:val="00CA647C"/>
    <w:rsid w:val="00CA6948"/>
    <w:rsid w:val="00CA6B7B"/>
    <w:rsid w:val="00CA700C"/>
    <w:rsid w:val="00CA723B"/>
    <w:rsid w:val="00CA7D23"/>
    <w:rsid w:val="00CB1228"/>
    <w:rsid w:val="00CB1D51"/>
    <w:rsid w:val="00CB1DFF"/>
    <w:rsid w:val="00CB2C30"/>
    <w:rsid w:val="00CB3394"/>
    <w:rsid w:val="00CB3480"/>
    <w:rsid w:val="00CB433F"/>
    <w:rsid w:val="00CB520D"/>
    <w:rsid w:val="00CB53B1"/>
    <w:rsid w:val="00CB5EA7"/>
    <w:rsid w:val="00CB6188"/>
    <w:rsid w:val="00CB6B44"/>
    <w:rsid w:val="00CB70E5"/>
    <w:rsid w:val="00CB72D8"/>
    <w:rsid w:val="00CB748B"/>
    <w:rsid w:val="00CB7635"/>
    <w:rsid w:val="00CB76DB"/>
    <w:rsid w:val="00CB776F"/>
    <w:rsid w:val="00CB77B0"/>
    <w:rsid w:val="00CB7D06"/>
    <w:rsid w:val="00CB7F9A"/>
    <w:rsid w:val="00CC0ACC"/>
    <w:rsid w:val="00CC1058"/>
    <w:rsid w:val="00CC1398"/>
    <w:rsid w:val="00CC182E"/>
    <w:rsid w:val="00CC1BFF"/>
    <w:rsid w:val="00CC1C93"/>
    <w:rsid w:val="00CC23AB"/>
    <w:rsid w:val="00CC2C52"/>
    <w:rsid w:val="00CC2E19"/>
    <w:rsid w:val="00CC3F8C"/>
    <w:rsid w:val="00CC4416"/>
    <w:rsid w:val="00CC47B9"/>
    <w:rsid w:val="00CC4985"/>
    <w:rsid w:val="00CC4CA2"/>
    <w:rsid w:val="00CC52AC"/>
    <w:rsid w:val="00CC530E"/>
    <w:rsid w:val="00CC53BA"/>
    <w:rsid w:val="00CC56E0"/>
    <w:rsid w:val="00CC5A2B"/>
    <w:rsid w:val="00CC5A52"/>
    <w:rsid w:val="00CC5FAC"/>
    <w:rsid w:val="00CC60D7"/>
    <w:rsid w:val="00CC73E1"/>
    <w:rsid w:val="00CC7460"/>
    <w:rsid w:val="00CC7D21"/>
    <w:rsid w:val="00CC7E5F"/>
    <w:rsid w:val="00CC7FD5"/>
    <w:rsid w:val="00CD073C"/>
    <w:rsid w:val="00CD0CF2"/>
    <w:rsid w:val="00CD1083"/>
    <w:rsid w:val="00CD108D"/>
    <w:rsid w:val="00CD153C"/>
    <w:rsid w:val="00CD157B"/>
    <w:rsid w:val="00CD1980"/>
    <w:rsid w:val="00CD1BAD"/>
    <w:rsid w:val="00CD1C44"/>
    <w:rsid w:val="00CD1EDB"/>
    <w:rsid w:val="00CD403F"/>
    <w:rsid w:val="00CD44C8"/>
    <w:rsid w:val="00CD48DC"/>
    <w:rsid w:val="00CD4F4A"/>
    <w:rsid w:val="00CD555F"/>
    <w:rsid w:val="00CD5930"/>
    <w:rsid w:val="00CD5C3B"/>
    <w:rsid w:val="00CD6626"/>
    <w:rsid w:val="00CD6A1A"/>
    <w:rsid w:val="00CD71D9"/>
    <w:rsid w:val="00CD7493"/>
    <w:rsid w:val="00CD7828"/>
    <w:rsid w:val="00CD7E17"/>
    <w:rsid w:val="00CD7F86"/>
    <w:rsid w:val="00CE00E1"/>
    <w:rsid w:val="00CE079D"/>
    <w:rsid w:val="00CE0DC4"/>
    <w:rsid w:val="00CE10BD"/>
    <w:rsid w:val="00CE1408"/>
    <w:rsid w:val="00CE1490"/>
    <w:rsid w:val="00CE1780"/>
    <w:rsid w:val="00CE1A04"/>
    <w:rsid w:val="00CE231E"/>
    <w:rsid w:val="00CE26FF"/>
    <w:rsid w:val="00CE3109"/>
    <w:rsid w:val="00CE38B6"/>
    <w:rsid w:val="00CE3A4C"/>
    <w:rsid w:val="00CE3DEB"/>
    <w:rsid w:val="00CE43E0"/>
    <w:rsid w:val="00CE57E7"/>
    <w:rsid w:val="00CE5F98"/>
    <w:rsid w:val="00CE5FC6"/>
    <w:rsid w:val="00CE600D"/>
    <w:rsid w:val="00CE6A75"/>
    <w:rsid w:val="00CE702C"/>
    <w:rsid w:val="00CE7FDB"/>
    <w:rsid w:val="00CF019D"/>
    <w:rsid w:val="00CF023E"/>
    <w:rsid w:val="00CF13B6"/>
    <w:rsid w:val="00CF18D8"/>
    <w:rsid w:val="00CF25E4"/>
    <w:rsid w:val="00CF266D"/>
    <w:rsid w:val="00CF2671"/>
    <w:rsid w:val="00CF2ADC"/>
    <w:rsid w:val="00CF2B5A"/>
    <w:rsid w:val="00CF2CFB"/>
    <w:rsid w:val="00CF3527"/>
    <w:rsid w:val="00CF3E01"/>
    <w:rsid w:val="00CF41A9"/>
    <w:rsid w:val="00CF4809"/>
    <w:rsid w:val="00CF491B"/>
    <w:rsid w:val="00CF4F69"/>
    <w:rsid w:val="00CF52AF"/>
    <w:rsid w:val="00CF579C"/>
    <w:rsid w:val="00CF5CE9"/>
    <w:rsid w:val="00CF5E0F"/>
    <w:rsid w:val="00CF699C"/>
    <w:rsid w:val="00CF6B06"/>
    <w:rsid w:val="00CF6B0E"/>
    <w:rsid w:val="00CF6DB7"/>
    <w:rsid w:val="00CF70B5"/>
    <w:rsid w:val="00D00F28"/>
    <w:rsid w:val="00D01498"/>
    <w:rsid w:val="00D01557"/>
    <w:rsid w:val="00D01A38"/>
    <w:rsid w:val="00D01CE3"/>
    <w:rsid w:val="00D027A1"/>
    <w:rsid w:val="00D02AA8"/>
    <w:rsid w:val="00D040B5"/>
    <w:rsid w:val="00D043F2"/>
    <w:rsid w:val="00D048A7"/>
    <w:rsid w:val="00D0492A"/>
    <w:rsid w:val="00D04AA4"/>
    <w:rsid w:val="00D04E57"/>
    <w:rsid w:val="00D05048"/>
    <w:rsid w:val="00D0536D"/>
    <w:rsid w:val="00D054BC"/>
    <w:rsid w:val="00D062BE"/>
    <w:rsid w:val="00D063DA"/>
    <w:rsid w:val="00D06678"/>
    <w:rsid w:val="00D06ACC"/>
    <w:rsid w:val="00D07522"/>
    <w:rsid w:val="00D076D9"/>
    <w:rsid w:val="00D07D1F"/>
    <w:rsid w:val="00D11D60"/>
    <w:rsid w:val="00D12208"/>
    <w:rsid w:val="00D13037"/>
    <w:rsid w:val="00D13358"/>
    <w:rsid w:val="00D134E7"/>
    <w:rsid w:val="00D15127"/>
    <w:rsid w:val="00D15ACE"/>
    <w:rsid w:val="00D15E08"/>
    <w:rsid w:val="00D15EC5"/>
    <w:rsid w:val="00D16A0A"/>
    <w:rsid w:val="00D16DD3"/>
    <w:rsid w:val="00D1783B"/>
    <w:rsid w:val="00D20198"/>
    <w:rsid w:val="00D2033F"/>
    <w:rsid w:val="00D204D4"/>
    <w:rsid w:val="00D20541"/>
    <w:rsid w:val="00D21339"/>
    <w:rsid w:val="00D21B87"/>
    <w:rsid w:val="00D21BED"/>
    <w:rsid w:val="00D21D79"/>
    <w:rsid w:val="00D21FF5"/>
    <w:rsid w:val="00D2222F"/>
    <w:rsid w:val="00D224B6"/>
    <w:rsid w:val="00D22BCD"/>
    <w:rsid w:val="00D230CA"/>
    <w:rsid w:val="00D234C9"/>
    <w:rsid w:val="00D23F1A"/>
    <w:rsid w:val="00D244DE"/>
    <w:rsid w:val="00D2498C"/>
    <w:rsid w:val="00D24F5C"/>
    <w:rsid w:val="00D259F0"/>
    <w:rsid w:val="00D2602C"/>
    <w:rsid w:val="00D26172"/>
    <w:rsid w:val="00D26523"/>
    <w:rsid w:val="00D2732D"/>
    <w:rsid w:val="00D276AA"/>
    <w:rsid w:val="00D301D1"/>
    <w:rsid w:val="00D30755"/>
    <w:rsid w:val="00D30A56"/>
    <w:rsid w:val="00D30D35"/>
    <w:rsid w:val="00D31ED6"/>
    <w:rsid w:val="00D32068"/>
    <w:rsid w:val="00D32AD9"/>
    <w:rsid w:val="00D35B03"/>
    <w:rsid w:val="00D35EBF"/>
    <w:rsid w:val="00D36274"/>
    <w:rsid w:val="00D365C0"/>
    <w:rsid w:val="00D36659"/>
    <w:rsid w:val="00D3694A"/>
    <w:rsid w:val="00D369D1"/>
    <w:rsid w:val="00D36BA2"/>
    <w:rsid w:val="00D36DC1"/>
    <w:rsid w:val="00D36F85"/>
    <w:rsid w:val="00D37182"/>
    <w:rsid w:val="00D37220"/>
    <w:rsid w:val="00D372CE"/>
    <w:rsid w:val="00D37536"/>
    <w:rsid w:val="00D3770B"/>
    <w:rsid w:val="00D378B3"/>
    <w:rsid w:val="00D37F22"/>
    <w:rsid w:val="00D403FA"/>
    <w:rsid w:val="00D4078C"/>
    <w:rsid w:val="00D40E28"/>
    <w:rsid w:val="00D41248"/>
    <w:rsid w:val="00D4183A"/>
    <w:rsid w:val="00D41CF8"/>
    <w:rsid w:val="00D42C91"/>
    <w:rsid w:val="00D43DAD"/>
    <w:rsid w:val="00D43FAB"/>
    <w:rsid w:val="00D44915"/>
    <w:rsid w:val="00D44EA1"/>
    <w:rsid w:val="00D44F8A"/>
    <w:rsid w:val="00D45A3C"/>
    <w:rsid w:val="00D45AA2"/>
    <w:rsid w:val="00D46315"/>
    <w:rsid w:val="00D467E0"/>
    <w:rsid w:val="00D46C22"/>
    <w:rsid w:val="00D46E0B"/>
    <w:rsid w:val="00D47454"/>
    <w:rsid w:val="00D47C43"/>
    <w:rsid w:val="00D50101"/>
    <w:rsid w:val="00D50182"/>
    <w:rsid w:val="00D50569"/>
    <w:rsid w:val="00D520EB"/>
    <w:rsid w:val="00D525F9"/>
    <w:rsid w:val="00D52A79"/>
    <w:rsid w:val="00D52DAB"/>
    <w:rsid w:val="00D536E5"/>
    <w:rsid w:val="00D542E1"/>
    <w:rsid w:val="00D543D1"/>
    <w:rsid w:val="00D548B8"/>
    <w:rsid w:val="00D54C21"/>
    <w:rsid w:val="00D55153"/>
    <w:rsid w:val="00D555B5"/>
    <w:rsid w:val="00D55952"/>
    <w:rsid w:val="00D55DA6"/>
    <w:rsid w:val="00D56112"/>
    <w:rsid w:val="00D566EB"/>
    <w:rsid w:val="00D566F3"/>
    <w:rsid w:val="00D56C1C"/>
    <w:rsid w:val="00D56E5A"/>
    <w:rsid w:val="00D572E8"/>
    <w:rsid w:val="00D57A66"/>
    <w:rsid w:val="00D601E7"/>
    <w:rsid w:val="00D60AFD"/>
    <w:rsid w:val="00D614CF"/>
    <w:rsid w:val="00D61C90"/>
    <w:rsid w:val="00D62220"/>
    <w:rsid w:val="00D62603"/>
    <w:rsid w:val="00D62D2E"/>
    <w:rsid w:val="00D62E1F"/>
    <w:rsid w:val="00D62E4F"/>
    <w:rsid w:val="00D63156"/>
    <w:rsid w:val="00D63E03"/>
    <w:rsid w:val="00D63E1B"/>
    <w:rsid w:val="00D63E35"/>
    <w:rsid w:val="00D63E94"/>
    <w:rsid w:val="00D65FF0"/>
    <w:rsid w:val="00D664E4"/>
    <w:rsid w:val="00D67409"/>
    <w:rsid w:val="00D70855"/>
    <w:rsid w:val="00D7095F"/>
    <w:rsid w:val="00D71566"/>
    <w:rsid w:val="00D716C2"/>
    <w:rsid w:val="00D727E2"/>
    <w:rsid w:val="00D73A62"/>
    <w:rsid w:val="00D73CAF"/>
    <w:rsid w:val="00D7404C"/>
    <w:rsid w:val="00D742D8"/>
    <w:rsid w:val="00D74E82"/>
    <w:rsid w:val="00D754E3"/>
    <w:rsid w:val="00D75979"/>
    <w:rsid w:val="00D7622A"/>
    <w:rsid w:val="00D7632D"/>
    <w:rsid w:val="00D766A3"/>
    <w:rsid w:val="00D7705F"/>
    <w:rsid w:val="00D7772D"/>
    <w:rsid w:val="00D77B7A"/>
    <w:rsid w:val="00D77DD3"/>
    <w:rsid w:val="00D80094"/>
    <w:rsid w:val="00D800D1"/>
    <w:rsid w:val="00D80A2A"/>
    <w:rsid w:val="00D80DC5"/>
    <w:rsid w:val="00D81183"/>
    <w:rsid w:val="00D811FD"/>
    <w:rsid w:val="00D818FA"/>
    <w:rsid w:val="00D81A1E"/>
    <w:rsid w:val="00D83658"/>
    <w:rsid w:val="00D83C5E"/>
    <w:rsid w:val="00D83E7E"/>
    <w:rsid w:val="00D83F5E"/>
    <w:rsid w:val="00D841CB"/>
    <w:rsid w:val="00D844B4"/>
    <w:rsid w:val="00D84B5D"/>
    <w:rsid w:val="00D85C8A"/>
    <w:rsid w:val="00D85F79"/>
    <w:rsid w:val="00D860A3"/>
    <w:rsid w:val="00D86307"/>
    <w:rsid w:val="00D86378"/>
    <w:rsid w:val="00D865F1"/>
    <w:rsid w:val="00D86CE8"/>
    <w:rsid w:val="00D87162"/>
    <w:rsid w:val="00D871F8"/>
    <w:rsid w:val="00D876BD"/>
    <w:rsid w:val="00D87919"/>
    <w:rsid w:val="00D879F2"/>
    <w:rsid w:val="00D87EB0"/>
    <w:rsid w:val="00D90070"/>
    <w:rsid w:val="00D9042A"/>
    <w:rsid w:val="00D9153A"/>
    <w:rsid w:val="00D91727"/>
    <w:rsid w:val="00D91B43"/>
    <w:rsid w:val="00D9232B"/>
    <w:rsid w:val="00D9237B"/>
    <w:rsid w:val="00D9315A"/>
    <w:rsid w:val="00D93FBA"/>
    <w:rsid w:val="00D94820"/>
    <w:rsid w:val="00D94A7C"/>
    <w:rsid w:val="00D94D5E"/>
    <w:rsid w:val="00D95E64"/>
    <w:rsid w:val="00D96C54"/>
    <w:rsid w:val="00D96CC8"/>
    <w:rsid w:val="00D96D07"/>
    <w:rsid w:val="00D96D9D"/>
    <w:rsid w:val="00D97749"/>
    <w:rsid w:val="00D9787D"/>
    <w:rsid w:val="00D97E05"/>
    <w:rsid w:val="00DA0191"/>
    <w:rsid w:val="00DA0521"/>
    <w:rsid w:val="00DA05EE"/>
    <w:rsid w:val="00DA09D1"/>
    <w:rsid w:val="00DA0DA4"/>
    <w:rsid w:val="00DA0FD7"/>
    <w:rsid w:val="00DA2816"/>
    <w:rsid w:val="00DA2AD5"/>
    <w:rsid w:val="00DA34F1"/>
    <w:rsid w:val="00DA3F88"/>
    <w:rsid w:val="00DA4AC0"/>
    <w:rsid w:val="00DA4F62"/>
    <w:rsid w:val="00DA5605"/>
    <w:rsid w:val="00DA5D25"/>
    <w:rsid w:val="00DA6002"/>
    <w:rsid w:val="00DA6DC3"/>
    <w:rsid w:val="00DA6FDE"/>
    <w:rsid w:val="00DA74FF"/>
    <w:rsid w:val="00DA76DA"/>
    <w:rsid w:val="00DA7721"/>
    <w:rsid w:val="00DA77D4"/>
    <w:rsid w:val="00DB00F5"/>
    <w:rsid w:val="00DB1537"/>
    <w:rsid w:val="00DB1710"/>
    <w:rsid w:val="00DB175B"/>
    <w:rsid w:val="00DB1853"/>
    <w:rsid w:val="00DB21A5"/>
    <w:rsid w:val="00DB22A9"/>
    <w:rsid w:val="00DB23E7"/>
    <w:rsid w:val="00DB2804"/>
    <w:rsid w:val="00DB2C1D"/>
    <w:rsid w:val="00DB2DCC"/>
    <w:rsid w:val="00DB3563"/>
    <w:rsid w:val="00DB3914"/>
    <w:rsid w:val="00DB3B0A"/>
    <w:rsid w:val="00DB3CC3"/>
    <w:rsid w:val="00DB50AB"/>
    <w:rsid w:val="00DB549B"/>
    <w:rsid w:val="00DB551C"/>
    <w:rsid w:val="00DB57A0"/>
    <w:rsid w:val="00DB64F8"/>
    <w:rsid w:val="00DB6531"/>
    <w:rsid w:val="00DB72C9"/>
    <w:rsid w:val="00DB7D76"/>
    <w:rsid w:val="00DC0619"/>
    <w:rsid w:val="00DC0969"/>
    <w:rsid w:val="00DC0AA9"/>
    <w:rsid w:val="00DC1943"/>
    <w:rsid w:val="00DC1E71"/>
    <w:rsid w:val="00DC2527"/>
    <w:rsid w:val="00DC28C5"/>
    <w:rsid w:val="00DC3800"/>
    <w:rsid w:val="00DC400B"/>
    <w:rsid w:val="00DC435C"/>
    <w:rsid w:val="00DC43F9"/>
    <w:rsid w:val="00DC57C2"/>
    <w:rsid w:val="00DC675D"/>
    <w:rsid w:val="00DC6AD1"/>
    <w:rsid w:val="00DC6B73"/>
    <w:rsid w:val="00DC6CC2"/>
    <w:rsid w:val="00DC6E8F"/>
    <w:rsid w:val="00DC6FB1"/>
    <w:rsid w:val="00DC715E"/>
    <w:rsid w:val="00DC78BC"/>
    <w:rsid w:val="00DC7D6D"/>
    <w:rsid w:val="00DC7DEB"/>
    <w:rsid w:val="00DD0224"/>
    <w:rsid w:val="00DD025C"/>
    <w:rsid w:val="00DD05E5"/>
    <w:rsid w:val="00DD1BF2"/>
    <w:rsid w:val="00DD1EA5"/>
    <w:rsid w:val="00DD2345"/>
    <w:rsid w:val="00DD270E"/>
    <w:rsid w:val="00DD27B2"/>
    <w:rsid w:val="00DD2F9D"/>
    <w:rsid w:val="00DD3B6A"/>
    <w:rsid w:val="00DD3F0E"/>
    <w:rsid w:val="00DD403C"/>
    <w:rsid w:val="00DD49F7"/>
    <w:rsid w:val="00DD4FAA"/>
    <w:rsid w:val="00DD58B0"/>
    <w:rsid w:val="00DD5A2A"/>
    <w:rsid w:val="00DD5A53"/>
    <w:rsid w:val="00DD5CED"/>
    <w:rsid w:val="00DD5D2A"/>
    <w:rsid w:val="00DD5E7A"/>
    <w:rsid w:val="00DD61FA"/>
    <w:rsid w:val="00DD6899"/>
    <w:rsid w:val="00DD6D16"/>
    <w:rsid w:val="00DD71BF"/>
    <w:rsid w:val="00DD7744"/>
    <w:rsid w:val="00DD7DFE"/>
    <w:rsid w:val="00DE05D3"/>
    <w:rsid w:val="00DE0AE6"/>
    <w:rsid w:val="00DE120A"/>
    <w:rsid w:val="00DE157A"/>
    <w:rsid w:val="00DE17C3"/>
    <w:rsid w:val="00DE1996"/>
    <w:rsid w:val="00DE1FC5"/>
    <w:rsid w:val="00DE258E"/>
    <w:rsid w:val="00DE25BF"/>
    <w:rsid w:val="00DE31EE"/>
    <w:rsid w:val="00DE3A73"/>
    <w:rsid w:val="00DE4FB7"/>
    <w:rsid w:val="00DE50F7"/>
    <w:rsid w:val="00DE524C"/>
    <w:rsid w:val="00DE56BC"/>
    <w:rsid w:val="00DE5826"/>
    <w:rsid w:val="00DE6483"/>
    <w:rsid w:val="00DE6B05"/>
    <w:rsid w:val="00DE6B4B"/>
    <w:rsid w:val="00DE6F60"/>
    <w:rsid w:val="00DE7207"/>
    <w:rsid w:val="00DE7920"/>
    <w:rsid w:val="00DE7B21"/>
    <w:rsid w:val="00DE7F79"/>
    <w:rsid w:val="00DF0816"/>
    <w:rsid w:val="00DF23AD"/>
    <w:rsid w:val="00DF36C5"/>
    <w:rsid w:val="00DF38BF"/>
    <w:rsid w:val="00DF4D9B"/>
    <w:rsid w:val="00DF4EB1"/>
    <w:rsid w:val="00DF505D"/>
    <w:rsid w:val="00DF6D0B"/>
    <w:rsid w:val="00DF6D32"/>
    <w:rsid w:val="00DF70CE"/>
    <w:rsid w:val="00DF7EBD"/>
    <w:rsid w:val="00E0019A"/>
    <w:rsid w:val="00E001F1"/>
    <w:rsid w:val="00E007F4"/>
    <w:rsid w:val="00E00928"/>
    <w:rsid w:val="00E01212"/>
    <w:rsid w:val="00E0197E"/>
    <w:rsid w:val="00E01A82"/>
    <w:rsid w:val="00E023CE"/>
    <w:rsid w:val="00E0269B"/>
    <w:rsid w:val="00E02B73"/>
    <w:rsid w:val="00E03629"/>
    <w:rsid w:val="00E03773"/>
    <w:rsid w:val="00E0388A"/>
    <w:rsid w:val="00E038BD"/>
    <w:rsid w:val="00E03B3F"/>
    <w:rsid w:val="00E04532"/>
    <w:rsid w:val="00E04AA1"/>
    <w:rsid w:val="00E04E7F"/>
    <w:rsid w:val="00E05271"/>
    <w:rsid w:val="00E0555E"/>
    <w:rsid w:val="00E055F6"/>
    <w:rsid w:val="00E056AC"/>
    <w:rsid w:val="00E05AF9"/>
    <w:rsid w:val="00E06E0B"/>
    <w:rsid w:val="00E06F93"/>
    <w:rsid w:val="00E0742B"/>
    <w:rsid w:val="00E101A4"/>
    <w:rsid w:val="00E10407"/>
    <w:rsid w:val="00E107F7"/>
    <w:rsid w:val="00E10E39"/>
    <w:rsid w:val="00E11680"/>
    <w:rsid w:val="00E11C71"/>
    <w:rsid w:val="00E11D22"/>
    <w:rsid w:val="00E11ED2"/>
    <w:rsid w:val="00E12023"/>
    <w:rsid w:val="00E131D5"/>
    <w:rsid w:val="00E139C4"/>
    <w:rsid w:val="00E13B23"/>
    <w:rsid w:val="00E13F5E"/>
    <w:rsid w:val="00E13F64"/>
    <w:rsid w:val="00E1470E"/>
    <w:rsid w:val="00E14AD9"/>
    <w:rsid w:val="00E14F45"/>
    <w:rsid w:val="00E14F92"/>
    <w:rsid w:val="00E1579F"/>
    <w:rsid w:val="00E15857"/>
    <w:rsid w:val="00E15862"/>
    <w:rsid w:val="00E15EAD"/>
    <w:rsid w:val="00E162D8"/>
    <w:rsid w:val="00E16377"/>
    <w:rsid w:val="00E1668C"/>
    <w:rsid w:val="00E1706C"/>
    <w:rsid w:val="00E171C1"/>
    <w:rsid w:val="00E173B9"/>
    <w:rsid w:val="00E17C21"/>
    <w:rsid w:val="00E17DBB"/>
    <w:rsid w:val="00E17E23"/>
    <w:rsid w:val="00E17FAA"/>
    <w:rsid w:val="00E20599"/>
    <w:rsid w:val="00E20A51"/>
    <w:rsid w:val="00E20CE2"/>
    <w:rsid w:val="00E2128F"/>
    <w:rsid w:val="00E21A29"/>
    <w:rsid w:val="00E21B17"/>
    <w:rsid w:val="00E21F07"/>
    <w:rsid w:val="00E228A1"/>
    <w:rsid w:val="00E23268"/>
    <w:rsid w:val="00E24921"/>
    <w:rsid w:val="00E25189"/>
    <w:rsid w:val="00E25B44"/>
    <w:rsid w:val="00E25B82"/>
    <w:rsid w:val="00E27313"/>
    <w:rsid w:val="00E2756E"/>
    <w:rsid w:val="00E27600"/>
    <w:rsid w:val="00E300D0"/>
    <w:rsid w:val="00E3032F"/>
    <w:rsid w:val="00E3035E"/>
    <w:rsid w:val="00E30365"/>
    <w:rsid w:val="00E3046F"/>
    <w:rsid w:val="00E31A30"/>
    <w:rsid w:val="00E324C3"/>
    <w:rsid w:val="00E32E7D"/>
    <w:rsid w:val="00E330C1"/>
    <w:rsid w:val="00E3369A"/>
    <w:rsid w:val="00E339E6"/>
    <w:rsid w:val="00E34AD3"/>
    <w:rsid w:val="00E35B8B"/>
    <w:rsid w:val="00E35D18"/>
    <w:rsid w:val="00E35FDD"/>
    <w:rsid w:val="00E368B9"/>
    <w:rsid w:val="00E368D3"/>
    <w:rsid w:val="00E37130"/>
    <w:rsid w:val="00E37179"/>
    <w:rsid w:val="00E40242"/>
    <w:rsid w:val="00E40CA0"/>
    <w:rsid w:val="00E40CB1"/>
    <w:rsid w:val="00E410C5"/>
    <w:rsid w:val="00E4111D"/>
    <w:rsid w:val="00E41640"/>
    <w:rsid w:val="00E41F54"/>
    <w:rsid w:val="00E4208A"/>
    <w:rsid w:val="00E42970"/>
    <w:rsid w:val="00E42BAC"/>
    <w:rsid w:val="00E43728"/>
    <w:rsid w:val="00E43806"/>
    <w:rsid w:val="00E444FA"/>
    <w:rsid w:val="00E44587"/>
    <w:rsid w:val="00E44F52"/>
    <w:rsid w:val="00E45040"/>
    <w:rsid w:val="00E4550B"/>
    <w:rsid w:val="00E45682"/>
    <w:rsid w:val="00E46B0F"/>
    <w:rsid w:val="00E46F55"/>
    <w:rsid w:val="00E47032"/>
    <w:rsid w:val="00E474DF"/>
    <w:rsid w:val="00E47642"/>
    <w:rsid w:val="00E507BD"/>
    <w:rsid w:val="00E50A19"/>
    <w:rsid w:val="00E50B53"/>
    <w:rsid w:val="00E510C4"/>
    <w:rsid w:val="00E5172E"/>
    <w:rsid w:val="00E52D5F"/>
    <w:rsid w:val="00E532CF"/>
    <w:rsid w:val="00E53ACB"/>
    <w:rsid w:val="00E54463"/>
    <w:rsid w:val="00E5465E"/>
    <w:rsid w:val="00E54B8E"/>
    <w:rsid w:val="00E54BF6"/>
    <w:rsid w:val="00E54FCA"/>
    <w:rsid w:val="00E550AF"/>
    <w:rsid w:val="00E559BD"/>
    <w:rsid w:val="00E55D88"/>
    <w:rsid w:val="00E56F13"/>
    <w:rsid w:val="00E57C9D"/>
    <w:rsid w:val="00E600C2"/>
    <w:rsid w:val="00E604DD"/>
    <w:rsid w:val="00E6064C"/>
    <w:rsid w:val="00E618FA"/>
    <w:rsid w:val="00E62024"/>
    <w:rsid w:val="00E6249E"/>
    <w:rsid w:val="00E6285A"/>
    <w:rsid w:val="00E62A0C"/>
    <w:rsid w:val="00E62DE1"/>
    <w:rsid w:val="00E632ED"/>
    <w:rsid w:val="00E6393D"/>
    <w:rsid w:val="00E63E2B"/>
    <w:rsid w:val="00E63F97"/>
    <w:rsid w:val="00E63FB0"/>
    <w:rsid w:val="00E64152"/>
    <w:rsid w:val="00E64317"/>
    <w:rsid w:val="00E64A10"/>
    <w:rsid w:val="00E64F9D"/>
    <w:rsid w:val="00E64FE3"/>
    <w:rsid w:val="00E654BE"/>
    <w:rsid w:val="00E6589C"/>
    <w:rsid w:val="00E65D05"/>
    <w:rsid w:val="00E65FC7"/>
    <w:rsid w:val="00E6642C"/>
    <w:rsid w:val="00E66547"/>
    <w:rsid w:val="00E666DE"/>
    <w:rsid w:val="00E6679D"/>
    <w:rsid w:val="00E668E6"/>
    <w:rsid w:val="00E671B0"/>
    <w:rsid w:val="00E67BE8"/>
    <w:rsid w:val="00E67E87"/>
    <w:rsid w:val="00E70296"/>
    <w:rsid w:val="00E705F4"/>
    <w:rsid w:val="00E70CE5"/>
    <w:rsid w:val="00E7127F"/>
    <w:rsid w:val="00E713AE"/>
    <w:rsid w:val="00E71DC2"/>
    <w:rsid w:val="00E71F95"/>
    <w:rsid w:val="00E723C2"/>
    <w:rsid w:val="00E723E9"/>
    <w:rsid w:val="00E72D03"/>
    <w:rsid w:val="00E73194"/>
    <w:rsid w:val="00E7370D"/>
    <w:rsid w:val="00E73BA7"/>
    <w:rsid w:val="00E73D5D"/>
    <w:rsid w:val="00E73FF2"/>
    <w:rsid w:val="00E745A0"/>
    <w:rsid w:val="00E74A11"/>
    <w:rsid w:val="00E74BF0"/>
    <w:rsid w:val="00E75409"/>
    <w:rsid w:val="00E757C5"/>
    <w:rsid w:val="00E75D41"/>
    <w:rsid w:val="00E76552"/>
    <w:rsid w:val="00E76694"/>
    <w:rsid w:val="00E76886"/>
    <w:rsid w:val="00E77A39"/>
    <w:rsid w:val="00E77AF0"/>
    <w:rsid w:val="00E806AC"/>
    <w:rsid w:val="00E80A7E"/>
    <w:rsid w:val="00E810BD"/>
    <w:rsid w:val="00E816AE"/>
    <w:rsid w:val="00E81C8A"/>
    <w:rsid w:val="00E81E7F"/>
    <w:rsid w:val="00E81FE7"/>
    <w:rsid w:val="00E8209A"/>
    <w:rsid w:val="00E82681"/>
    <w:rsid w:val="00E82B83"/>
    <w:rsid w:val="00E83416"/>
    <w:rsid w:val="00E83FE4"/>
    <w:rsid w:val="00E8424C"/>
    <w:rsid w:val="00E846AC"/>
    <w:rsid w:val="00E853A0"/>
    <w:rsid w:val="00E856B4"/>
    <w:rsid w:val="00E856F6"/>
    <w:rsid w:val="00E85CD4"/>
    <w:rsid w:val="00E85F4E"/>
    <w:rsid w:val="00E85FB5"/>
    <w:rsid w:val="00E86656"/>
    <w:rsid w:val="00E86D24"/>
    <w:rsid w:val="00E86F8B"/>
    <w:rsid w:val="00E87010"/>
    <w:rsid w:val="00E8706F"/>
    <w:rsid w:val="00E87A4B"/>
    <w:rsid w:val="00E87C6A"/>
    <w:rsid w:val="00E9091B"/>
    <w:rsid w:val="00E90A99"/>
    <w:rsid w:val="00E91114"/>
    <w:rsid w:val="00E9156D"/>
    <w:rsid w:val="00E915F2"/>
    <w:rsid w:val="00E921A6"/>
    <w:rsid w:val="00E922AD"/>
    <w:rsid w:val="00E92B33"/>
    <w:rsid w:val="00E92DAA"/>
    <w:rsid w:val="00E93698"/>
    <w:rsid w:val="00E93774"/>
    <w:rsid w:val="00E939A1"/>
    <w:rsid w:val="00E93FB9"/>
    <w:rsid w:val="00E94319"/>
    <w:rsid w:val="00E9441C"/>
    <w:rsid w:val="00E948F9"/>
    <w:rsid w:val="00E94BC9"/>
    <w:rsid w:val="00E94C18"/>
    <w:rsid w:val="00E95744"/>
    <w:rsid w:val="00E95EDF"/>
    <w:rsid w:val="00E95F42"/>
    <w:rsid w:val="00E968C8"/>
    <w:rsid w:val="00E968FC"/>
    <w:rsid w:val="00E971B6"/>
    <w:rsid w:val="00E97725"/>
    <w:rsid w:val="00E97977"/>
    <w:rsid w:val="00EA0813"/>
    <w:rsid w:val="00EA096B"/>
    <w:rsid w:val="00EA0AAD"/>
    <w:rsid w:val="00EA15A6"/>
    <w:rsid w:val="00EA1ADE"/>
    <w:rsid w:val="00EA1E21"/>
    <w:rsid w:val="00EA21A5"/>
    <w:rsid w:val="00EA2812"/>
    <w:rsid w:val="00EA3092"/>
    <w:rsid w:val="00EA4278"/>
    <w:rsid w:val="00EA470D"/>
    <w:rsid w:val="00EA4876"/>
    <w:rsid w:val="00EA4C4B"/>
    <w:rsid w:val="00EA5680"/>
    <w:rsid w:val="00EA5E72"/>
    <w:rsid w:val="00EA5F63"/>
    <w:rsid w:val="00EA61BE"/>
    <w:rsid w:val="00EA6552"/>
    <w:rsid w:val="00EA6C6C"/>
    <w:rsid w:val="00EA6EFD"/>
    <w:rsid w:val="00EA792E"/>
    <w:rsid w:val="00EB02DC"/>
    <w:rsid w:val="00EB15B6"/>
    <w:rsid w:val="00EB2A15"/>
    <w:rsid w:val="00EB2DBC"/>
    <w:rsid w:val="00EB31B2"/>
    <w:rsid w:val="00EB34F9"/>
    <w:rsid w:val="00EB3CF3"/>
    <w:rsid w:val="00EB3D62"/>
    <w:rsid w:val="00EB3E99"/>
    <w:rsid w:val="00EB4130"/>
    <w:rsid w:val="00EB4876"/>
    <w:rsid w:val="00EB4A79"/>
    <w:rsid w:val="00EB54B6"/>
    <w:rsid w:val="00EB54D3"/>
    <w:rsid w:val="00EB6093"/>
    <w:rsid w:val="00EB619A"/>
    <w:rsid w:val="00EB61BF"/>
    <w:rsid w:val="00EB6E51"/>
    <w:rsid w:val="00EC02EB"/>
    <w:rsid w:val="00EC04A5"/>
    <w:rsid w:val="00EC090F"/>
    <w:rsid w:val="00EC0CD9"/>
    <w:rsid w:val="00EC10A0"/>
    <w:rsid w:val="00EC2226"/>
    <w:rsid w:val="00EC22E7"/>
    <w:rsid w:val="00EC2A3F"/>
    <w:rsid w:val="00EC2BF8"/>
    <w:rsid w:val="00EC2FAA"/>
    <w:rsid w:val="00EC308B"/>
    <w:rsid w:val="00EC34E4"/>
    <w:rsid w:val="00EC380D"/>
    <w:rsid w:val="00EC4ECD"/>
    <w:rsid w:val="00EC5A4E"/>
    <w:rsid w:val="00EC5E2B"/>
    <w:rsid w:val="00EC6076"/>
    <w:rsid w:val="00EC67A5"/>
    <w:rsid w:val="00EC69B3"/>
    <w:rsid w:val="00EC6C19"/>
    <w:rsid w:val="00EC6CA8"/>
    <w:rsid w:val="00EC7016"/>
    <w:rsid w:val="00EC70B1"/>
    <w:rsid w:val="00ED03DF"/>
    <w:rsid w:val="00ED04C8"/>
    <w:rsid w:val="00ED0799"/>
    <w:rsid w:val="00ED0B53"/>
    <w:rsid w:val="00ED0F92"/>
    <w:rsid w:val="00ED1B1E"/>
    <w:rsid w:val="00ED26C0"/>
    <w:rsid w:val="00ED2FF0"/>
    <w:rsid w:val="00ED365C"/>
    <w:rsid w:val="00ED3C05"/>
    <w:rsid w:val="00ED3D7C"/>
    <w:rsid w:val="00ED5456"/>
    <w:rsid w:val="00ED5688"/>
    <w:rsid w:val="00ED59BF"/>
    <w:rsid w:val="00ED614B"/>
    <w:rsid w:val="00ED6702"/>
    <w:rsid w:val="00ED67DF"/>
    <w:rsid w:val="00ED686F"/>
    <w:rsid w:val="00ED6B9D"/>
    <w:rsid w:val="00ED6BBE"/>
    <w:rsid w:val="00ED7592"/>
    <w:rsid w:val="00ED76A0"/>
    <w:rsid w:val="00ED77FA"/>
    <w:rsid w:val="00ED7A9A"/>
    <w:rsid w:val="00ED7C2D"/>
    <w:rsid w:val="00EE02AB"/>
    <w:rsid w:val="00EE0A56"/>
    <w:rsid w:val="00EE1198"/>
    <w:rsid w:val="00EE1250"/>
    <w:rsid w:val="00EE13B4"/>
    <w:rsid w:val="00EE14F6"/>
    <w:rsid w:val="00EE1988"/>
    <w:rsid w:val="00EE1AA1"/>
    <w:rsid w:val="00EE1BD6"/>
    <w:rsid w:val="00EE1C44"/>
    <w:rsid w:val="00EE1D02"/>
    <w:rsid w:val="00EE1E49"/>
    <w:rsid w:val="00EE22D1"/>
    <w:rsid w:val="00EE2DAC"/>
    <w:rsid w:val="00EE3602"/>
    <w:rsid w:val="00EE3E72"/>
    <w:rsid w:val="00EE4BDC"/>
    <w:rsid w:val="00EE4F60"/>
    <w:rsid w:val="00EE60EF"/>
    <w:rsid w:val="00EE6A61"/>
    <w:rsid w:val="00EE6F02"/>
    <w:rsid w:val="00EE7233"/>
    <w:rsid w:val="00EE7843"/>
    <w:rsid w:val="00EE79CB"/>
    <w:rsid w:val="00EE7BBB"/>
    <w:rsid w:val="00EE7D0F"/>
    <w:rsid w:val="00EF006C"/>
    <w:rsid w:val="00EF00A1"/>
    <w:rsid w:val="00EF06A8"/>
    <w:rsid w:val="00EF07CF"/>
    <w:rsid w:val="00EF07EB"/>
    <w:rsid w:val="00EF13A8"/>
    <w:rsid w:val="00EF13E5"/>
    <w:rsid w:val="00EF16EF"/>
    <w:rsid w:val="00EF1D3F"/>
    <w:rsid w:val="00EF1F77"/>
    <w:rsid w:val="00EF2E2C"/>
    <w:rsid w:val="00EF301E"/>
    <w:rsid w:val="00EF306F"/>
    <w:rsid w:val="00EF31E6"/>
    <w:rsid w:val="00EF33D8"/>
    <w:rsid w:val="00EF3722"/>
    <w:rsid w:val="00EF3782"/>
    <w:rsid w:val="00EF43D4"/>
    <w:rsid w:val="00EF5119"/>
    <w:rsid w:val="00EF60B2"/>
    <w:rsid w:val="00EF615E"/>
    <w:rsid w:val="00EF6B3D"/>
    <w:rsid w:val="00EF6C73"/>
    <w:rsid w:val="00F0020F"/>
    <w:rsid w:val="00F00659"/>
    <w:rsid w:val="00F00C00"/>
    <w:rsid w:val="00F016FF"/>
    <w:rsid w:val="00F017D3"/>
    <w:rsid w:val="00F019E9"/>
    <w:rsid w:val="00F01E66"/>
    <w:rsid w:val="00F02001"/>
    <w:rsid w:val="00F020D3"/>
    <w:rsid w:val="00F025CA"/>
    <w:rsid w:val="00F0276F"/>
    <w:rsid w:val="00F028E6"/>
    <w:rsid w:val="00F02B45"/>
    <w:rsid w:val="00F02FCC"/>
    <w:rsid w:val="00F03E03"/>
    <w:rsid w:val="00F04B41"/>
    <w:rsid w:val="00F05BD4"/>
    <w:rsid w:val="00F06AC9"/>
    <w:rsid w:val="00F06D0C"/>
    <w:rsid w:val="00F07018"/>
    <w:rsid w:val="00F0756E"/>
    <w:rsid w:val="00F102E0"/>
    <w:rsid w:val="00F10328"/>
    <w:rsid w:val="00F1039E"/>
    <w:rsid w:val="00F1044A"/>
    <w:rsid w:val="00F10766"/>
    <w:rsid w:val="00F10A34"/>
    <w:rsid w:val="00F10E14"/>
    <w:rsid w:val="00F114CA"/>
    <w:rsid w:val="00F11823"/>
    <w:rsid w:val="00F11C11"/>
    <w:rsid w:val="00F126A6"/>
    <w:rsid w:val="00F13270"/>
    <w:rsid w:val="00F1371B"/>
    <w:rsid w:val="00F13847"/>
    <w:rsid w:val="00F139B8"/>
    <w:rsid w:val="00F14654"/>
    <w:rsid w:val="00F14692"/>
    <w:rsid w:val="00F146BF"/>
    <w:rsid w:val="00F149C7"/>
    <w:rsid w:val="00F14C03"/>
    <w:rsid w:val="00F14ED0"/>
    <w:rsid w:val="00F1553D"/>
    <w:rsid w:val="00F1558C"/>
    <w:rsid w:val="00F158C3"/>
    <w:rsid w:val="00F15ADC"/>
    <w:rsid w:val="00F15DCC"/>
    <w:rsid w:val="00F16199"/>
    <w:rsid w:val="00F165D1"/>
    <w:rsid w:val="00F16D05"/>
    <w:rsid w:val="00F16FEC"/>
    <w:rsid w:val="00F17432"/>
    <w:rsid w:val="00F17584"/>
    <w:rsid w:val="00F1758D"/>
    <w:rsid w:val="00F179B5"/>
    <w:rsid w:val="00F17E2A"/>
    <w:rsid w:val="00F203F0"/>
    <w:rsid w:val="00F2129E"/>
    <w:rsid w:val="00F21EAF"/>
    <w:rsid w:val="00F221E3"/>
    <w:rsid w:val="00F2406F"/>
    <w:rsid w:val="00F248FE"/>
    <w:rsid w:val="00F24F29"/>
    <w:rsid w:val="00F253C6"/>
    <w:rsid w:val="00F25542"/>
    <w:rsid w:val="00F25AE5"/>
    <w:rsid w:val="00F261B9"/>
    <w:rsid w:val="00F26430"/>
    <w:rsid w:val="00F265CD"/>
    <w:rsid w:val="00F26A06"/>
    <w:rsid w:val="00F26E6F"/>
    <w:rsid w:val="00F275CD"/>
    <w:rsid w:val="00F276FE"/>
    <w:rsid w:val="00F2771C"/>
    <w:rsid w:val="00F30E60"/>
    <w:rsid w:val="00F30E8D"/>
    <w:rsid w:val="00F312EF"/>
    <w:rsid w:val="00F315A6"/>
    <w:rsid w:val="00F31B6B"/>
    <w:rsid w:val="00F3234D"/>
    <w:rsid w:val="00F32514"/>
    <w:rsid w:val="00F32C6A"/>
    <w:rsid w:val="00F32E36"/>
    <w:rsid w:val="00F331E7"/>
    <w:rsid w:val="00F333DD"/>
    <w:rsid w:val="00F343E4"/>
    <w:rsid w:val="00F34BC4"/>
    <w:rsid w:val="00F35141"/>
    <w:rsid w:val="00F35486"/>
    <w:rsid w:val="00F355DA"/>
    <w:rsid w:val="00F36653"/>
    <w:rsid w:val="00F367F8"/>
    <w:rsid w:val="00F37021"/>
    <w:rsid w:val="00F37393"/>
    <w:rsid w:val="00F376A8"/>
    <w:rsid w:val="00F40517"/>
    <w:rsid w:val="00F41600"/>
    <w:rsid w:val="00F41882"/>
    <w:rsid w:val="00F418C1"/>
    <w:rsid w:val="00F41AEF"/>
    <w:rsid w:val="00F42799"/>
    <w:rsid w:val="00F429B9"/>
    <w:rsid w:val="00F42CB8"/>
    <w:rsid w:val="00F42FAE"/>
    <w:rsid w:val="00F430FB"/>
    <w:rsid w:val="00F4347C"/>
    <w:rsid w:val="00F43B1D"/>
    <w:rsid w:val="00F447D9"/>
    <w:rsid w:val="00F44C00"/>
    <w:rsid w:val="00F44C4F"/>
    <w:rsid w:val="00F460F2"/>
    <w:rsid w:val="00F50408"/>
    <w:rsid w:val="00F50431"/>
    <w:rsid w:val="00F51297"/>
    <w:rsid w:val="00F513CB"/>
    <w:rsid w:val="00F519C8"/>
    <w:rsid w:val="00F51C19"/>
    <w:rsid w:val="00F52005"/>
    <w:rsid w:val="00F52894"/>
    <w:rsid w:val="00F52B35"/>
    <w:rsid w:val="00F52C28"/>
    <w:rsid w:val="00F5323E"/>
    <w:rsid w:val="00F53632"/>
    <w:rsid w:val="00F538EA"/>
    <w:rsid w:val="00F54426"/>
    <w:rsid w:val="00F54DC0"/>
    <w:rsid w:val="00F5529A"/>
    <w:rsid w:val="00F55BFE"/>
    <w:rsid w:val="00F5609F"/>
    <w:rsid w:val="00F5658F"/>
    <w:rsid w:val="00F56712"/>
    <w:rsid w:val="00F56A01"/>
    <w:rsid w:val="00F57FBB"/>
    <w:rsid w:val="00F603BB"/>
    <w:rsid w:val="00F60E2A"/>
    <w:rsid w:val="00F61716"/>
    <w:rsid w:val="00F61930"/>
    <w:rsid w:val="00F61E8F"/>
    <w:rsid w:val="00F623EB"/>
    <w:rsid w:val="00F62784"/>
    <w:rsid w:val="00F627D8"/>
    <w:rsid w:val="00F62FE0"/>
    <w:rsid w:val="00F632B0"/>
    <w:rsid w:val="00F63337"/>
    <w:rsid w:val="00F63519"/>
    <w:rsid w:val="00F63775"/>
    <w:rsid w:val="00F63E78"/>
    <w:rsid w:val="00F645AE"/>
    <w:rsid w:val="00F64607"/>
    <w:rsid w:val="00F64AB3"/>
    <w:rsid w:val="00F659DB"/>
    <w:rsid w:val="00F65A69"/>
    <w:rsid w:val="00F65C00"/>
    <w:rsid w:val="00F65FA2"/>
    <w:rsid w:val="00F679C2"/>
    <w:rsid w:val="00F70257"/>
    <w:rsid w:val="00F70B7A"/>
    <w:rsid w:val="00F70E5A"/>
    <w:rsid w:val="00F7111F"/>
    <w:rsid w:val="00F713F3"/>
    <w:rsid w:val="00F71EE5"/>
    <w:rsid w:val="00F71F85"/>
    <w:rsid w:val="00F73759"/>
    <w:rsid w:val="00F7433E"/>
    <w:rsid w:val="00F750D9"/>
    <w:rsid w:val="00F75535"/>
    <w:rsid w:val="00F75FBE"/>
    <w:rsid w:val="00F76137"/>
    <w:rsid w:val="00F769F5"/>
    <w:rsid w:val="00F771EA"/>
    <w:rsid w:val="00F77E2A"/>
    <w:rsid w:val="00F80336"/>
    <w:rsid w:val="00F8100A"/>
    <w:rsid w:val="00F81991"/>
    <w:rsid w:val="00F81BD6"/>
    <w:rsid w:val="00F81E9A"/>
    <w:rsid w:val="00F81FA6"/>
    <w:rsid w:val="00F83A4E"/>
    <w:rsid w:val="00F83ACE"/>
    <w:rsid w:val="00F8450C"/>
    <w:rsid w:val="00F8486C"/>
    <w:rsid w:val="00F85308"/>
    <w:rsid w:val="00F85517"/>
    <w:rsid w:val="00F8578E"/>
    <w:rsid w:val="00F8605E"/>
    <w:rsid w:val="00F863CD"/>
    <w:rsid w:val="00F864E8"/>
    <w:rsid w:val="00F86787"/>
    <w:rsid w:val="00F8678C"/>
    <w:rsid w:val="00F868BC"/>
    <w:rsid w:val="00F868F8"/>
    <w:rsid w:val="00F86A51"/>
    <w:rsid w:val="00F86B6D"/>
    <w:rsid w:val="00F86D4A"/>
    <w:rsid w:val="00F872C9"/>
    <w:rsid w:val="00F87839"/>
    <w:rsid w:val="00F9002E"/>
    <w:rsid w:val="00F9009D"/>
    <w:rsid w:val="00F90217"/>
    <w:rsid w:val="00F90612"/>
    <w:rsid w:val="00F90702"/>
    <w:rsid w:val="00F90BBB"/>
    <w:rsid w:val="00F91880"/>
    <w:rsid w:val="00F9191E"/>
    <w:rsid w:val="00F91FF3"/>
    <w:rsid w:val="00F921FA"/>
    <w:rsid w:val="00F92BAA"/>
    <w:rsid w:val="00F92E36"/>
    <w:rsid w:val="00F9322E"/>
    <w:rsid w:val="00F9386F"/>
    <w:rsid w:val="00F93AF0"/>
    <w:rsid w:val="00F93CA3"/>
    <w:rsid w:val="00F944F0"/>
    <w:rsid w:val="00F949F3"/>
    <w:rsid w:val="00F94C7F"/>
    <w:rsid w:val="00F9536E"/>
    <w:rsid w:val="00F9583D"/>
    <w:rsid w:val="00F95997"/>
    <w:rsid w:val="00F9635A"/>
    <w:rsid w:val="00F96629"/>
    <w:rsid w:val="00F97990"/>
    <w:rsid w:val="00F97B8C"/>
    <w:rsid w:val="00FA1102"/>
    <w:rsid w:val="00FA13D7"/>
    <w:rsid w:val="00FA148B"/>
    <w:rsid w:val="00FA16DD"/>
    <w:rsid w:val="00FA1785"/>
    <w:rsid w:val="00FA1958"/>
    <w:rsid w:val="00FA1E8E"/>
    <w:rsid w:val="00FA28C5"/>
    <w:rsid w:val="00FA2E24"/>
    <w:rsid w:val="00FA2F12"/>
    <w:rsid w:val="00FA32E9"/>
    <w:rsid w:val="00FA3ABA"/>
    <w:rsid w:val="00FA3E38"/>
    <w:rsid w:val="00FA3FAF"/>
    <w:rsid w:val="00FA41BF"/>
    <w:rsid w:val="00FA4293"/>
    <w:rsid w:val="00FA43ED"/>
    <w:rsid w:val="00FA459C"/>
    <w:rsid w:val="00FA4F66"/>
    <w:rsid w:val="00FA5171"/>
    <w:rsid w:val="00FA51E2"/>
    <w:rsid w:val="00FA53AE"/>
    <w:rsid w:val="00FA562C"/>
    <w:rsid w:val="00FA5805"/>
    <w:rsid w:val="00FA5CD5"/>
    <w:rsid w:val="00FA5EB1"/>
    <w:rsid w:val="00FA678E"/>
    <w:rsid w:val="00FA67A1"/>
    <w:rsid w:val="00FA6CB4"/>
    <w:rsid w:val="00FA6EDC"/>
    <w:rsid w:val="00FA735D"/>
    <w:rsid w:val="00FA7FE6"/>
    <w:rsid w:val="00FB10E1"/>
    <w:rsid w:val="00FB17C8"/>
    <w:rsid w:val="00FB18F9"/>
    <w:rsid w:val="00FB20F1"/>
    <w:rsid w:val="00FB22B0"/>
    <w:rsid w:val="00FB27CB"/>
    <w:rsid w:val="00FB2EFF"/>
    <w:rsid w:val="00FB3044"/>
    <w:rsid w:val="00FB310C"/>
    <w:rsid w:val="00FB3722"/>
    <w:rsid w:val="00FB372C"/>
    <w:rsid w:val="00FB39C7"/>
    <w:rsid w:val="00FB40A9"/>
    <w:rsid w:val="00FB4581"/>
    <w:rsid w:val="00FB49A6"/>
    <w:rsid w:val="00FB4CDD"/>
    <w:rsid w:val="00FB51D2"/>
    <w:rsid w:val="00FB57D4"/>
    <w:rsid w:val="00FB5AE0"/>
    <w:rsid w:val="00FB6EDB"/>
    <w:rsid w:val="00FB6F83"/>
    <w:rsid w:val="00FB6FDA"/>
    <w:rsid w:val="00FB7354"/>
    <w:rsid w:val="00FB7574"/>
    <w:rsid w:val="00FB76BD"/>
    <w:rsid w:val="00FB7AC5"/>
    <w:rsid w:val="00FB7DEB"/>
    <w:rsid w:val="00FB7E5B"/>
    <w:rsid w:val="00FC0560"/>
    <w:rsid w:val="00FC0B42"/>
    <w:rsid w:val="00FC0C80"/>
    <w:rsid w:val="00FC2689"/>
    <w:rsid w:val="00FC2F94"/>
    <w:rsid w:val="00FC3577"/>
    <w:rsid w:val="00FC36EA"/>
    <w:rsid w:val="00FC5304"/>
    <w:rsid w:val="00FC53C9"/>
    <w:rsid w:val="00FC5676"/>
    <w:rsid w:val="00FC5A96"/>
    <w:rsid w:val="00FC5D2F"/>
    <w:rsid w:val="00FC62F9"/>
    <w:rsid w:val="00FC6565"/>
    <w:rsid w:val="00FC6C95"/>
    <w:rsid w:val="00FC6E19"/>
    <w:rsid w:val="00FC76A6"/>
    <w:rsid w:val="00FC77D7"/>
    <w:rsid w:val="00FC79AE"/>
    <w:rsid w:val="00FD0938"/>
    <w:rsid w:val="00FD13B5"/>
    <w:rsid w:val="00FD1D0B"/>
    <w:rsid w:val="00FD1D9C"/>
    <w:rsid w:val="00FD1FBD"/>
    <w:rsid w:val="00FD341F"/>
    <w:rsid w:val="00FD3485"/>
    <w:rsid w:val="00FD363C"/>
    <w:rsid w:val="00FD4128"/>
    <w:rsid w:val="00FD4B1B"/>
    <w:rsid w:val="00FD4E2A"/>
    <w:rsid w:val="00FD4F24"/>
    <w:rsid w:val="00FD5472"/>
    <w:rsid w:val="00FD5FB7"/>
    <w:rsid w:val="00FD65D8"/>
    <w:rsid w:val="00FD68D8"/>
    <w:rsid w:val="00FD6B96"/>
    <w:rsid w:val="00FD7270"/>
    <w:rsid w:val="00FD7C2F"/>
    <w:rsid w:val="00FE02C2"/>
    <w:rsid w:val="00FE0385"/>
    <w:rsid w:val="00FE03B9"/>
    <w:rsid w:val="00FE0A07"/>
    <w:rsid w:val="00FE0FC9"/>
    <w:rsid w:val="00FE1039"/>
    <w:rsid w:val="00FE199F"/>
    <w:rsid w:val="00FE1A2F"/>
    <w:rsid w:val="00FE1C68"/>
    <w:rsid w:val="00FE1E7B"/>
    <w:rsid w:val="00FE2133"/>
    <w:rsid w:val="00FE2D7B"/>
    <w:rsid w:val="00FE3145"/>
    <w:rsid w:val="00FE42DD"/>
    <w:rsid w:val="00FE4859"/>
    <w:rsid w:val="00FE4B03"/>
    <w:rsid w:val="00FE5735"/>
    <w:rsid w:val="00FE5FFA"/>
    <w:rsid w:val="00FE63C7"/>
    <w:rsid w:val="00FE6AAB"/>
    <w:rsid w:val="00FE6FB4"/>
    <w:rsid w:val="00FE7199"/>
    <w:rsid w:val="00FE75FF"/>
    <w:rsid w:val="00FE78D9"/>
    <w:rsid w:val="00FF038D"/>
    <w:rsid w:val="00FF0DFB"/>
    <w:rsid w:val="00FF142B"/>
    <w:rsid w:val="00FF1801"/>
    <w:rsid w:val="00FF2B7D"/>
    <w:rsid w:val="00FF30B4"/>
    <w:rsid w:val="00FF3438"/>
    <w:rsid w:val="00FF37A3"/>
    <w:rsid w:val="00FF3BA9"/>
    <w:rsid w:val="00FF4915"/>
    <w:rsid w:val="00FF645E"/>
    <w:rsid w:val="00FF663F"/>
    <w:rsid w:val="00FF6DB0"/>
    <w:rsid w:val="00FF730F"/>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7AD6EB1"/>
  <w15:chartTrackingRefBased/>
  <w15:docId w15:val="{BEB37F6E-53D6-49EB-8D11-938F6D810F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Times New Roman" w:hAnsi="Cambria" w:cs="Times New Roman"/>
        <w:sz w:val="24"/>
        <w:szCs w:val="24"/>
        <w:lang w:val="cs-CZ" w:eastAsia="cs-CZ" w:bidi="ar-SA"/>
      </w:rPr>
    </w:rPrDefault>
    <w:pPrDefault/>
  </w:docDefaults>
  <w:latentStyles w:defLockedState="0" w:defUIPriority="0" w:defSemiHidden="0" w:defUnhideWhenUsed="0" w:defQFormat="0" w:count="376">
    <w:lsdException w:name="heading 1" w:uiPriority="9" w:qFormat="1"/>
    <w:lsdException w:name="heading 2" w:uiPriority="1" w:qFormat="1"/>
    <w:lsdException w:name="heading 3" w:uiPriority="9"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uiPriority="99"/>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uiPriority="99"/>
    <w:lsdException w:name="header" w:uiPriority="99"/>
    <w:lsdException w:name="footer" w:uiPriority="99"/>
    <w:lsdException w:name="index heading" w:uiPriority="99"/>
    <w:lsdException w:name="caption" w:uiPriority="35" w:qFormat="1"/>
    <w:lsdException w:name="table of figures" w:uiPriority="99"/>
    <w:lsdException w:name="annotation reference" w:uiPriority="99"/>
    <w:lsdException w:name="endnote reference" w:uiPriority="99"/>
    <w:lsdException w:name="endnote text" w:uiPriority="99"/>
    <w:lsdException w:name="List Bullet" w:qFormat="1"/>
    <w:lsdException w:name="List Number" w:uiPriority="21" w:qFormat="1"/>
    <w:lsdException w:name="Title" w:uiPriority="10"/>
    <w:lsdException w:name="Subtitle" w:uiPriority="11"/>
    <w:lsdException w:name="Hyperlink" w:uiPriority="99"/>
    <w:lsdException w:name="FollowedHyperlink" w:uiPriority="99"/>
    <w:lsdException w:name="Strong" w:uiPriority="22" w:qFormat="1"/>
    <w:lsdException w:name="HTML Top of Form" w:uiPriority="99"/>
    <w:lsdException w:name="Normal (Web)" w:uiPriority="99"/>
    <w:lsdException w:name="HTML Preformatted" w:semiHidden="1" w:unhideWhenUsed="1"/>
    <w:lsdException w:name="HTML Variable" w:semiHidden="1" w:unhideWhenUsed="1"/>
    <w:lsdException w:name="Normal Table" w:semiHidden="1" w:unhideWhenUsed="1"/>
    <w:lsdException w:name="annotation subject" w:uiPriority="99"/>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locked="1" w:uiPriority="41"/>
    <w:lsdException w:name="Plain Table 2" w:locked="1" w:uiPriority="42"/>
    <w:lsdException w:name="Plain Table 3" w:locked="1" w:uiPriority="43"/>
    <w:lsdException w:name="Plain Table 4" w:locked="1" w:uiPriority="44"/>
    <w:lsdException w:name="Plain Table 5" w:locked="1" w:uiPriority="45"/>
    <w:lsdException w:name="Grid Table Light" w:locked="1" w:uiPriority="40"/>
    <w:lsdException w:name="Grid Table 1 Light" w:locked="1" w:uiPriority="46"/>
    <w:lsdException w:name="Grid Table 2" w:locked="1" w:uiPriority="47"/>
    <w:lsdException w:name="Grid Table 3" w:locked="1" w:uiPriority="48"/>
    <w:lsdException w:name="Grid Table 4" w:locked="1" w:uiPriority="49"/>
    <w:lsdException w:name="Grid Table 5 Dark" w:locked="1" w:uiPriority="50"/>
    <w:lsdException w:name="Grid Table 6 Colorful" w:uiPriority="51"/>
    <w:lsdException w:name="Grid Table 7 Colorful" w:uiPriority="52"/>
    <w:lsdException w:name="Grid Table 1 Light Accent 1" w:locked="1" w:uiPriority="46"/>
    <w:lsdException w:name="Grid Table 2 Accent 1" w:locked="1" w:uiPriority="47"/>
    <w:lsdException w:name="Grid Table 3 Accent 1" w:locked="1" w:uiPriority="48"/>
    <w:lsdException w:name="Grid Table 4 Accent 1" w:locked="1" w:uiPriority="49"/>
    <w:lsdException w:name="Grid Table 5 Dark Accent 1" w:locked="1" w:uiPriority="50"/>
    <w:lsdException w:name="Grid Table 6 Colorful Accent 1" w:uiPriority="51"/>
    <w:lsdException w:name="Grid Table 7 Colorful Accent 1" w:uiPriority="52"/>
    <w:lsdException w:name="Grid Table 1 Light Accent 2" w:locked="1" w:uiPriority="46"/>
    <w:lsdException w:name="Grid Table 2 Accent 2" w:locked="1" w:uiPriority="47"/>
    <w:lsdException w:name="Grid Table 3 Accent 2" w:locked="1" w:uiPriority="48"/>
    <w:lsdException w:name="Grid Table 4 Accent 2" w:locked="1" w:uiPriority="49"/>
    <w:lsdException w:name="Grid Table 5 Dark Accent 2" w:locked="1" w:uiPriority="50"/>
    <w:lsdException w:name="Grid Table 6 Colorful Accent 2" w:uiPriority="51"/>
    <w:lsdException w:name="Grid Table 7 Colorful Accent 2" w:uiPriority="52"/>
    <w:lsdException w:name="Grid Table 1 Light Accent 3" w:locked="1" w:uiPriority="46"/>
    <w:lsdException w:name="Grid Table 2 Accent 3" w:locked="1" w:uiPriority="47"/>
    <w:lsdException w:name="Grid Table 3 Accent 3" w:locked="1" w:uiPriority="48"/>
    <w:lsdException w:name="Grid Table 4 Accent 3" w:locked="1" w:uiPriority="49"/>
    <w:lsdException w:name="Grid Table 5 Dark Accent 3" w:locked="1" w:uiPriority="50"/>
    <w:lsdException w:name="Grid Table 6 Colorful Accent 3" w:uiPriority="51"/>
    <w:lsdException w:name="Grid Table 7 Colorful Accent 3" w:uiPriority="52"/>
    <w:lsdException w:name="Grid Table 1 Light Accent 4" w:locked="1" w:uiPriority="46"/>
    <w:lsdException w:name="Grid Table 2 Accent 4" w:locked="1" w:uiPriority="47"/>
    <w:lsdException w:name="Grid Table 3 Accent 4" w:locked="1" w:uiPriority="48"/>
    <w:lsdException w:name="Grid Table 4 Accent 4" w:locked="1" w:uiPriority="49"/>
    <w:lsdException w:name="Grid Table 5 Dark Accent 4" w:locked="1" w:uiPriority="50"/>
    <w:lsdException w:name="Grid Table 6 Colorful Accent 4" w:uiPriority="51"/>
    <w:lsdException w:name="Grid Table 7 Colorful Accent 4" w:uiPriority="52"/>
    <w:lsdException w:name="Grid Table 1 Light Accent 5" w:locked="1" w:uiPriority="46"/>
    <w:lsdException w:name="Grid Table 2 Accent 5" w:locked="1" w:uiPriority="47"/>
    <w:lsdException w:name="Grid Table 3 Accent 5" w:locked="1" w:uiPriority="48"/>
    <w:lsdException w:name="Grid Table 4 Accent 5" w:locked="1" w:uiPriority="49"/>
    <w:lsdException w:name="Grid Table 5 Dark Accent 5" w:locked="1" w:uiPriority="50"/>
    <w:lsdException w:name="Grid Table 6 Colorful Accent 5" w:uiPriority="51"/>
    <w:lsdException w:name="Grid Table 7 Colorful Accent 5" w:uiPriority="52"/>
    <w:lsdException w:name="Grid Table 1 Light Accent 6" w:locked="1" w:uiPriority="46"/>
    <w:lsdException w:name="Grid Table 2 Accent 6" w:locked="1" w:uiPriority="47"/>
    <w:lsdException w:name="Grid Table 3 Accent 6" w:locked="1" w:uiPriority="48"/>
    <w:lsdException w:name="Grid Table 4 Accent 6" w:locked="1" w:uiPriority="49"/>
    <w:lsdException w:name="Grid Table 5 Dark Accent 6" w:locked="1" w:uiPriority="50"/>
    <w:lsdException w:name="Grid Table 6 Colorful Accent 6" w:uiPriority="51"/>
    <w:lsdException w:name="Grid Table 7 Colorful Accent 6" w:uiPriority="52"/>
    <w:lsdException w:name="List Table 1 Light" w:locked="1" w:uiPriority="46"/>
    <w:lsdException w:name="List Table 2" w:locked="1" w:uiPriority="47"/>
    <w:lsdException w:name="List Table 3" w:locked="1" w:uiPriority="48"/>
    <w:lsdException w:name="List Table 4" w:locked="1" w:uiPriority="49"/>
    <w:lsdException w:name="List Table 5 Dark" w:locked="1" w:uiPriority="50"/>
    <w:lsdException w:name="List Table 6 Colorful" w:uiPriority="51"/>
    <w:lsdException w:name="List Table 7 Colorful" w:uiPriority="52"/>
    <w:lsdException w:name="List Table 1 Light Accent 1" w:locked="1" w:uiPriority="46"/>
    <w:lsdException w:name="List Table 2 Accent 1" w:locked="1" w:uiPriority="47"/>
    <w:lsdException w:name="List Table 3 Accent 1" w:locked="1" w:uiPriority="48"/>
    <w:lsdException w:name="List Table 4 Accent 1" w:locked="1" w:uiPriority="49"/>
    <w:lsdException w:name="List Table 5 Dark Accent 1" w:locked="1" w:uiPriority="50"/>
    <w:lsdException w:name="List Table 6 Colorful Accent 1" w:uiPriority="51"/>
    <w:lsdException w:name="List Table 7 Colorful Accent 1" w:uiPriority="52"/>
    <w:lsdException w:name="List Table 1 Light Accent 2" w:locked="1" w:uiPriority="46"/>
    <w:lsdException w:name="List Table 2 Accent 2" w:locked="1" w:uiPriority="47"/>
    <w:lsdException w:name="List Table 3 Accent 2" w:locked="1" w:uiPriority="48"/>
    <w:lsdException w:name="List Table 4 Accent 2" w:locked="1" w:uiPriority="49"/>
    <w:lsdException w:name="List Table 5 Dark Accent 2" w:locked="1" w:uiPriority="50"/>
    <w:lsdException w:name="List Table 6 Colorful Accent 2" w:uiPriority="51"/>
    <w:lsdException w:name="List Table 7 Colorful Accent 2" w:uiPriority="52"/>
    <w:lsdException w:name="List Table 1 Light Accent 3" w:locked="1" w:uiPriority="46"/>
    <w:lsdException w:name="List Table 2 Accent 3" w:locked="1" w:uiPriority="47"/>
    <w:lsdException w:name="List Table 3 Accent 3" w:locked="1" w:uiPriority="48"/>
    <w:lsdException w:name="List Table 4 Accent 3" w:locked="1" w:uiPriority="49"/>
    <w:lsdException w:name="List Table 5 Dark Accent 3" w:locked="1" w:uiPriority="50"/>
    <w:lsdException w:name="List Table 6 Colorful Accent 3" w:uiPriority="51"/>
    <w:lsdException w:name="List Table 7 Colorful Accent 3" w:uiPriority="52"/>
    <w:lsdException w:name="List Table 1 Light Accent 4" w:locked="1" w:uiPriority="46"/>
    <w:lsdException w:name="List Table 2 Accent 4" w:locked="1" w:uiPriority="47"/>
    <w:lsdException w:name="List Table 3 Accent 4" w:locked="1" w:uiPriority="48"/>
    <w:lsdException w:name="List Table 4 Accent 4" w:locked="1" w:uiPriority="49"/>
    <w:lsdException w:name="List Table 5 Dark Accent 4" w:locked="1" w:uiPriority="50"/>
    <w:lsdException w:name="List Table 6 Colorful Accent 4" w:uiPriority="51"/>
    <w:lsdException w:name="List Table 7 Colorful Accent 4" w:uiPriority="52"/>
    <w:lsdException w:name="List Table 1 Light Accent 5" w:locked="1" w:uiPriority="46"/>
    <w:lsdException w:name="List Table 2 Accent 5" w:locked="1" w:uiPriority="47"/>
    <w:lsdException w:name="List Table 3 Accent 5" w:locked="1" w:uiPriority="48"/>
    <w:lsdException w:name="List Table 4 Accent 5" w:locked="1" w:uiPriority="49"/>
    <w:lsdException w:name="List Table 5 Dark Accent 5" w:locked="1" w:uiPriority="50"/>
    <w:lsdException w:name="List Table 6 Colorful Accent 5" w:uiPriority="51"/>
    <w:lsdException w:name="List Table 7 Colorful Accent 5" w:uiPriority="52"/>
    <w:lsdException w:name="List Table 1 Light Accent 6" w:locked="1" w:uiPriority="46"/>
    <w:lsdException w:name="List Table 2 Accent 6" w:locked="1" w:uiPriority="47"/>
    <w:lsdException w:name="List Table 3 Accent 6" w:locked="1" w:uiPriority="48"/>
    <w:lsdException w:name="List Table 4 Accent 6" w:locked="1" w:uiPriority="49"/>
    <w:lsdException w:name="List Table 5 Dark Accent 6" w:locked="1"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rsid w:val="009B0541"/>
  </w:style>
  <w:style w:type="paragraph" w:styleId="Nadpis1">
    <w:name w:val="heading 1"/>
    <w:basedOn w:val="ZPNadpis1"/>
    <w:next w:val="Odstavec1"/>
    <w:link w:val="Nadpis1Char"/>
    <w:uiPriority w:val="9"/>
    <w:qFormat/>
    <w:rsid w:val="00504943"/>
    <w:pPr>
      <w:numPr>
        <w:numId w:val="14"/>
      </w:numPr>
    </w:pPr>
  </w:style>
  <w:style w:type="paragraph" w:styleId="Nadpis2">
    <w:name w:val="heading 2"/>
    <w:basedOn w:val="ZPNadpis2"/>
    <w:next w:val="Odstavec1"/>
    <w:link w:val="Nadpis2Char"/>
    <w:uiPriority w:val="1"/>
    <w:qFormat/>
    <w:rsid w:val="00504943"/>
    <w:pPr>
      <w:numPr>
        <w:ilvl w:val="1"/>
        <w:numId w:val="14"/>
      </w:numPr>
    </w:pPr>
    <w:rPr>
      <w:bCs w:val="0"/>
      <w:iCs/>
    </w:rPr>
  </w:style>
  <w:style w:type="paragraph" w:styleId="Nadpis3">
    <w:name w:val="heading 3"/>
    <w:basedOn w:val="ZPNadpis3"/>
    <w:next w:val="Odstavec1"/>
    <w:link w:val="Nadpis3Char"/>
    <w:uiPriority w:val="9"/>
    <w:qFormat/>
    <w:rsid w:val="00504943"/>
    <w:pPr>
      <w:numPr>
        <w:ilvl w:val="2"/>
        <w:numId w:val="14"/>
      </w:numPr>
    </w:pPr>
  </w:style>
  <w:style w:type="paragraph" w:styleId="Nadpis4">
    <w:name w:val="heading 4"/>
    <w:basedOn w:val="ZPNadpis4"/>
    <w:next w:val="Normln"/>
    <w:link w:val="Nadpis4Char"/>
    <w:uiPriority w:val="9"/>
    <w:unhideWhenUsed/>
    <w:rsid w:val="00504943"/>
    <w:pPr>
      <w:numPr>
        <w:ilvl w:val="3"/>
        <w:numId w:val="14"/>
      </w:numPr>
      <w:spacing w:before="240" w:after="60"/>
      <w:outlineLvl w:val="3"/>
    </w:pPr>
    <w:rPr>
      <w:rFonts w:ascii="Arial" w:hAnsi="Arial"/>
      <w:bCs/>
      <w:szCs w:val="28"/>
    </w:rPr>
  </w:style>
  <w:style w:type="paragraph" w:styleId="Nadpis5">
    <w:name w:val="heading 5"/>
    <w:basedOn w:val="Nadpis3"/>
    <w:next w:val="Normln"/>
    <w:link w:val="Nadpis5Char"/>
    <w:uiPriority w:val="9"/>
    <w:rsid w:val="00AB6916"/>
    <w:pPr>
      <w:numPr>
        <w:numId w:val="19"/>
      </w:numPr>
      <w:spacing w:before="120" w:after="240" w:line="360" w:lineRule="auto"/>
      <w:ind w:left="1008" w:hanging="1008"/>
      <w:outlineLvl w:val="4"/>
    </w:pPr>
    <w:rPr>
      <w:rFonts w:cs="Times New Roman"/>
      <w:lang w:eastAsia="sk-SK"/>
    </w:rPr>
  </w:style>
  <w:style w:type="paragraph" w:styleId="Nadpis6">
    <w:name w:val="heading 6"/>
    <w:basedOn w:val="Normln"/>
    <w:next w:val="Normln"/>
    <w:link w:val="Nadpis6Char"/>
    <w:uiPriority w:val="9"/>
    <w:unhideWhenUsed/>
    <w:rsid w:val="00743F57"/>
    <w:pPr>
      <w:spacing w:before="240" w:after="60"/>
      <w:outlineLvl w:val="5"/>
    </w:pPr>
    <w:rPr>
      <w:rFonts w:ascii="Calibri" w:hAnsi="Calibri"/>
      <w:b/>
      <w:bCs/>
      <w:sz w:val="22"/>
      <w:szCs w:val="22"/>
    </w:rPr>
  </w:style>
  <w:style w:type="paragraph" w:styleId="Nadpis7">
    <w:name w:val="heading 7"/>
    <w:basedOn w:val="Normln"/>
    <w:next w:val="Normln"/>
    <w:link w:val="Nadpis7Char"/>
    <w:uiPriority w:val="9"/>
    <w:unhideWhenUsed/>
    <w:rsid w:val="00743F57"/>
    <w:pPr>
      <w:spacing w:before="240" w:after="60"/>
      <w:outlineLvl w:val="6"/>
    </w:pPr>
    <w:rPr>
      <w:rFonts w:ascii="Calibri" w:hAnsi="Calibri"/>
    </w:rPr>
  </w:style>
  <w:style w:type="paragraph" w:styleId="Nadpis8">
    <w:name w:val="heading 8"/>
    <w:basedOn w:val="Nadpis3"/>
    <w:next w:val="Normln"/>
    <w:link w:val="Nadpis8Char"/>
    <w:uiPriority w:val="9"/>
    <w:rsid w:val="00AB6916"/>
    <w:pPr>
      <w:numPr>
        <w:ilvl w:val="0"/>
        <w:numId w:val="0"/>
      </w:numPr>
      <w:spacing w:before="120" w:after="240" w:line="360" w:lineRule="auto"/>
      <w:ind w:left="1440" w:hanging="1440"/>
      <w:outlineLvl w:val="7"/>
    </w:pPr>
    <w:rPr>
      <w:rFonts w:cs="Times New Roman"/>
      <w:bCs w:val="0"/>
      <w:lang w:eastAsia="sk-SK"/>
    </w:rPr>
  </w:style>
  <w:style w:type="paragraph" w:styleId="Nadpis9">
    <w:name w:val="heading 9"/>
    <w:basedOn w:val="Normln"/>
    <w:next w:val="Normln"/>
    <w:link w:val="Nadpis9Char"/>
    <w:uiPriority w:val="9"/>
    <w:unhideWhenUsed/>
    <w:rsid w:val="00743F57"/>
    <w:pPr>
      <w:spacing w:before="240" w:after="60"/>
      <w:outlineLvl w:val="8"/>
    </w:pPr>
    <w:rPr>
      <w:sz w:val="22"/>
      <w:szCs w:val="22"/>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customStyle="1" w:styleId="Nadpis4Char">
    <w:name w:val="Nadpis 4 Char"/>
    <w:link w:val="Nadpis4"/>
    <w:uiPriority w:val="9"/>
    <w:rsid w:val="00633434"/>
    <w:rPr>
      <w:rFonts w:ascii="Arial" w:hAnsi="Arial"/>
      <w:bCs/>
      <w:color w:val="0000DC"/>
      <w:kern w:val="32"/>
      <w:szCs w:val="28"/>
    </w:rPr>
  </w:style>
  <w:style w:type="character" w:customStyle="1" w:styleId="Nadpis6Char">
    <w:name w:val="Nadpis 6 Char"/>
    <w:link w:val="Nadpis6"/>
    <w:uiPriority w:val="9"/>
    <w:rsid w:val="00743F57"/>
    <w:rPr>
      <w:rFonts w:ascii="Calibri" w:eastAsia="Times New Roman" w:hAnsi="Calibri" w:cs="Times New Roman"/>
      <w:b/>
      <w:bCs/>
      <w:sz w:val="22"/>
      <w:szCs w:val="22"/>
    </w:rPr>
  </w:style>
  <w:style w:type="character" w:customStyle="1" w:styleId="Nadpis7Char">
    <w:name w:val="Nadpis 7 Char"/>
    <w:link w:val="Nadpis7"/>
    <w:uiPriority w:val="9"/>
    <w:rsid w:val="00743F57"/>
    <w:rPr>
      <w:rFonts w:ascii="Calibri" w:eastAsia="Times New Roman" w:hAnsi="Calibri" w:cs="Times New Roman"/>
      <w:sz w:val="24"/>
      <w:szCs w:val="24"/>
    </w:rPr>
  </w:style>
  <w:style w:type="character" w:customStyle="1" w:styleId="Nadpis9Char">
    <w:name w:val="Nadpis 9 Char"/>
    <w:link w:val="Nadpis9"/>
    <w:uiPriority w:val="9"/>
    <w:semiHidden/>
    <w:rsid w:val="00743F57"/>
    <w:rPr>
      <w:rFonts w:ascii="Cambria" w:eastAsia="Times New Roman" w:hAnsi="Cambria" w:cs="Times New Roman"/>
      <w:sz w:val="22"/>
      <w:szCs w:val="22"/>
    </w:rPr>
  </w:style>
  <w:style w:type="paragraph" w:styleId="Obsah1">
    <w:name w:val="toc 1"/>
    <w:basedOn w:val="ZP-Nadpisyzklad"/>
    <w:uiPriority w:val="39"/>
    <w:rsid w:val="00E8706F"/>
    <w:pPr>
      <w:tabs>
        <w:tab w:val="left" w:pos="480"/>
        <w:tab w:val="right" w:pos="8505"/>
      </w:tabs>
      <w:spacing w:before="240" w:after="120" w:line="280" w:lineRule="atLeast"/>
      <w:ind w:left="482" w:right="-2" w:hanging="482"/>
    </w:pPr>
    <w:rPr>
      <w:rFonts w:ascii="Cambria" w:hAnsi="Cambria"/>
      <w:b/>
      <w:bCs w:val="0"/>
      <w:noProof/>
      <w:color w:val="0000DC"/>
    </w:rPr>
  </w:style>
  <w:style w:type="paragraph" w:customStyle="1" w:styleId="ZPZklad">
    <w:name w:val="ZP: Základ"/>
    <w:link w:val="ZPZkladChar"/>
    <w:rsid w:val="0006632C"/>
    <w:pPr>
      <w:spacing w:line="300" w:lineRule="atLeast"/>
      <w:jc w:val="both"/>
    </w:pPr>
  </w:style>
  <w:style w:type="paragraph" w:customStyle="1" w:styleId="Dalodstavce">
    <w:name w:val="Další odstavce"/>
    <w:basedOn w:val="ZPZklad"/>
    <w:link w:val="DalodstavceChar"/>
    <w:uiPriority w:val="20"/>
    <w:qFormat/>
    <w:rsid w:val="00A2558D"/>
    <w:pPr>
      <w:ind w:firstLine="482"/>
    </w:pPr>
  </w:style>
  <w:style w:type="character" w:customStyle="1" w:styleId="DalodstavceChar">
    <w:name w:val="Další odstavce Char"/>
    <w:basedOn w:val="ZPZkladChar"/>
    <w:link w:val="Dalodstavce"/>
    <w:uiPriority w:val="20"/>
    <w:rsid w:val="00656B43"/>
    <w:rPr>
      <w:rFonts w:ascii="Cambria" w:hAnsi="Cambria"/>
      <w:sz w:val="24"/>
      <w:szCs w:val="24"/>
    </w:rPr>
  </w:style>
  <w:style w:type="character" w:customStyle="1" w:styleId="ZPZkladChar">
    <w:name w:val="ZP: Základ Char"/>
    <w:link w:val="ZPZklad"/>
    <w:rsid w:val="0006632C"/>
    <w:rPr>
      <w:rFonts w:ascii="Cambria" w:hAnsi="Cambria"/>
      <w:sz w:val="24"/>
      <w:szCs w:val="24"/>
    </w:rPr>
  </w:style>
  <w:style w:type="paragraph" w:customStyle="1" w:styleId="inZPNadpisy">
    <w:name w:val="inZP: Nadpisy"/>
    <w:basedOn w:val="ZPZklad"/>
    <w:link w:val="inZPNadpisyChar"/>
    <w:rsid w:val="00B9713F"/>
    <w:pPr>
      <w:keepNext/>
      <w:keepLines/>
      <w:suppressAutoHyphens/>
      <w:jc w:val="left"/>
    </w:pPr>
    <w:rPr>
      <w:rFonts w:asciiTheme="majorHAnsi" w:hAnsiTheme="majorHAnsi"/>
      <w:b/>
      <w:kern w:val="32"/>
    </w:rPr>
  </w:style>
  <w:style w:type="character" w:customStyle="1" w:styleId="inZPNadpisyChar">
    <w:name w:val="inZP: Nadpisy Char"/>
    <w:link w:val="inZPNadpisy"/>
    <w:rsid w:val="00B9713F"/>
    <w:rPr>
      <w:rFonts w:asciiTheme="majorHAnsi" w:hAnsiTheme="majorHAnsi"/>
      <w:b/>
      <w:kern w:val="32"/>
      <w:sz w:val="24"/>
      <w:szCs w:val="24"/>
      <w:lang w:val="sk-SK"/>
    </w:rPr>
  </w:style>
  <w:style w:type="paragraph" w:customStyle="1" w:styleId="ZPNadpis1vodn">
    <w:name w:val="ZP Nadpis 1 úvodní"/>
    <w:basedOn w:val="ZPNadpisy1"/>
    <w:rsid w:val="00A00BBC"/>
  </w:style>
  <w:style w:type="paragraph" w:customStyle="1" w:styleId="ZPZapatlich">
    <w:name w:val="ZP Zapatí liché"/>
    <w:basedOn w:val="inZPZhlavapaty"/>
    <w:link w:val="ZPZapatlichChar"/>
    <w:rsid w:val="0095124B"/>
    <w:pPr>
      <w:jc w:val="right"/>
    </w:pPr>
  </w:style>
  <w:style w:type="paragraph" w:customStyle="1" w:styleId="podnadpis">
    <w:name w:val="podnadpis"/>
    <w:basedOn w:val="Normln"/>
    <w:semiHidden/>
    <w:rsid w:val="00B8051E"/>
    <w:pPr>
      <w:numPr>
        <w:ilvl w:val="1"/>
        <w:numId w:val="1"/>
      </w:numPr>
    </w:pPr>
  </w:style>
  <w:style w:type="paragraph" w:customStyle="1" w:styleId="mujnadpis2">
    <w:name w:val="muj nadpis 2"/>
    <w:basedOn w:val="Normln"/>
    <w:semiHidden/>
    <w:rsid w:val="008A0030"/>
  </w:style>
  <w:style w:type="paragraph" w:customStyle="1" w:styleId="inZPZhlavstr">
    <w:name w:val="inZP: Záhlaví str."/>
    <w:basedOn w:val="inZPZhlavapaty"/>
    <w:link w:val="inZPZhlavstrChar"/>
    <w:rsid w:val="00A221A7"/>
    <w:pPr>
      <w:pBdr>
        <w:bottom w:val="single" w:sz="4" w:space="1" w:color="auto"/>
      </w:pBdr>
      <w:tabs>
        <w:tab w:val="left" w:pos="0"/>
        <w:tab w:val="right" w:pos="8505"/>
      </w:tabs>
      <w:spacing w:after="360"/>
      <w:contextualSpacing/>
    </w:pPr>
    <w:rPr>
      <w:rFonts w:asciiTheme="majorHAnsi" w:hAnsiTheme="majorHAnsi"/>
    </w:rPr>
  </w:style>
  <w:style w:type="paragraph" w:customStyle="1" w:styleId="inZPZhlavapaty">
    <w:name w:val="inZP: Záhlaví a paty"/>
    <w:basedOn w:val="ZPZklad"/>
    <w:link w:val="inZPZhlavapatyChar"/>
    <w:rsid w:val="00612ED3"/>
    <w:pPr>
      <w:keepNext/>
      <w:keepLines/>
      <w:suppressAutoHyphens/>
      <w:jc w:val="center"/>
    </w:pPr>
    <w:rPr>
      <w:smallCaps/>
    </w:rPr>
  </w:style>
  <w:style w:type="character" w:customStyle="1" w:styleId="inZPZhlavapatyChar">
    <w:name w:val="inZP: Záhlaví a paty Char"/>
    <w:basedOn w:val="ZPZkladChar"/>
    <w:link w:val="inZPZhlavapaty"/>
    <w:rsid w:val="00612ED3"/>
    <w:rPr>
      <w:rFonts w:ascii="Cambria" w:hAnsi="Cambria"/>
      <w:smallCaps/>
      <w:sz w:val="24"/>
      <w:szCs w:val="24"/>
    </w:rPr>
  </w:style>
  <w:style w:type="character" w:customStyle="1" w:styleId="inZPZhlavstrChar">
    <w:name w:val="inZP: Záhlaví str. Char"/>
    <w:basedOn w:val="inZPZhlavapatyChar"/>
    <w:link w:val="inZPZhlavstr"/>
    <w:rsid w:val="00A221A7"/>
    <w:rPr>
      <w:rFonts w:asciiTheme="majorHAnsi" w:hAnsiTheme="majorHAnsi"/>
      <w:smallCaps/>
      <w:sz w:val="24"/>
      <w:szCs w:val="24"/>
      <w:lang w:val="sk-SK"/>
    </w:rPr>
  </w:style>
  <w:style w:type="numbering" w:customStyle="1" w:styleId="ZPVetsodrkami">
    <w:name w:val="ZP: Výčet s odrážkami"/>
    <w:basedOn w:val="Bezseznamu"/>
    <w:rsid w:val="00E73BA7"/>
    <w:pPr>
      <w:numPr>
        <w:numId w:val="4"/>
      </w:numPr>
    </w:pPr>
  </w:style>
  <w:style w:type="character" w:styleId="Zstupntext">
    <w:name w:val="Placeholder Text"/>
    <w:basedOn w:val="Standardnpsmoodstavce"/>
    <w:uiPriority w:val="99"/>
    <w:semiHidden/>
    <w:rsid w:val="00E24921"/>
    <w:rPr>
      <w:color w:val="808080"/>
    </w:rPr>
  </w:style>
  <w:style w:type="paragraph" w:styleId="Zhlav">
    <w:name w:val="header"/>
    <w:basedOn w:val="Normln"/>
    <w:link w:val="ZhlavChar"/>
    <w:uiPriority w:val="99"/>
    <w:rsid w:val="00984F82"/>
    <w:pPr>
      <w:tabs>
        <w:tab w:val="center" w:pos="4536"/>
        <w:tab w:val="right" w:pos="9072"/>
      </w:tabs>
    </w:pPr>
  </w:style>
  <w:style w:type="paragraph" w:styleId="Zpat">
    <w:name w:val="footer"/>
    <w:basedOn w:val="Normln"/>
    <w:link w:val="ZpatChar"/>
    <w:uiPriority w:val="99"/>
    <w:rsid w:val="00984F82"/>
    <w:pPr>
      <w:tabs>
        <w:tab w:val="center" w:pos="4536"/>
        <w:tab w:val="right" w:pos="9072"/>
      </w:tabs>
    </w:pPr>
  </w:style>
  <w:style w:type="paragraph" w:styleId="Textpoznpodarou">
    <w:name w:val="footnote text"/>
    <w:basedOn w:val="ZPZklad"/>
    <w:link w:val="TextpoznpodarouChar"/>
    <w:rsid w:val="00E73194"/>
    <w:pPr>
      <w:ind w:left="300" w:hanging="300"/>
      <w:jc w:val="left"/>
    </w:pPr>
    <w:rPr>
      <w:sz w:val="20"/>
      <w:szCs w:val="20"/>
    </w:rPr>
  </w:style>
  <w:style w:type="character" w:styleId="Znakapoznpodarou">
    <w:name w:val="footnote reference"/>
    <w:rsid w:val="00E73194"/>
    <w:rPr>
      <w:vertAlign w:val="superscript"/>
    </w:rPr>
  </w:style>
  <w:style w:type="paragraph" w:customStyle="1" w:styleId="inZPTypprce">
    <w:name w:val="inZP: Typ práce"/>
    <w:basedOn w:val="inZPNadpisy"/>
    <w:rsid w:val="00283847"/>
    <w:pPr>
      <w:spacing w:before="560" w:after="360" w:line="360" w:lineRule="atLeast"/>
      <w:jc w:val="center"/>
    </w:pPr>
    <w:rPr>
      <w:sz w:val="36"/>
    </w:rPr>
  </w:style>
  <w:style w:type="paragraph" w:customStyle="1" w:styleId="inZPPolovinodsazen">
    <w:name w:val="inZP: Poloviční odsazení"/>
    <w:basedOn w:val="inZPNadpisy"/>
    <w:rsid w:val="00042887"/>
    <w:pPr>
      <w:spacing w:before="2400" w:after="140"/>
    </w:pPr>
  </w:style>
  <w:style w:type="paragraph" w:styleId="Obsah2">
    <w:name w:val="toc 2"/>
    <w:basedOn w:val="Normln"/>
    <w:autoRedefine/>
    <w:uiPriority w:val="39"/>
    <w:rsid w:val="006959C8"/>
    <w:pPr>
      <w:tabs>
        <w:tab w:val="left" w:pos="851"/>
        <w:tab w:val="right" w:leader="dot" w:pos="8505"/>
      </w:tabs>
      <w:spacing w:before="120"/>
      <w:ind w:left="862" w:hanging="624"/>
    </w:pPr>
    <w:rPr>
      <w:iCs/>
      <w:noProof/>
    </w:rPr>
  </w:style>
  <w:style w:type="paragraph" w:styleId="Obsah3">
    <w:name w:val="toc 3"/>
    <w:basedOn w:val="Normln"/>
    <w:autoRedefine/>
    <w:uiPriority w:val="39"/>
    <w:rsid w:val="00C35CD5"/>
    <w:pPr>
      <w:tabs>
        <w:tab w:val="left" w:pos="1361"/>
        <w:tab w:val="right" w:leader="dot" w:pos="8505"/>
      </w:tabs>
      <w:spacing w:before="120" w:line="280" w:lineRule="atLeast"/>
      <w:ind w:left="482"/>
      <w:jc w:val="both"/>
    </w:pPr>
    <w:rPr>
      <w:noProof/>
    </w:rPr>
  </w:style>
  <w:style w:type="paragraph" w:styleId="Obsah4">
    <w:name w:val="toc 4"/>
    <w:basedOn w:val="Normln"/>
    <w:next w:val="Normln"/>
    <w:autoRedefine/>
    <w:uiPriority w:val="39"/>
    <w:rsid w:val="000B205F"/>
    <w:pPr>
      <w:tabs>
        <w:tab w:val="left" w:pos="1871"/>
        <w:tab w:val="right" w:leader="dot" w:pos="8505"/>
      </w:tabs>
      <w:spacing w:before="120" w:line="260" w:lineRule="atLeast"/>
      <w:ind w:left="720"/>
    </w:pPr>
    <w:rPr>
      <w:sz w:val="22"/>
      <w:szCs w:val="20"/>
    </w:rPr>
  </w:style>
  <w:style w:type="paragraph" w:styleId="Obsah5">
    <w:name w:val="toc 5"/>
    <w:basedOn w:val="Normln"/>
    <w:next w:val="Normln"/>
    <w:autoRedefine/>
    <w:uiPriority w:val="39"/>
    <w:rsid w:val="00A86718"/>
    <w:pPr>
      <w:ind w:left="960"/>
    </w:pPr>
    <w:rPr>
      <w:sz w:val="20"/>
      <w:szCs w:val="20"/>
    </w:rPr>
  </w:style>
  <w:style w:type="paragraph" w:styleId="Obsah6">
    <w:name w:val="toc 6"/>
    <w:basedOn w:val="Normln"/>
    <w:next w:val="Normln"/>
    <w:autoRedefine/>
    <w:uiPriority w:val="39"/>
    <w:rsid w:val="00A86718"/>
    <w:pPr>
      <w:ind w:left="1200"/>
    </w:pPr>
    <w:rPr>
      <w:sz w:val="20"/>
      <w:szCs w:val="20"/>
    </w:rPr>
  </w:style>
  <w:style w:type="paragraph" w:styleId="Obsah7">
    <w:name w:val="toc 7"/>
    <w:basedOn w:val="Normln"/>
    <w:next w:val="Normln"/>
    <w:autoRedefine/>
    <w:uiPriority w:val="39"/>
    <w:rsid w:val="00A86718"/>
    <w:pPr>
      <w:ind w:left="1440"/>
    </w:pPr>
    <w:rPr>
      <w:sz w:val="20"/>
      <w:szCs w:val="20"/>
    </w:rPr>
  </w:style>
  <w:style w:type="paragraph" w:styleId="Obsah8">
    <w:name w:val="toc 8"/>
    <w:basedOn w:val="Normln"/>
    <w:next w:val="Normln"/>
    <w:autoRedefine/>
    <w:uiPriority w:val="39"/>
    <w:rsid w:val="00A86718"/>
    <w:pPr>
      <w:ind w:left="1680"/>
    </w:pPr>
    <w:rPr>
      <w:sz w:val="20"/>
      <w:szCs w:val="20"/>
    </w:rPr>
  </w:style>
  <w:style w:type="paragraph" w:styleId="Obsah9">
    <w:name w:val="toc 9"/>
    <w:basedOn w:val="ZPSeznamploh"/>
    <w:uiPriority w:val="39"/>
    <w:rsid w:val="00D06678"/>
  </w:style>
  <w:style w:type="paragraph" w:customStyle="1" w:styleId="Obsah10">
    <w:name w:val="Obsah 10"/>
    <w:basedOn w:val="ZPSeznamploh"/>
    <w:rsid w:val="006964D9"/>
    <w:pPr>
      <w:tabs>
        <w:tab w:val="left" w:pos="851"/>
      </w:tabs>
      <w:spacing w:before="120" w:after="0"/>
    </w:pPr>
  </w:style>
  <w:style w:type="paragraph" w:customStyle="1" w:styleId="ZPNadpis30">
    <w:name w:val="ZP: Nadpis 3"/>
    <w:basedOn w:val="inZPNadpisy"/>
    <w:next w:val="ZPZklad"/>
    <w:rsid w:val="009F057F"/>
    <w:pPr>
      <w:spacing w:before="280" w:after="140"/>
      <w:outlineLvl w:val="2"/>
    </w:pPr>
  </w:style>
  <w:style w:type="table" w:styleId="Tabulkasprostorovmiefekty1">
    <w:name w:val="Table 3D effects 1"/>
    <w:basedOn w:val="Normlntabulka"/>
    <w:semiHidden/>
    <w:rsid w:val="003451DC"/>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ulkasprostorovmiefekty2">
    <w:name w:val="Table 3D effects 2"/>
    <w:basedOn w:val="Normlntabulka"/>
    <w:semiHidden/>
    <w:rsid w:val="003451DC"/>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ulkasprostorovmiefekty3">
    <w:name w:val="Table 3D effects 3"/>
    <w:basedOn w:val="Normlntabulka"/>
    <w:semiHidden/>
    <w:rsid w:val="003451DC"/>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ulkastlumenmibarvami1">
    <w:name w:val="Table Subtle 1"/>
    <w:basedOn w:val="Normlntabulka"/>
    <w:semiHidden/>
    <w:rsid w:val="003451DC"/>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ulkastlumenmibarvami2">
    <w:name w:val="Table Subtle 2"/>
    <w:basedOn w:val="Normlntabulka"/>
    <w:semiHidden/>
    <w:rsid w:val="003451DC"/>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Textvbloku">
    <w:name w:val="Block Text"/>
    <w:basedOn w:val="Normln"/>
    <w:semiHidden/>
    <w:rsid w:val="003451DC"/>
    <w:pPr>
      <w:spacing w:after="120"/>
      <w:ind w:left="1440" w:right="1440"/>
    </w:pPr>
  </w:style>
  <w:style w:type="character" w:styleId="UkzkaHTML">
    <w:name w:val="HTML Sample"/>
    <w:semiHidden/>
    <w:rsid w:val="003451DC"/>
    <w:rPr>
      <w:rFonts w:ascii="Courier New" w:hAnsi="Courier New" w:cs="Courier New"/>
    </w:rPr>
  </w:style>
  <w:style w:type="table" w:styleId="Webovtabulka1">
    <w:name w:val="Table Web 1"/>
    <w:basedOn w:val="Normlntabulka"/>
    <w:semiHidden/>
    <w:rsid w:val="003451DC"/>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ovtabulka2">
    <w:name w:val="Table Web 2"/>
    <w:basedOn w:val="Normlntabulka"/>
    <w:semiHidden/>
    <w:rsid w:val="003451DC"/>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ovtabulka3">
    <w:name w:val="Table Web 3"/>
    <w:basedOn w:val="Normlntabulka"/>
    <w:semiHidden/>
    <w:rsid w:val="003451DC"/>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Zhlavzprvy">
    <w:name w:val="Message Header"/>
    <w:basedOn w:val="Normln"/>
    <w:semiHidden/>
    <w:rsid w:val="003451DC"/>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rPr>
  </w:style>
  <w:style w:type="paragraph" w:styleId="Zkladntext">
    <w:name w:val="Body Text"/>
    <w:basedOn w:val="Normln"/>
    <w:semiHidden/>
    <w:rsid w:val="003451DC"/>
    <w:pPr>
      <w:spacing w:after="120"/>
    </w:pPr>
  </w:style>
  <w:style w:type="paragraph" w:styleId="Zkladntext-prvnodsazen">
    <w:name w:val="Body Text First Indent"/>
    <w:basedOn w:val="Zkladntext"/>
    <w:semiHidden/>
    <w:rsid w:val="003451DC"/>
    <w:pPr>
      <w:ind w:firstLine="210"/>
    </w:pPr>
  </w:style>
  <w:style w:type="paragraph" w:styleId="Zkladntextodsazen">
    <w:name w:val="Body Text Indent"/>
    <w:basedOn w:val="Normln"/>
    <w:semiHidden/>
    <w:rsid w:val="003451DC"/>
    <w:pPr>
      <w:spacing w:after="120"/>
      <w:ind w:left="283"/>
    </w:pPr>
  </w:style>
  <w:style w:type="paragraph" w:styleId="Zkladntext-prvnodsazen2">
    <w:name w:val="Body Text First Indent 2"/>
    <w:basedOn w:val="Zkladntextodsazen"/>
    <w:semiHidden/>
    <w:rsid w:val="003451DC"/>
    <w:pPr>
      <w:ind w:firstLine="210"/>
    </w:pPr>
  </w:style>
  <w:style w:type="paragraph" w:styleId="Zkladntext2">
    <w:name w:val="Body Text 2"/>
    <w:basedOn w:val="Normln"/>
    <w:semiHidden/>
    <w:rsid w:val="003451DC"/>
    <w:pPr>
      <w:spacing w:after="120" w:line="480" w:lineRule="auto"/>
    </w:pPr>
  </w:style>
  <w:style w:type="paragraph" w:styleId="Zkladntext3">
    <w:name w:val="Body Text 3"/>
    <w:basedOn w:val="Normln"/>
    <w:semiHidden/>
    <w:rsid w:val="003451DC"/>
    <w:pPr>
      <w:spacing w:after="120"/>
    </w:pPr>
    <w:rPr>
      <w:sz w:val="16"/>
      <w:szCs w:val="16"/>
    </w:rPr>
  </w:style>
  <w:style w:type="paragraph" w:styleId="Zkladntextodsazen2">
    <w:name w:val="Body Text Indent 2"/>
    <w:basedOn w:val="Normln"/>
    <w:semiHidden/>
    <w:rsid w:val="003451DC"/>
    <w:pPr>
      <w:spacing w:after="120" w:line="480" w:lineRule="auto"/>
      <w:ind w:left="283"/>
    </w:pPr>
  </w:style>
  <w:style w:type="paragraph" w:styleId="Zkladntextodsazen3">
    <w:name w:val="Body Text Indent 3"/>
    <w:basedOn w:val="Normln"/>
    <w:semiHidden/>
    <w:rsid w:val="003451DC"/>
    <w:pPr>
      <w:spacing w:after="120"/>
      <w:ind w:left="283"/>
    </w:pPr>
    <w:rPr>
      <w:sz w:val="16"/>
      <w:szCs w:val="16"/>
    </w:rPr>
  </w:style>
  <w:style w:type="paragraph" w:styleId="Zvr">
    <w:name w:val="Closing"/>
    <w:basedOn w:val="Normln"/>
    <w:semiHidden/>
    <w:rsid w:val="003451DC"/>
    <w:pPr>
      <w:ind w:left="4252"/>
    </w:pPr>
  </w:style>
  <w:style w:type="paragraph" w:styleId="Zptenadresanaoblku">
    <w:name w:val="envelope return"/>
    <w:basedOn w:val="Normln"/>
    <w:semiHidden/>
    <w:rsid w:val="003451DC"/>
    <w:rPr>
      <w:rFonts w:ascii="Arial" w:hAnsi="Arial" w:cs="Arial"/>
      <w:sz w:val="20"/>
      <w:szCs w:val="20"/>
    </w:rPr>
  </w:style>
  <w:style w:type="numbering" w:customStyle="1" w:styleId="slovnkapitol">
    <w:name w:val="Číslování kapitol"/>
    <w:uiPriority w:val="99"/>
    <w:rsid w:val="00504943"/>
    <w:pPr>
      <w:numPr>
        <w:numId w:val="5"/>
      </w:numPr>
    </w:pPr>
  </w:style>
  <w:style w:type="table" w:styleId="Mkatabulky">
    <w:name w:val="Table Grid"/>
    <w:basedOn w:val="Normlntabulka"/>
    <w:rsid w:val="0083198F"/>
    <w:pPr>
      <w:keepNext/>
      <w:keepLines/>
      <w:suppressAutoHyphens/>
      <w:spacing w:line="280" w:lineRule="atLeast"/>
      <w:jc w:val="center"/>
    </w:pPr>
    <w:rPr>
      <w:rFonts w:ascii="Bookman Old Style" w:hAnsi="Bookman Old Style"/>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cPr>
      <w:vAlign w:val="center"/>
    </w:tcPr>
    <w:tblStylePr w:type="firstRow">
      <w:pPr>
        <w:jc w:val="center"/>
      </w:pPr>
      <w:rPr>
        <w:rFonts w:ascii="DengXian" w:hAnsi="DengXian"/>
        <w:sz w:val="24"/>
      </w:rPr>
    </w:tblStylePr>
  </w:style>
  <w:style w:type="character" w:customStyle="1" w:styleId="ZPLiteratura-jmnoautora">
    <w:name w:val="ZP: Literatura - jméno autora"/>
    <w:rsid w:val="00B06CB3"/>
    <w:rPr>
      <w:smallCaps/>
    </w:rPr>
  </w:style>
  <w:style w:type="character" w:customStyle="1" w:styleId="ZPLiteratura-nzevdla">
    <w:name w:val="ZP: Literatura - název díla"/>
    <w:rsid w:val="00B06CB3"/>
    <w:rPr>
      <w:i/>
    </w:rPr>
  </w:style>
  <w:style w:type="paragraph" w:customStyle="1" w:styleId="ZPLiteratura">
    <w:name w:val="ZP: Literatura"/>
    <w:basedOn w:val="ZPZklad"/>
    <w:rsid w:val="00DF505D"/>
    <w:pPr>
      <w:numPr>
        <w:numId w:val="3"/>
      </w:numPr>
      <w:spacing w:before="60"/>
      <w:jc w:val="left"/>
    </w:pPr>
  </w:style>
  <w:style w:type="character" w:customStyle="1" w:styleId="ZPVyznaen">
    <w:name w:val="ZP: Vyznačení"/>
    <w:rsid w:val="005253A0"/>
    <w:rPr>
      <w:i/>
    </w:rPr>
  </w:style>
  <w:style w:type="character" w:customStyle="1" w:styleId="ZPSilnvyznaen">
    <w:name w:val="ZP: Silné vyznačení"/>
    <w:rsid w:val="005253A0"/>
    <w:rPr>
      <w:b/>
    </w:rPr>
  </w:style>
  <w:style w:type="paragraph" w:customStyle="1" w:styleId="Styl1">
    <w:name w:val="Styl1"/>
    <w:basedOn w:val="Normln"/>
    <w:semiHidden/>
    <w:rsid w:val="008A0030"/>
    <w:pPr>
      <w:keepNext/>
      <w:keepLines/>
      <w:suppressAutoHyphens/>
    </w:pPr>
  </w:style>
  <w:style w:type="paragraph" w:customStyle="1" w:styleId="inZPPodpisprohlen">
    <w:name w:val="inZP: Podpis prohlášení"/>
    <w:basedOn w:val="ZPZklad"/>
    <w:link w:val="inZPPodpisprohlenChar"/>
    <w:rsid w:val="00FF3438"/>
    <w:pPr>
      <w:tabs>
        <w:tab w:val="center" w:pos="7088"/>
      </w:tabs>
      <w:spacing w:before="280"/>
    </w:pPr>
  </w:style>
  <w:style w:type="character" w:customStyle="1" w:styleId="ZPAnglicktext">
    <w:name w:val="ZP: Anglický text"/>
    <w:rsid w:val="000F1C94"/>
    <w:rPr>
      <w:lang w:val="en-GB"/>
    </w:rPr>
  </w:style>
  <w:style w:type="paragraph" w:customStyle="1" w:styleId="Rozvrendokumentu">
    <w:name w:val="Rozvržení dokumentu"/>
    <w:basedOn w:val="Normln"/>
    <w:semiHidden/>
    <w:rsid w:val="005253A0"/>
    <w:pPr>
      <w:shd w:val="clear" w:color="auto" w:fill="000080"/>
    </w:pPr>
    <w:rPr>
      <w:rFonts w:ascii="Tahoma" w:hAnsi="Tahoma" w:cs="Tahoma"/>
    </w:rPr>
  </w:style>
  <w:style w:type="paragraph" w:customStyle="1" w:styleId="Ploha1">
    <w:name w:val="Příloha 1"/>
    <w:basedOn w:val="ZPNadpis1"/>
    <w:next w:val="ZPZklad"/>
    <w:link w:val="Ploha1Char"/>
    <w:uiPriority w:val="49"/>
    <w:qFormat/>
    <w:rsid w:val="00940DA7"/>
    <w:pPr>
      <w:numPr>
        <w:numId w:val="16"/>
      </w:numPr>
    </w:pPr>
  </w:style>
  <w:style w:type="paragraph" w:customStyle="1" w:styleId="Ploha2">
    <w:name w:val="Příloha 2"/>
    <w:basedOn w:val="ZPNadpis2"/>
    <w:next w:val="ZPZklad"/>
    <w:link w:val="Ploha2Char"/>
    <w:uiPriority w:val="50"/>
    <w:qFormat/>
    <w:rsid w:val="00940DA7"/>
    <w:pPr>
      <w:numPr>
        <w:ilvl w:val="1"/>
        <w:numId w:val="16"/>
      </w:numPr>
    </w:pPr>
  </w:style>
  <w:style w:type="paragraph" w:customStyle="1" w:styleId="ZPZhlavvpravo">
    <w:name w:val="ZP: Záhlaví vpravo"/>
    <w:basedOn w:val="inZPZhlavstr"/>
    <w:rsid w:val="00713C76"/>
    <w:pPr>
      <w:jc w:val="right"/>
    </w:pPr>
  </w:style>
  <w:style w:type="paragraph" w:customStyle="1" w:styleId="ZPZhlavvlevo">
    <w:name w:val="ZP: Záhlaví vlevo"/>
    <w:basedOn w:val="inZPZhlavstr"/>
    <w:link w:val="ZPZhlavvlevoChar"/>
    <w:rsid w:val="0074241C"/>
    <w:pPr>
      <w:jc w:val="left"/>
    </w:pPr>
  </w:style>
  <w:style w:type="character" w:customStyle="1" w:styleId="ZPZhlavvlevoChar">
    <w:name w:val="ZP: Záhlaví vlevo Char"/>
    <w:basedOn w:val="inZPZhlavstrChar"/>
    <w:link w:val="ZPZhlavvlevo"/>
    <w:rsid w:val="0074241C"/>
    <w:rPr>
      <w:rFonts w:ascii="Cambria" w:hAnsi="Cambria"/>
      <w:smallCaps/>
      <w:sz w:val="24"/>
      <w:szCs w:val="24"/>
      <w:lang w:val="sk-SK"/>
    </w:rPr>
  </w:style>
  <w:style w:type="paragraph" w:customStyle="1" w:styleId="inZPKlovslova">
    <w:name w:val="inZP: Klíčová slova"/>
    <w:basedOn w:val="ZPZklad"/>
    <w:rsid w:val="00B9713F"/>
    <w:pPr>
      <w:spacing w:before="280" w:after="140"/>
      <w:jc w:val="left"/>
    </w:pPr>
    <w:rPr>
      <w:rFonts w:asciiTheme="majorHAnsi" w:hAnsiTheme="majorHAnsi"/>
      <w:b/>
    </w:rPr>
  </w:style>
  <w:style w:type="paragraph" w:customStyle="1" w:styleId="ZPZhlavtitulnlist">
    <w:name w:val="ZP: Záhlaví titulní list"/>
    <w:basedOn w:val="inZPZhlavstr"/>
    <w:rsid w:val="009951BF"/>
    <w:rPr>
      <w:b/>
      <w:sz w:val="32"/>
    </w:rPr>
  </w:style>
  <w:style w:type="paragraph" w:customStyle="1" w:styleId="ZPHlavnnadpis--plohy">
    <w:name w:val="ZP: Hlavní nadpis -- přílohy"/>
    <w:basedOn w:val="Normln"/>
    <w:next w:val="ZPZklad"/>
    <w:rsid w:val="007F013D"/>
    <w:pPr>
      <w:keepNext/>
      <w:keepLines/>
      <w:pageBreakBefore/>
      <w:numPr>
        <w:numId w:val="2"/>
      </w:numPr>
      <w:suppressAutoHyphens/>
      <w:spacing w:after="280" w:line="480" w:lineRule="atLeast"/>
      <w:outlineLvl w:val="0"/>
    </w:pPr>
    <w:rPr>
      <w:rFonts w:asciiTheme="majorHAnsi" w:hAnsiTheme="majorHAnsi"/>
      <w:b/>
      <w:kern w:val="32"/>
      <w:sz w:val="40"/>
      <w:szCs w:val="40"/>
    </w:rPr>
  </w:style>
  <w:style w:type="paragraph" w:customStyle="1" w:styleId="inZPVertiklnmezerastrnka">
    <w:name w:val="inZP: Vertikální mezera stránka"/>
    <w:basedOn w:val="ZPZklad"/>
    <w:next w:val="inZPKlovslova"/>
    <w:rsid w:val="007C294D"/>
    <w:pPr>
      <w:spacing w:before="10206"/>
    </w:pPr>
  </w:style>
  <w:style w:type="paragraph" w:customStyle="1" w:styleId="ZPOddlovaseznam">
    <w:name w:val="ZP: Oddělovač seznamů"/>
    <w:basedOn w:val="ZPZklad"/>
    <w:uiPriority w:val="28"/>
    <w:qFormat/>
    <w:rsid w:val="007C050F"/>
    <w:pPr>
      <w:spacing w:line="140" w:lineRule="exact"/>
    </w:pPr>
  </w:style>
  <w:style w:type="paragraph" w:customStyle="1" w:styleId="ZPPatatitulnstrnky">
    <w:name w:val="ZP: Pata titulní stránky"/>
    <w:basedOn w:val="inZPZhlavapaty"/>
    <w:rsid w:val="00A221A7"/>
    <w:rPr>
      <w:rFonts w:asciiTheme="majorHAnsi" w:hAnsiTheme="majorHAnsi"/>
      <w:b/>
      <w:sz w:val="32"/>
    </w:rPr>
  </w:style>
  <w:style w:type="paragraph" w:customStyle="1" w:styleId="inZPVertiklnmezerastrnkamen">
    <w:name w:val="inZP: Vertikální mezera stránka menší"/>
    <w:basedOn w:val="inZPVertiklnmezerastrnka"/>
    <w:rsid w:val="00E73BA7"/>
    <w:pPr>
      <w:spacing w:before="9400"/>
    </w:pPr>
    <w:rPr>
      <w:szCs w:val="20"/>
    </w:rPr>
  </w:style>
  <w:style w:type="paragraph" w:customStyle="1" w:styleId="ZPSeznamzkratek">
    <w:name w:val="ZP: Seznam zkratek"/>
    <w:basedOn w:val="ZPZklad"/>
    <w:rsid w:val="00DC0619"/>
    <w:pPr>
      <w:tabs>
        <w:tab w:val="left" w:pos="1985"/>
        <w:tab w:val="left" w:pos="2268"/>
      </w:tabs>
      <w:spacing w:after="140"/>
      <w:ind w:left="2268" w:hanging="2268"/>
    </w:pPr>
  </w:style>
  <w:style w:type="paragraph" w:customStyle="1" w:styleId="ZPTitulkaautor">
    <w:name w:val="ZP Titulka autor"/>
    <w:basedOn w:val="ZP-Nadpisyzklad"/>
    <w:rsid w:val="007066FD"/>
    <w:pPr>
      <w:spacing w:line="420" w:lineRule="exact"/>
      <w:jc w:val="center"/>
    </w:pPr>
    <w:rPr>
      <w:caps/>
      <w:sz w:val="34"/>
    </w:rPr>
  </w:style>
  <w:style w:type="character" w:customStyle="1" w:styleId="Ploha1Char">
    <w:name w:val="Příloha 1 Char"/>
    <w:basedOn w:val="Standardnpsmoodstavce"/>
    <w:link w:val="Ploha1"/>
    <w:uiPriority w:val="49"/>
    <w:rsid w:val="000D7A70"/>
    <w:rPr>
      <w:rFonts w:ascii="Arial" w:hAnsi="Arial" w:cs="Arial"/>
      <w:b/>
      <w:bCs/>
      <w:color w:val="0000DC"/>
      <w:sz w:val="34"/>
      <w:szCs w:val="40"/>
    </w:rPr>
  </w:style>
  <w:style w:type="numbering" w:customStyle="1" w:styleId="slovnploh">
    <w:name w:val="Číslování příloh"/>
    <w:uiPriority w:val="99"/>
    <w:rsid w:val="00940DA7"/>
    <w:pPr>
      <w:numPr>
        <w:numId w:val="6"/>
      </w:numPr>
    </w:pPr>
  </w:style>
  <w:style w:type="character" w:customStyle="1" w:styleId="TextpoznpodarouChar">
    <w:name w:val="Text pozn. pod čarou Char"/>
    <w:link w:val="Textpoznpodarou"/>
    <w:rsid w:val="00E73194"/>
    <w:rPr>
      <w:rFonts w:ascii="Cambria" w:hAnsi="Cambria"/>
      <w:lang w:val="sk-SK"/>
    </w:rPr>
  </w:style>
  <w:style w:type="paragraph" w:customStyle="1" w:styleId="ZPZaptsud">
    <w:name w:val="ZP Zapátí sudé"/>
    <w:basedOn w:val="inZPZhlavapaty"/>
    <w:rsid w:val="0095124B"/>
    <w:pPr>
      <w:jc w:val="left"/>
    </w:pPr>
  </w:style>
  <w:style w:type="character" w:customStyle="1" w:styleId="Nadpis5Char">
    <w:name w:val="Nadpis 5 Char"/>
    <w:link w:val="Nadpis5"/>
    <w:uiPriority w:val="9"/>
    <w:rsid w:val="00AB6916"/>
    <w:rPr>
      <w:rFonts w:ascii="Arial" w:hAnsi="Arial"/>
      <w:b/>
      <w:bCs/>
      <w:color w:val="0000DC"/>
      <w:lang w:eastAsia="sk-SK"/>
    </w:rPr>
  </w:style>
  <w:style w:type="character" w:customStyle="1" w:styleId="Nadpis8Char">
    <w:name w:val="Nadpis 8 Char"/>
    <w:link w:val="Nadpis8"/>
    <w:uiPriority w:val="9"/>
    <w:rsid w:val="00AB6916"/>
    <w:rPr>
      <w:rFonts w:ascii="Arial" w:hAnsi="Arial"/>
      <w:b/>
      <w:color w:val="0000DC"/>
      <w:lang w:eastAsia="sk-SK"/>
    </w:rPr>
  </w:style>
  <w:style w:type="character" w:customStyle="1" w:styleId="Ploha2Char">
    <w:name w:val="Příloha 2 Char"/>
    <w:basedOn w:val="Standardnpsmoodstavce"/>
    <w:link w:val="Ploha2"/>
    <w:uiPriority w:val="50"/>
    <w:rsid w:val="000D7A70"/>
    <w:rPr>
      <w:rFonts w:ascii="Arial" w:hAnsi="Arial" w:cs="Arial"/>
      <w:bCs/>
      <w:color w:val="0000DC"/>
      <w:sz w:val="28"/>
      <w:szCs w:val="28"/>
    </w:rPr>
  </w:style>
  <w:style w:type="character" w:customStyle="1" w:styleId="Nadpis1Char">
    <w:name w:val="Nadpis 1 Char"/>
    <w:link w:val="Nadpis1"/>
    <w:uiPriority w:val="9"/>
    <w:rsid w:val="009B2498"/>
    <w:rPr>
      <w:rFonts w:ascii="Arial" w:hAnsi="Arial" w:cs="Arial"/>
      <w:b/>
      <w:bCs/>
      <w:color w:val="0000DC"/>
      <w:sz w:val="34"/>
      <w:szCs w:val="40"/>
    </w:rPr>
  </w:style>
  <w:style w:type="character" w:customStyle="1" w:styleId="Nadpis2Char">
    <w:name w:val="Nadpis 2 Char"/>
    <w:link w:val="Nadpis2"/>
    <w:uiPriority w:val="1"/>
    <w:rsid w:val="009B0541"/>
    <w:rPr>
      <w:rFonts w:ascii="Arial" w:hAnsi="Arial" w:cs="Arial"/>
      <w:iCs/>
      <w:color w:val="0000DC"/>
      <w:sz w:val="28"/>
      <w:szCs w:val="28"/>
    </w:rPr>
  </w:style>
  <w:style w:type="character" w:customStyle="1" w:styleId="Nadpis3Char">
    <w:name w:val="Nadpis 3 Char"/>
    <w:link w:val="Nadpis3"/>
    <w:uiPriority w:val="9"/>
    <w:rsid w:val="00656B43"/>
    <w:rPr>
      <w:rFonts w:ascii="Arial" w:hAnsi="Arial" w:cs="Arial"/>
      <w:b/>
      <w:bCs/>
      <w:color w:val="0000DC"/>
    </w:rPr>
  </w:style>
  <w:style w:type="paragraph" w:styleId="Nadpisobsahu">
    <w:name w:val="TOC Heading"/>
    <w:basedOn w:val="Nadpis1"/>
    <w:next w:val="Normln"/>
    <w:uiPriority w:val="39"/>
    <w:rsid w:val="00AB6916"/>
    <w:pPr>
      <w:numPr>
        <w:numId w:val="19"/>
      </w:numPr>
      <w:spacing w:before="480" w:after="0" w:line="360" w:lineRule="auto"/>
      <w:outlineLvl w:val="9"/>
    </w:pPr>
    <w:rPr>
      <w:rFonts w:cs="Times New Roman"/>
      <w:color w:val="365F91"/>
      <w:spacing w:val="4"/>
      <w:sz w:val="28"/>
      <w:szCs w:val="28"/>
      <w:lang w:eastAsia="en-US"/>
    </w:rPr>
  </w:style>
  <w:style w:type="character" w:customStyle="1" w:styleId="ZhlavChar">
    <w:name w:val="Záhlaví Char"/>
    <w:link w:val="Zhlav"/>
    <w:uiPriority w:val="99"/>
    <w:rsid w:val="00AB6916"/>
    <w:rPr>
      <w:sz w:val="24"/>
      <w:szCs w:val="24"/>
    </w:rPr>
  </w:style>
  <w:style w:type="character" w:customStyle="1" w:styleId="ZpatChar">
    <w:name w:val="Zápatí Char"/>
    <w:link w:val="Zpat"/>
    <w:uiPriority w:val="99"/>
    <w:rsid w:val="00AB6916"/>
    <w:rPr>
      <w:sz w:val="24"/>
      <w:szCs w:val="24"/>
    </w:rPr>
  </w:style>
  <w:style w:type="character" w:styleId="Siln">
    <w:name w:val="Strong"/>
    <w:uiPriority w:val="22"/>
    <w:qFormat/>
    <w:rsid w:val="00AB6916"/>
    <w:rPr>
      <w:b/>
      <w:bCs/>
    </w:rPr>
  </w:style>
  <w:style w:type="paragraph" w:styleId="Nzev">
    <w:name w:val="Title"/>
    <w:basedOn w:val="Nadpis1"/>
    <w:next w:val="Normln"/>
    <w:link w:val="NzevChar"/>
    <w:uiPriority w:val="10"/>
    <w:rsid w:val="00AB6916"/>
    <w:pPr>
      <w:numPr>
        <w:numId w:val="0"/>
      </w:numPr>
      <w:spacing w:before="120" w:after="240" w:line="360" w:lineRule="auto"/>
      <w:ind w:left="360" w:hanging="360"/>
    </w:pPr>
    <w:rPr>
      <w:rFonts w:cs="Times New Roman"/>
      <w:bCs w:val="0"/>
      <w:spacing w:val="4"/>
      <w:lang w:eastAsia="sk-SK"/>
    </w:rPr>
  </w:style>
  <w:style w:type="character" w:customStyle="1" w:styleId="NzevChar">
    <w:name w:val="Název Char"/>
    <w:link w:val="Nzev"/>
    <w:uiPriority w:val="10"/>
    <w:rsid w:val="00AB6916"/>
    <w:rPr>
      <w:rFonts w:ascii="Arial" w:hAnsi="Arial"/>
      <w:b/>
      <w:color w:val="0000DC"/>
      <w:spacing w:val="4"/>
      <w:sz w:val="34"/>
      <w:szCs w:val="40"/>
      <w:lang w:eastAsia="sk-SK"/>
    </w:rPr>
  </w:style>
  <w:style w:type="paragraph" w:styleId="Titulek">
    <w:name w:val="caption"/>
    <w:basedOn w:val="ZPZklad"/>
    <w:next w:val="Odstavec1"/>
    <w:uiPriority w:val="35"/>
    <w:qFormat/>
    <w:rsid w:val="00210BCE"/>
    <w:pPr>
      <w:spacing w:after="200" w:line="276" w:lineRule="auto"/>
      <w:jc w:val="center"/>
    </w:pPr>
    <w:rPr>
      <w:b/>
      <w:bCs/>
      <w:sz w:val="20"/>
      <w:szCs w:val="20"/>
      <w:lang w:eastAsia="sk-SK"/>
    </w:rPr>
  </w:style>
  <w:style w:type="paragraph" w:styleId="Normlnweb">
    <w:name w:val="Normal (Web)"/>
    <w:basedOn w:val="Normln"/>
    <w:uiPriority w:val="99"/>
    <w:unhideWhenUsed/>
    <w:rsid w:val="00AB6916"/>
    <w:pPr>
      <w:spacing w:after="200" w:line="276" w:lineRule="auto"/>
    </w:pPr>
    <w:rPr>
      <w:b/>
      <w:lang w:val="sk-SK" w:eastAsia="sk-SK"/>
    </w:rPr>
  </w:style>
  <w:style w:type="paragraph" w:customStyle="1" w:styleId="Podtitul">
    <w:name w:val="Podtitul"/>
    <w:basedOn w:val="Nzev"/>
    <w:next w:val="Normln"/>
    <w:link w:val="PodtitulChar"/>
    <w:uiPriority w:val="11"/>
    <w:rsid w:val="00AB6916"/>
    <w:pPr>
      <w:spacing w:after="60"/>
      <w:outlineLvl w:val="1"/>
    </w:pPr>
    <w:rPr>
      <w:sz w:val="28"/>
      <w:szCs w:val="24"/>
    </w:rPr>
  </w:style>
  <w:style w:type="character" w:customStyle="1" w:styleId="PodtitulChar">
    <w:name w:val="Podtitul Char"/>
    <w:link w:val="Podtitul"/>
    <w:uiPriority w:val="11"/>
    <w:rsid w:val="00AB6916"/>
    <w:rPr>
      <w:rFonts w:ascii="Arial" w:hAnsi="Arial"/>
      <w:b/>
      <w:color w:val="0000DC"/>
      <w:spacing w:val="4"/>
      <w:sz w:val="28"/>
      <w:szCs w:val="24"/>
      <w:lang w:eastAsia="sk-SK"/>
    </w:rPr>
  </w:style>
  <w:style w:type="paragraph" w:customStyle="1" w:styleId="ZPCitacezkona">
    <w:name w:val="ZP: Citace zákona"/>
    <w:basedOn w:val="ZPZklad"/>
    <w:rsid w:val="00A8698A"/>
    <w:rPr>
      <w:i/>
    </w:rPr>
  </w:style>
  <w:style w:type="paragraph" w:customStyle="1" w:styleId="Nadpis10">
    <w:name w:val="Nadpis 1*"/>
    <w:basedOn w:val="ZPNadpis1"/>
    <w:next w:val="Odstavec1"/>
    <w:uiPriority w:val="39"/>
    <w:qFormat/>
    <w:rsid w:val="008A7F29"/>
  </w:style>
  <w:style w:type="paragraph" w:customStyle="1" w:styleId="Nadpis20">
    <w:name w:val="Nadpis 2*"/>
    <w:basedOn w:val="ZPNadpis2"/>
    <w:next w:val="Odstavec1"/>
    <w:uiPriority w:val="40"/>
    <w:qFormat/>
    <w:rsid w:val="008A7F29"/>
  </w:style>
  <w:style w:type="paragraph" w:customStyle="1" w:styleId="Nadpis30">
    <w:name w:val="Nadpis 3*"/>
    <w:basedOn w:val="ZPNadpis3"/>
    <w:next w:val="Odstavec1"/>
    <w:uiPriority w:val="41"/>
    <w:qFormat/>
    <w:rsid w:val="00F114CA"/>
  </w:style>
  <w:style w:type="paragraph" w:styleId="Rejstk2">
    <w:name w:val="index 2"/>
    <w:basedOn w:val="Normln"/>
    <w:next w:val="Normln"/>
    <w:autoRedefine/>
    <w:rsid w:val="00930CDA"/>
    <w:pPr>
      <w:ind w:left="480" w:hanging="240"/>
    </w:pPr>
    <w:rPr>
      <w:rFonts w:cstheme="minorHAnsi"/>
      <w:sz w:val="18"/>
      <w:szCs w:val="18"/>
    </w:rPr>
  </w:style>
  <w:style w:type="paragraph" w:styleId="Rejstk1">
    <w:name w:val="index 1"/>
    <w:basedOn w:val="Normln"/>
    <w:next w:val="Normln"/>
    <w:autoRedefine/>
    <w:uiPriority w:val="99"/>
    <w:rsid w:val="00930CDA"/>
    <w:pPr>
      <w:ind w:left="240" w:hanging="240"/>
    </w:pPr>
    <w:rPr>
      <w:rFonts w:cstheme="minorHAnsi"/>
      <w:sz w:val="18"/>
      <w:szCs w:val="18"/>
    </w:rPr>
  </w:style>
  <w:style w:type="paragraph" w:styleId="Rejstk3">
    <w:name w:val="index 3"/>
    <w:basedOn w:val="Normln"/>
    <w:next w:val="Normln"/>
    <w:autoRedefine/>
    <w:rsid w:val="00930CDA"/>
    <w:pPr>
      <w:ind w:left="720" w:hanging="240"/>
    </w:pPr>
    <w:rPr>
      <w:rFonts w:cstheme="minorHAnsi"/>
      <w:sz w:val="18"/>
      <w:szCs w:val="18"/>
    </w:rPr>
  </w:style>
  <w:style w:type="paragraph" w:styleId="Rejstk4">
    <w:name w:val="index 4"/>
    <w:basedOn w:val="Normln"/>
    <w:next w:val="Normln"/>
    <w:autoRedefine/>
    <w:rsid w:val="00930CDA"/>
    <w:pPr>
      <w:ind w:left="960" w:hanging="240"/>
    </w:pPr>
    <w:rPr>
      <w:rFonts w:cstheme="minorHAnsi"/>
      <w:sz w:val="18"/>
      <w:szCs w:val="18"/>
    </w:rPr>
  </w:style>
  <w:style w:type="paragraph" w:styleId="Rejstk5">
    <w:name w:val="index 5"/>
    <w:basedOn w:val="Normln"/>
    <w:next w:val="Normln"/>
    <w:autoRedefine/>
    <w:rsid w:val="00930CDA"/>
    <w:pPr>
      <w:ind w:left="1200" w:hanging="240"/>
    </w:pPr>
    <w:rPr>
      <w:rFonts w:cstheme="minorHAnsi"/>
      <w:sz w:val="18"/>
      <w:szCs w:val="18"/>
    </w:rPr>
  </w:style>
  <w:style w:type="paragraph" w:styleId="Rejstk6">
    <w:name w:val="index 6"/>
    <w:basedOn w:val="Normln"/>
    <w:next w:val="Normln"/>
    <w:autoRedefine/>
    <w:rsid w:val="00930CDA"/>
    <w:pPr>
      <w:ind w:left="1440" w:hanging="240"/>
    </w:pPr>
    <w:rPr>
      <w:rFonts w:cstheme="minorHAnsi"/>
      <w:sz w:val="18"/>
      <w:szCs w:val="18"/>
    </w:rPr>
  </w:style>
  <w:style w:type="paragraph" w:styleId="Rejstk7">
    <w:name w:val="index 7"/>
    <w:basedOn w:val="Normln"/>
    <w:next w:val="Normln"/>
    <w:autoRedefine/>
    <w:rsid w:val="007C0619"/>
    <w:pPr>
      <w:ind w:left="1680" w:hanging="240"/>
    </w:pPr>
    <w:rPr>
      <w:rFonts w:asciiTheme="minorHAnsi" w:hAnsiTheme="minorHAnsi" w:cstheme="minorHAnsi"/>
      <w:sz w:val="18"/>
      <w:szCs w:val="18"/>
    </w:rPr>
  </w:style>
  <w:style w:type="paragraph" w:styleId="Rejstk8">
    <w:name w:val="index 8"/>
    <w:basedOn w:val="Normln"/>
    <w:next w:val="Normln"/>
    <w:autoRedefine/>
    <w:rsid w:val="00930CDA"/>
    <w:pPr>
      <w:ind w:left="1920" w:hanging="240"/>
    </w:pPr>
    <w:rPr>
      <w:rFonts w:cstheme="minorHAnsi"/>
      <w:sz w:val="18"/>
      <w:szCs w:val="18"/>
    </w:rPr>
  </w:style>
  <w:style w:type="paragraph" w:styleId="Rejstk9">
    <w:name w:val="index 9"/>
    <w:basedOn w:val="Normln"/>
    <w:next w:val="Normln"/>
    <w:autoRedefine/>
    <w:rsid w:val="00930CDA"/>
    <w:pPr>
      <w:ind w:left="2160" w:hanging="240"/>
    </w:pPr>
    <w:rPr>
      <w:rFonts w:cstheme="minorHAnsi"/>
      <w:sz w:val="18"/>
      <w:szCs w:val="18"/>
    </w:rPr>
  </w:style>
  <w:style w:type="paragraph" w:styleId="Hlavikarejstku">
    <w:name w:val="index heading"/>
    <w:basedOn w:val="Normln"/>
    <w:next w:val="Rejstk1"/>
    <w:uiPriority w:val="99"/>
    <w:rsid w:val="007C0619"/>
    <w:pPr>
      <w:spacing w:before="240" w:after="120"/>
      <w:jc w:val="center"/>
    </w:pPr>
    <w:rPr>
      <w:rFonts w:asciiTheme="minorHAnsi" w:hAnsiTheme="minorHAnsi" w:cstheme="minorHAnsi"/>
      <w:b/>
      <w:bCs/>
      <w:sz w:val="26"/>
      <w:szCs w:val="26"/>
    </w:rPr>
  </w:style>
  <w:style w:type="paragraph" w:styleId="Seznamobrzk">
    <w:name w:val="table of figures"/>
    <w:basedOn w:val="Normln"/>
    <w:next w:val="Normln"/>
    <w:uiPriority w:val="99"/>
    <w:rsid w:val="00F92E36"/>
    <w:pPr>
      <w:spacing w:line="280" w:lineRule="atLeast"/>
      <w:ind w:left="482" w:hanging="482"/>
    </w:pPr>
  </w:style>
  <w:style w:type="character" w:styleId="Hypertextovodkaz">
    <w:name w:val="Hyperlink"/>
    <w:basedOn w:val="Standardnpsmoodstavce"/>
    <w:uiPriority w:val="99"/>
    <w:unhideWhenUsed/>
    <w:rsid w:val="008B1BE6"/>
    <w:rPr>
      <w:color w:val="0563C1" w:themeColor="hyperlink"/>
      <w:u w:val="single"/>
    </w:rPr>
  </w:style>
  <w:style w:type="paragraph" w:customStyle="1" w:styleId="Obrzek">
    <w:name w:val="Obrázek"/>
    <w:basedOn w:val="ZPZklad"/>
    <w:rsid w:val="003E7C04"/>
    <w:pPr>
      <w:keepNext/>
      <w:spacing w:before="240" w:line="281" w:lineRule="auto"/>
      <w:jc w:val="center"/>
    </w:pPr>
  </w:style>
  <w:style w:type="paragraph" w:customStyle="1" w:styleId="Odstavec1">
    <w:name w:val="Odstavec 1"/>
    <w:basedOn w:val="ZPZklad"/>
    <w:next w:val="Dalodstavce"/>
    <w:link w:val="Odstavec1Char"/>
    <w:uiPriority w:val="9"/>
    <w:qFormat/>
    <w:rsid w:val="00A2558D"/>
  </w:style>
  <w:style w:type="paragraph" w:styleId="Podnadpis0">
    <w:name w:val="Subtitle"/>
    <w:basedOn w:val="Normln"/>
    <w:next w:val="Normln"/>
    <w:link w:val="PodnadpisChar"/>
    <w:uiPriority w:val="11"/>
    <w:rsid w:val="00AB68BC"/>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PodnadpisChar">
    <w:name w:val="Podnadpis Char"/>
    <w:basedOn w:val="Standardnpsmoodstavce"/>
    <w:link w:val="Podnadpis0"/>
    <w:uiPriority w:val="11"/>
    <w:rsid w:val="00AB68BC"/>
    <w:rPr>
      <w:rFonts w:asciiTheme="minorHAnsi" w:eastAsiaTheme="minorEastAsia" w:hAnsiTheme="minorHAnsi" w:cstheme="minorBidi"/>
      <w:color w:val="5A5A5A" w:themeColor="text1" w:themeTint="A5"/>
      <w:spacing w:val="15"/>
      <w:sz w:val="22"/>
      <w:szCs w:val="22"/>
    </w:rPr>
  </w:style>
  <w:style w:type="paragraph" w:styleId="Citt">
    <w:name w:val="Quote"/>
    <w:basedOn w:val="ZPZklad"/>
    <w:next w:val="Odstavec1"/>
    <w:link w:val="CittChar"/>
    <w:uiPriority w:val="29"/>
    <w:qFormat/>
    <w:rsid w:val="007D341B"/>
    <w:pPr>
      <w:spacing w:before="240" w:after="240"/>
      <w:ind w:left="960" w:right="960"/>
      <w:contextualSpacing/>
    </w:pPr>
    <w:rPr>
      <w:i/>
    </w:rPr>
  </w:style>
  <w:style w:type="character" w:customStyle="1" w:styleId="CittChar">
    <w:name w:val="Citát Char"/>
    <w:basedOn w:val="Standardnpsmoodstavce"/>
    <w:link w:val="Citt"/>
    <w:uiPriority w:val="29"/>
    <w:rsid w:val="00656B43"/>
    <w:rPr>
      <w:i/>
    </w:rPr>
  </w:style>
  <w:style w:type="paragraph" w:customStyle="1" w:styleId="Citt-pokraovn">
    <w:name w:val="Citát - pokračování"/>
    <w:basedOn w:val="Citt"/>
    <w:uiPriority w:val="31"/>
    <w:qFormat/>
    <w:rsid w:val="00E64A10"/>
    <w:pPr>
      <w:spacing w:before="0"/>
      <w:ind w:left="958" w:right="958" w:firstLine="482"/>
    </w:pPr>
  </w:style>
  <w:style w:type="table" w:customStyle="1" w:styleId="ZPTabulka">
    <w:name w:val="ZP Tabulka"/>
    <w:basedOn w:val="Normlntabulka"/>
    <w:uiPriority w:val="99"/>
    <w:rsid w:val="00416B87"/>
    <w:pPr>
      <w:spacing w:line="300" w:lineRule="atLeast"/>
    </w:pPr>
    <w:tblPr>
      <w:tblStyleRowBandSize w:val="1"/>
      <w:tblStyleColBandSize w:val="1"/>
      <w:jc w:val="center"/>
      <w:tblBorders>
        <w:top w:val="single" w:sz="12" w:space="0" w:color="auto"/>
        <w:bottom w:val="single" w:sz="12" w:space="0" w:color="auto"/>
      </w:tblBorders>
    </w:tblPr>
    <w:trPr>
      <w:cantSplit/>
      <w:jc w:val="center"/>
    </w:trPr>
    <w:tblStylePr w:type="firstRow">
      <w:rPr>
        <w:b/>
      </w:rPr>
      <w:tblPr/>
      <w:tcPr>
        <w:tcBorders>
          <w:top w:val="single" w:sz="12" w:space="0" w:color="auto"/>
          <w:left w:val="nil"/>
          <w:bottom w:val="single" w:sz="4" w:space="0" w:color="auto"/>
          <w:right w:val="nil"/>
          <w:insideH w:val="nil"/>
          <w:insideV w:val="nil"/>
          <w:tl2br w:val="nil"/>
          <w:tr2bl w:val="nil"/>
        </w:tcBorders>
      </w:tcPr>
    </w:tblStylePr>
    <w:tblStylePr w:type="lastRow">
      <w:rPr>
        <w:b/>
      </w:rPr>
      <w:tblPr/>
      <w:tcPr>
        <w:tcBorders>
          <w:top w:val="single" w:sz="8" w:space="0" w:color="auto"/>
          <w:left w:val="nil"/>
          <w:bottom w:val="single" w:sz="4" w:space="0" w:color="auto"/>
          <w:right w:val="nil"/>
          <w:insideH w:val="nil"/>
          <w:insideV w:val="nil"/>
          <w:tl2br w:val="nil"/>
          <w:tr2bl w:val="nil"/>
        </w:tcBorders>
      </w:tcPr>
    </w:tblStylePr>
    <w:tblStylePr w:type="firstCol">
      <w:rPr>
        <w:b/>
      </w:rPr>
    </w:tblStylePr>
    <w:tblStylePr w:type="lastCol">
      <w:rPr>
        <w:b/>
      </w:rPr>
    </w:tblStylePr>
    <w:tblStylePr w:type="band1Vert">
      <w:tblPr/>
      <w:tcPr>
        <w:tcBorders>
          <w:top w:val="nil"/>
          <w:left w:val="single" w:sz="4" w:space="0" w:color="auto"/>
          <w:bottom w:val="nil"/>
          <w:right w:val="single" w:sz="4" w:space="0" w:color="auto"/>
          <w:insideH w:val="nil"/>
          <w:insideV w:val="nil"/>
          <w:tl2br w:val="nil"/>
          <w:tr2bl w:val="nil"/>
        </w:tcBorders>
      </w:tcPr>
    </w:tblStylePr>
    <w:tblStylePr w:type="band2Vert">
      <w:tblPr/>
      <w:tcPr>
        <w:tcBorders>
          <w:top w:val="nil"/>
          <w:left w:val="single" w:sz="4" w:space="0" w:color="auto"/>
          <w:bottom w:val="nil"/>
          <w:right w:val="single" w:sz="4" w:space="0" w:color="auto"/>
          <w:insideH w:val="nil"/>
          <w:insideV w:val="nil"/>
          <w:tl2br w:val="nil"/>
          <w:tr2bl w:val="nil"/>
        </w:tcBorders>
      </w:tcPr>
    </w:tblStylePr>
    <w:tblStylePr w:type="band1Horz">
      <w:tblPr/>
      <w:tcPr>
        <w:tcBorders>
          <w:top w:val="single" w:sz="4" w:space="0" w:color="auto"/>
          <w:left w:val="nil"/>
          <w:bottom w:val="nil"/>
          <w:right w:val="nil"/>
          <w:insideH w:val="nil"/>
          <w:insideV w:val="nil"/>
          <w:tl2br w:val="nil"/>
          <w:tr2bl w:val="nil"/>
        </w:tcBorders>
      </w:tcPr>
    </w:tblStylePr>
    <w:tblStylePr w:type="band2Horz">
      <w:tblPr/>
      <w:tcPr>
        <w:tcBorders>
          <w:top w:val="single" w:sz="4" w:space="0" w:color="auto"/>
          <w:left w:val="nil"/>
          <w:bottom w:val="single" w:sz="4" w:space="0" w:color="auto"/>
          <w:right w:val="nil"/>
          <w:insideH w:val="nil"/>
          <w:insideV w:val="nil"/>
          <w:tl2br w:val="nil"/>
          <w:tr2bl w:val="nil"/>
        </w:tcBorders>
      </w:tcPr>
    </w:tblStylePr>
  </w:style>
  <w:style w:type="table" w:styleId="Svtlmkatabulky">
    <w:name w:val="Grid Table Light"/>
    <w:basedOn w:val="Normlntabulka"/>
    <w:uiPriority w:val="40"/>
    <w:locked/>
    <w:rsid w:val="00095EBD"/>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rosttabulka1">
    <w:name w:val="Plain Table 1"/>
    <w:basedOn w:val="Normlntabulka"/>
    <w:uiPriority w:val="41"/>
    <w:locked/>
    <w:rsid w:val="00095EBD"/>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rosttabulka2">
    <w:name w:val="Plain Table 2"/>
    <w:basedOn w:val="Normlntabulka"/>
    <w:uiPriority w:val="42"/>
    <w:locked/>
    <w:rsid w:val="00095EBD"/>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rosttabulka3">
    <w:name w:val="Plain Table 3"/>
    <w:basedOn w:val="Normlntabulka"/>
    <w:uiPriority w:val="43"/>
    <w:locked/>
    <w:rsid w:val="00095EBD"/>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rosttabulka4">
    <w:name w:val="Plain Table 4"/>
    <w:basedOn w:val="Normlntabulka"/>
    <w:uiPriority w:val="44"/>
    <w:locked/>
    <w:rsid w:val="00095EBD"/>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Citt-zatek">
    <w:name w:val="Citát - začátek"/>
    <w:basedOn w:val="Citt"/>
    <w:next w:val="Citt-pokraovn"/>
    <w:link w:val="Citt-zatekChar"/>
    <w:uiPriority w:val="30"/>
    <w:qFormat/>
    <w:rsid w:val="00E64A10"/>
    <w:pPr>
      <w:spacing w:after="0"/>
      <w:ind w:left="958" w:right="958"/>
    </w:pPr>
  </w:style>
  <w:style w:type="character" w:customStyle="1" w:styleId="Citt-zatekChar">
    <w:name w:val="Citát - začátek Char"/>
    <w:basedOn w:val="CittChar"/>
    <w:link w:val="Citt-zatek"/>
    <w:uiPriority w:val="30"/>
    <w:rsid w:val="009B0541"/>
    <w:rPr>
      <w:i/>
    </w:rPr>
  </w:style>
  <w:style w:type="paragraph" w:styleId="Textbubliny">
    <w:name w:val="Balloon Text"/>
    <w:basedOn w:val="Normln"/>
    <w:link w:val="TextbublinyChar"/>
    <w:uiPriority w:val="99"/>
    <w:rsid w:val="0089154B"/>
    <w:rPr>
      <w:rFonts w:ascii="Segoe UI" w:hAnsi="Segoe UI" w:cs="Segoe UI"/>
      <w:sz w:val="18"/>
      <w:szCs w:val="18"/>
    </w:rPr>
  </w:style>
  <w:style w:type="character" w:customStyle="1" w:styleId="TextbublinyChar">
    <w:name w:val="Text bubliny Char"/>
    <w:basedOn w:val="Standardnpsmoodstavce"/>
    <w:link w:val="Textbubliny"/>
    <w:uiPriority w:val="99"/>
    <w:rsid w:val="0089154B"/>
    <w:rPr>
      <w:rFonts w:ascii="Segoe UI" w:hAnsi="Segoe UI" w:cs="Segoe UI"/>
      <w:sz w:val="18"/>
      <w:szCs w:val="18"/>
    </w:rPr>
  </w:style>
  <w:style w:type="paragraph" w:styleId="Odstavecseseznamem">
    <w:name w:val="List Paragraph"/>
    <w:basedOn w:val="Normln"/>
    <w:uiPriority w:val="34"/>
    <w:semiHidden/>
    <w:qFormat/>
    <w:rsid w:val="00DD5A53"/>
    <w:pPr>
      <w:ind w:left="720"/>
      <w:contextualSpacing/>
    </w:pPr>
  </w:style>
  <w:style w:type="paragraph" w:styleId="slovanseznam">
    <w:name w:val="List Number"/>
    <w:basedOn w:val="ZPZklad"/>
    <w:uiPriority w:val="21"/>
    <w:qFormat/>
    <w:rsid w:val="00033D24"/>
    <w:pPr>
      <w:numPr>
        <w:numId w:val="7"/>
      </w:numPr>
      <w:spacing w:before="120" w:after="120"/>
      <w:ind w:left="544" w:hanging="62"/>
      <w:contextualSpacing/>
    </w:pPr>
  </w:style>
  <w:style w:type="paragraph" w:styleId="slovanseznam2">
    <w:name w:val="List Number 2"/>
    <w:basedOn w:val="Normln"/>
    <w:rsid w:val="00DD5A53"/>
    <w:pPr>
      <w:numPr>
        <w:numId w:val="8"/>
      </w:numPr>
      <w:contextualSpacing/>
    </w:pPr>
  </w:style>
  <w:style w:type="paragraph" w:styleId="slovanseznam3">
    <w:name w:val="List Number 3"/>
    <w:basedOn w:val="Normln"/>
    <w:rsid w:val="00DD5A53"/>
    <w:pPr>
      <w:numPr>
        <w:numId w:val="9"/>
      </w:numPr>
      <w:contextualSpacing/>
    </w:pPr>
  </w:style>
  <w:style w:type="paragraph" w:styleId="slovanseznam4">
    <w:name w:val="List Number 4"/>
    <w:basedOn w:val="Normln"/>
    <w:rsid w:val="00DD5A53"/>
    <w:pPr>
      <w:numPr>
        <w:numId w:val="10"/>
      </w:numPr>
      <w:contextualSpacing/>
    </w:pPr>
  </w:style>
  <w:style w:type="paragraph" w:styleId="slovanseznam5">
    <w:name w:val="List Number 5"/>
    <w:basedOn w:val="Normln"/>
    <w:rsid w:val="00DD5A53"/>
    <w:pPr>
      <w:numPr>
        <w:numId w:val="11"/>
      </w:numPr>
      <w:contextualSpacing/>
    </w:pPr>
  </w:style>
  <w:style w:type="paragraph" w:styleId="Seznamsodrkami">
    <w:name w:val="List Bullet"/>
    <w:basedOn w:val="ZPZklad"/>
    <w:uiPriority w:val="22"/>
    <w:qFormat/>
    <w:rsid w:val="004E740F"/>
    <w:pPr>
      <w:numPr>
        <w:numId w:val="12"/>
      </w:numPr>
      <w:spacing w:before="120" w:after="120"/>
      <w:ind w:left="539" w:hanging="255"/>
      <w:contextualSpacing/>
    </w:pPr>
  </w:style>
  <w:style w:type="paragraph" w:styleId="Seznam">
    <w:name w:val="List"/>
    <w:basedOn w:val="Normln"/>
    <w:rsid w:val="00DD5A53"/>
    <w:pPr>
      <w:ind w:left="283" w:hanging="283"/>
      <w:contextualSpacing/>
    </w:pPr>
  </w:style>
  <w:style w:type="character" w:styleId="Nzevknihy">
    <w:name w:val="Book Title"/>
    <w:basedOn w:val="Standardnpsmoodstavce"/>
    <w:uiPriority w:val="33"/>
    <w:rsid w:val="00824749"/>
    <w:rPr>
      <w:b/>
      <w:bCs/>
      <w:i/>
      <w:iCs/>
      <w:spacing w:val="5"/>
    </w:rPr>
  </w:style>
  <w:style w:type="character" w:styleId="Odkazjemn">
    <w:name w:val="Subtle Reference"/>
    <w:basedOn w:val="Standardnpsmoodstavce"/>
    <w:uiPriority w:val="31"/>
    <w:rsid w:val="00824749"/>
    <w:rPr>
      <w:smallCaps/>
      <w:color w:val="5A5A5A" w:themeColor="text1" w:themeTint="A5"/>
    </w:rPr>
  </w:style>
  <w:style w:type="paragraph" w:styleId="Vrazncitt">
    <w:name w:val="Intense Quote"/>
    <w:basedOn w:val="Normln"/>
    <w:next w:val="Normln"/>
    <w:link w:val="VrazncittChar"/>
    <w:uiPriority w:val="30"/>
    <w:rsid w:val="00824749"/>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VrazncittChar">
    <w:name w:val="Výrazný citát Char"/>
    <w:basedOn w:val="Standardnpsmoodstavce"/>
    <w:link w:val="Vrazncitt"/>
    <w:uiPriority w:val="30"/>
    <w:rsid w:val="00824749"/>
    <w:rPr>
      <w:i/>
      <w:iCs/>
      <w:color w:val="5B9BD5" w:themeColor="accent1"/>
      <w:sz w:val="24"/>
      <w:szCs w:val="24"/>
    </w:rPr>
  </w:style>
  <w:style w:type="character" w:styleId="Odkazintenzivn">
    <w:name w:val="Intense Reference"/>
    <w:basedOn w:val="Standardnpsmoodstavce"/>
    <w:uiPriority w:val="32"/>
    <w:rsid w:val="00824749"/>
    <w:rPr>
      <w:b/>
      <w:bCs/>
      <w:smallCaps/>
      <w:color w:val="5B9BD5" w:themeColor="accent1"/>
      <w:spacing w:val="5"/>
    </w:rPr>
  </w:style>
  <w:style w:type="character" w:styleId="Zdraznnjemn">
    <w:name w:val="Subtle Emphasis"/>
    <w:basedOn w:val="Standardnpsmoodstavce"/>
    <w:uiPriority w:val="19"/>
    <w:rsid w:val="00824749"/>
    <w:rPr>
      <w:i/>
      <w:iCs/>
      <w:color w:val="404040" w:themeColor="text1" w:themeTint="BF"/>
    </w:rPr>
  </w:style>
  <w:style w:type="character" w:styleId="Zdraznnintenzivn">
    <w:name w:val="Intense Emphasis"/>
    <w:basedOn w:val="Standardnpsmoodstavce"/>
    <w:uiPriority w:val="21"/>
    <w:rsid w:val="00824749"/>
    <w:rPr>
      <w:i/>
      <w:iCs/>
      <w:color w:val="5B9BD5" w:themeColor="accent1"/>
    </w:rPr>
  </w:style>
  <w:style w:type="paragraph" w:customStyle="1" w:styleId="Pokraovnpoloky">
    <w:name w:val="Pokračování položky"/>
    <w:basedOn w:val="ZPZklad"/>
    <w:uiPriority w:val="23"/>
    <w:qFormat/>
    <w:rsid w:val="007677DD"/>
    <w:pPr>
      <w:ind w:left="540" w:firstLine="480"/>
    </w:pPr>
  </w:style>
  <w:style w:type="paragraph" w:styleId="Pokraovnseznamu">
    <w:name w:val="List Continue"/>
    <w:basedOn w:val="Normln"/>
    <w:rsid w:val="007677DD"/>
    <w:pPr>
      <w:spacing w:after="120"/>
      <w:ind w:left="283"/>
      <w:contextualSpacing/>
    </w:pPr>
  </w:style>
  <w:style w:type="paragraph" w:styleId="Pokraovnseznamu2">
    <w:name w:val="List Continue 2"/>
    <w:basedOn w:val="Normln"/>
    <w:rsid w:val="00AA4D4E"/>
    <w:pPr>
      <w:spacing w:after="120"/>
      <w:ind w:left="566"/>
      <w:contextualSpacing/>
    </w:pPr>
  </w:style>
  <w:style w:type="paragraph" w:styleId="Pokraovnseznamu3">
    <w:name w:val="List Continue 3"/>
    <w:basedOn w:val="Normln"/>
    <w:rsid w:val="00AA4D4E"/>
    <w:pPr>
      <w:spacing w:after="120"/>
      <w:ind w:left="849"/>
      <w:contextualSpacing/>
    </w:pPr>
  </w:style>
  <w:style w:type="paragraph" w:styleId="Pokraovnseznamu4">
    <w:name w:val="List Continue 4"/>
    <w:basedOn w:val="Normln"/>
    <w:rsid w:val="00AA4D4E"/>
    <w:pPr>
      <w:spacing w:after="120"/>
      <w:ind w:left="1132"/>
      <w:contextualSpacing/>
    </w:pPr>
  </w:style>
  <w:style w:type="paragraph" w:styleId="Pokraovnseznamu5">
    <w:name w:val="List Continue 5"/>
    <w:basedOn w:val="Normln"/>
    <w:rsid w:val="00AA4D4E"/>
    <w:pPr>
      <w:spacing w:after="120"/>
      <w:ind w:left="1415"/>
      <w:contextualSpacing/>
    </w:pPr>
  </w:style>
  <w:style w:type="paragraph" w:customStyle="1" w:styleId="ZPBibilografickzznam">
    <w:name w:val="ZP Bibilografický záznam"/>
    <w:basedOn w:val="ZPZklad"/>
    <w:link w:val="ZPBibilografickzznamChar"/>
    <w:rsid w:val="00953CD9"/>
    <w:pPr>
      <w:tabs>
        <w:tab w:val="left" w:pos="2268"/>
      </w:tabs>
      <w:suppressAutoHyphens/>
      <w:spacing w:after="140"/>
      <w:ind w:left="2268" w:hanging="2268"/>
      <w:jc w:val="left"/>
    </w:pPr>
  </w:style>
  <w:style w:type="character" w:customStyle="1" w:styleId="ZPBibilografickzznamChar">
    <w:name w:val="ZP Bibilografický záznam Char"/>
    <w:basedOn w:val="Standardnpsmoodstavce"/>
    <w:link w:val="ZPBibilografickzznam"/>
    <w:rsid w:val="00953CD9"/>
  </w:style>
  <w:style w:type="paragraph" w:customStyle="1" w:styleId="ZP-Nadpisyzklad">
    <w:name w:val="ZP-Nadpisy_základ"/>
    <w:basedOn w:val="Normln"/>
    <w:link w:val="ZP-NadpisyzkladChar"/>
    <w:rsid w:val="00704143"/>
    <w:pPr>
      <w:suppressAutoHyphens/>
    </w:pPr>
    <w:rPr>
      <w:rFonts w:ascii="Arial" w:hAnsi="Arial" w:cs="Arial"/>
      <w:bCs/>
    </w:rPr>
  </w:style>
  <w:style w:type="paragraph" w:customStyle="1" w:styleId="ZPNadpisy1">
    <w:name w:val="ZP_Nadpisy 1"/>
    <w:basedOn w:val="ZP-Nadpisyzklad"/>
    <w:rsid w:val="00FD68D8"/>
    <w:pPr>
      <w:keepNext/>
      <w:keepLines/>
      <w:pageBreakBefore/>
      <w:spacing w:after="400" w:line="440" w:lineRule="atLeast"/>
    </w:pPr>
    <w:rPr>
      <w:b/>
      <w:color w:val="0000DC"/>
      <w:sz w:val="34"/>
      <w:szCs w:val="40"/>
    </w:rPr>
  </w:style>
  <w:style w:type="character" w:customStyle="1" w:styleId="ZP-NadpisyzkladChar">
    <w:name w:val="ZP-Nadpisy_základ Char"/>
    <w:basedOn w:val="Standardnpsmoodstavce"/>
    <w:link w:val="ZP-Nadpisyzklad"/>
    <w:rsid w:val="00704143"/>
    <w:rPr>
      <w:rFonts w:ascii="Arial" w:hAnsi="Arial" w:cs="Arial"/>
      <w:bCs/>
      <w:sz w:val="24"/>
      <w:szCs w:val="24"/>
    </w:rPr>
  </w:style>
  <w:style w:type="paragraph" w:customStyle="1" w:styleId="ZPNadpis1">
    <w:name w:val="ZP Nadpis 1"/>
    <w:basedOn w:val="ZPNadpisy1"/>
    <w:rsid w:val="0006632C"/>
    <w:pPr>
      <w:outlineLvl w:val="0"/>
    </w:pPr>
  </w:style>
  <w:style w:type="paragraph" w:customStyle="1" w:styleId="ZPTitulkahlavn">
    <w:name w:val="ZP Titulka hlavní"/>
    <w:basedOn w:val="ZP-Nadpisyzklad"/>
    <w:rsid w:val="006E36ED"/>
    <w:pPr>
      <w:spacing w:line="340" w:lineRule="atLeast"/>
      <w:jc w:val="center"/>
    </w:pPr>
    <w:rPr>
      <w:sz w:val="28"/>
      <w:szCs w:val="34"/>
    </w:rPr>
  </w:style>
  <w:style w:type="paragraph" w:customStyle="1" w:styleId="ZPTitulkafakulta">
    <w:name w:val="ZP Titulka fakulta"/>
    <w:basedOn w:val="ZP-Nadpisyzklad"/>
    <w:rsid w:val="004668F5"/>
    <w:pPr>
      <w:spacing w:before="425" w:after="992" w:line="360" w:lineRule="atLeast"/>
      <w:jc w:val="center"/>
    </w:pPr>
    <w:rPr>
      <w:caps/>
    </w:rPr>
  </w:style>
  <w:style w:type="paragraph" w:customStyle="1" w:styleId="ZPTitulkarok">
    <w:name w:val="ZP Titulka rok"/>
    <w:basedOn w:val="ZP-Nadpisyzklad"/>
    <w:rsid w:val="006E36ED"/>
    <w:pPr>
      <w:jc w:val="center"/>
    </w:pPr>
    <w:rPr>
      <w:sz w:val="26"/>
      <w:szCs w:val="26"/>
    </w:rPr>
  </w:style>
  <w:style w:type="paragraph" w:customStyle="1" w:styleId="ZPTitulkanzev">
    <w:name w:val="ZP Titulka název"/>
    <w:basedOn w:val="ZP-Nadpisyzklad"/>
    <w:rsid w:val="00832CB3"/>
    <w:pPr>
      <w:spacing w:line="760" w:lineRule="exact"/>
      <w:jc w:val="center"/>
    </w:pPr>
    <w:rPr>
      <w:b/>
      <w:color w:val="0000DC"/>
      <w:sz w:val="60"/>
      <w:szCs w:val="60"/>
    </w:rPr>
  </w:style>
  <w:style w:type="paragraph" w:customStyle="1" w:styleId="ZPTitulkadra">
    <w:name w:val="ZP Titulka díra"/>
    <w:rsid w:val="00704143"/>
    <w:pPr>
      <w:widowControl w:val="0"/>
    </w:pPr>
    <w:rPr>
      <w:sz w:val="16"/>
      <w:szCs w:val="16"/>
    </w:rPr>
  </w:style>
  <w:style w:type="character" w:customStyle="1" w:styleId="ZPPKlbiblografie">
    <w:name w:val="ZPP Klíč biblografie"/>
    <w:basedOn w:val="Standardnpsmoodstavce"/>
    <w:uiPriority w:val="1"/>
    <w:rsid w:val="00930CDA"/>
    <w:rPr>
      <w:rFonts w:ascii="Cambria" w:hAnsi="Cambria"/>
      <w:b/>
      <w:color w:val="0000DC"/>
    </w:rPr>
  </w:style>
  <w:style w:type="paragraph" w:customStyle="1" w:styleId="ZPNadpisy2">
    <w:name w:val="ZP_Nadpisy 2"/>
    <w:basedOn w:val="ZP-Nadpisyzklad"/>
    <w:rsid w:val="00DF23AD"/>
    <w:pPr>
      <w:keepNext/>
      <w:keepLines/>
      <w:spacing w:before="460" w:after="300" w:line="360" w:lineRule="exact"/>
    </w:pPr>
    <w:rPr>
      <w:color w:val="0000DC"/>
      <w:sz w:val="28"/>
      <w:szCs w:val="28"/>
    </w:rPr>
  </w:style>
  <w:style w:type="paragraph" w:customStyle="1" w:styleId="ZPNadpis2">
    <w:name w:val="ZP Nadpis 2"/>
    <w:basedOn w:val="ZPNadpisy2"/>
    <w:rsid w:val="00AF5B23"/>
    <w:pPr>
      <w:outlineLvl w:val="1"/>
    </w:pPr>
  </w:style>
  <w:style w:type="character" w:customStyle="1" w:styleId="ZPZapatlichChar">
    <w:name w:val="ZP Zapatí liché Char"/>
    <w:basedOn w:val="inZPZhlavapatyChar"/>
    <w:link w:val="ZPZapatlich"/>
    <w:rsid w:val="0095124B"/>
    <w:rPr>
      <w:rFonts w:ascii="Cambria" w:hAnsi="Cambria"/>
      <w:smallCaps/>
      <w:sz w:val="24"/>
      <w:szCs w:val="24"/>
    </w:rPr>
  </w:style>
  <w:style w:type="paragraph" w:customStyle="1" w:styleId="ZP-Nadpisy3">
    <w:name w:val="ZP-Nadpisy 3"/>
    <w:basedOn w:val="ZP-Nadpisyzklad"/>
    <w:rsid w:val="009124E2"/>
    <w:pPr>
      <w:keepNext/>
      <w:keepLines/>
      <w:spacing w:before="360" w:after="160" w:line="300" w:lineRule="atLeast"/>
    </w:pPr>
    <w:rPr>
      <w:b/>
      <w:color w:val="0000DC"/>
    </w:rPr>
  </w:style>
  <w:style w:type="paragraph" w:customStyle="1" w:styleId="ZPNadpis3">
    <w:name w:val="ZP Nadpis 3"/>
    <w:basedOn w:val="ZP-Nadpisy3"/>
    <w:rsid w:val="00FC3577"/>
    <w:pPr>
      <w:outlineLvl w:val="2"/>
    </w:pPr>
  </w:style>
  <w:style w:type="paragraph" w:customStyle="1" w:styleId="Pklad-nadpis">
    <w:name w:val="Příklad - nadpis"/>
    <w:basedOn w:val="Odstavec1"/>
    <w:next w:val="Pklad-text"/>
    <w:link w:val="Pklad-nadpisChar"/>
    <w:uiPriority w:val="69"/>
    <w:qFormat/>
    <w:rsid w:val="004C3A23"/>
    <w:pPr>
      <w:keepNext/>
      <w:spacing w:before="240"/>
    </w:pPr>
    <w:rPr>
      <w:rFonts w:ascii="Arial" w:hAnsi="Arial" w:cs="Arial"/>
      <w:color w:val="0000DC"/>
    </w:rPr>
  </w:style>
  <w:style w:type="paragraph" w:customStyle="1" w:styleId="Pklad-text">
    <w:name w:val="Příklad - text"/>
    <w:basedOn w:val="Odstavec1"/>
    <w:link w:val="Pklad-textChar"/>
    <w:uiPriority w:val="70"/>
    <w:qFormat/>
    <w:rsid w:val="00033D24"/>
    <w:pPr>
      <w:ind w:left="480"/>
    </w:pPr>
  </w:style>
  <w:style w:type="character" w:customStyle="1" w:styleId="Odstavec1Char">
    <w:name w:val="Odstavec 1 Char"/>
    <w:basedOn w:val="ZPZkladChar"/>
    <w:link w:val="Odstavec1"/>
    <w:uiPriority w:val="9"/>
    <w:rsid w:val="00656B43"/>
    <w:rPr>
      <w:rFonts w:ascii="Cambria" w:hAnsi="Cambria"/>
      <w:sz w:val="24"/>
      <w:szCs w:val="24"/>
    </w:rPr>
  </w:style>
  <w:style w:type="character" w:customStyle="1" w:styleId="Pklad-nadpisChar">
    <w:name w:val="Příklad - nadpis Char"/>
    <w:basedOn w:val="Odstavec1Char"/>
    <w:link w:val="Pklad-nadpis"/>
    <w:uiPriority w:val="69"/>
    <w:rsid w:val="001B43CD"/>
    <w:rPr>
      <w:rFonts w:ascii="Arial" w:hAnsi="Arial" w:cs="Arial"/>
      <w:color w:val="0000DC"/>
      <w:sz w:val="24"/>
      <w:szCs w:val="24"/>
    </w:rPr>
  </w:style>
  <w:style w:type="paragraph" w:styleId="Bibliografie">
    <w:name w:val="Bibliography"/>
    <w:basedOn w:val="Odstavec1"/>
    <w:next w:val="Normln"/>
    <w:uiPriority w:val="37"/>
    <w:unhideWhenUsed/>
    <w:rsid w:val="0037037F"/>
    <w:pPr>
      <w:tabs>
        <w:tab w:val="left" w:pos="384"/>
      </w:tabs>
      <w:spacing w:after="240" w:line="240" w:lineRule="atLeast"/>
      <w:ind w:left="384" w:hanging="384"/>
      <w:jc w:val="left"/>
    </w:pPr>
  </w:style>
  <w:style w:type="character" w:customStyle="1" w:styleId="Pklad-textChar">
    <w:name w:val="Příklad - text Char"/>
    <w:basedOn w:val="Odstavec1Char"/>
    <w:link w:val="Pklad-text"/>
    <w:uiPriority w:val="70"/>
    <w:rsid w:val="001B43CD"/>
    <w:rPr>
      <w:rFonts w:ascii="Cambria" w:hAnsi="Cambria"/>
      <w:sz w:val="24"/>
      <w:szCs w:val="24"/>
    </w:rPr>
  </w:style>
  <w:style w:type="numbering" w:customStyle="1" w:styleId="Vcerovovseznam">
    <w:name w:val="Víceúrovňový seznam"/>
    <w:uiPriority w:val="99"/>
    <w:rsid w:val="00427DF1"/>
    <w:pPr>
      <w:numPr>
        <w:numId w:val="13"/>
      </w:numPr>
    </w:pPr>
  </w:style>
  <w:style w:type="table" w:styleId="Prosttabulka5">
    <w:name w:val="Plain Table 5"/>
    <w:basedOn w:val="Normlntabulka"/>
    <w:uiPriority w:val="45"/>
    <w:locked/>
    <w:rsid w:val="00CF5E0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DalodstavceEN">
    <w:name w:val="Další odstavce EN"/>
    <w:basedOn w:val="Dalodstavce"/>
    <w:rsid w:val="002E2753"/>
    <w:rPr>
      <w:lang w:val="en-GB"/>
    </w:rPr>
  </w:style>
  <w:style w:type="paragraph" w:customStyle="1" w:styleId="Odstavec1EN">
    <w:name w:val="Odstavec 1 EN"/>
    <w:basedOn w:val="Odstavec1"/>
    <w:next w:val="DalodstavceEN"/>
    <w:rsid w:val="002E2753"/>
    <w:rPr>
      <w:lang w:val="en-GB"/>
    </w:rPr>
  </w:style>
  <w:style w:type="paragraph" w:customStyle="1" w:styleId="Titulektabulky">
    <w:name w:val="Titulek tabulky"/>
    <w:basedOn w:val="Titulek"/>
    <w:rsid w:val="00953CD9"/>
    <w:pPr>
      <w:keepNext/>
      <w:spacing w:before="240"/>
    </w:pPr>
  </w:style>
  <w:style w:type="paragraph" w:customStyle="1" w:styleId="Popisobrzku">
    <w:name w:val="Popis obrázku"/>
    <w:basedOn w:val="Odstavec1"/>
    <w:rsid w:val="00655A3C"/>
    <w:pPr>
      <w:spacing w:after="240" w:line="260" w:lineRule="atLeast"/>
    </w:pPr>
    <w:rPr>
      <w:sz w:val="20"/>
      <w:szCs w:val="20"/>
      <w:lang w:eastAsia="sk-SK"/>
    </w:rPr>
  </w:style>
  <w:style w:type="paragraph" w:customStyle="1" w:styleId="Titulekpedpopisem">
    <w:name w:val="Titulek před popisem"/>
    <w:basedOn w:val="Titulek"/>
    <w:rsid w:val="00F97990"/>
    <w:pPr>
      <w:keepNext/>
      <w:spacing w:after="0"/>
    </w:pPr>
  </w:style>
  <w:style w:type="paragraph" w:customStyle="1" w:styleId="Zdrojobrzku">
    <w:name w:val="Zdroj obrázku"/>
    <w:basedOn w:val="Popisobrzku"/>
    <w:next w:val="Odstavec1"/>
    <w:rsid w:val="00130C24"/>
    <w:pPr>
      <w:spacing w:before="120"/>
      <w:jc w:val="left"/>
    </w:pPr>
    <w:rPr>
      <w:i/>
    </w:rPr>
  </w:style>
  <w:style w:type="paragraph" w:customStyle="1" w:styleId="Poezie">
    <w:name w:val="Poezie"/>
    <w:basedOn w:val="Citt"/>
    <w:link w:val="PoezieChar"/>
    <w:uiPriority w:val="32"/>
    <w:qFormat/>
    <w:rsid w:val="00BB15FA"/>
    <w:pPr>
      <w:ind w:left="958" w:right="958"/>
      <w:contextualSpacing w:val="0"/>
      <w:jc w:val="left"/>
    </w:pPr>
  </w:style>
  <w:style w:type="paragraph" w:customStyle="1" w:styleId="Kdprogramu">
    <w:name w:val="Kód programu"/>
    <w:basedOn w:val="Normln"/>
    <w:link w:val="KdprogramuChar"/>
    <w:uiPriority w:val="74"/>
    <w:qFormat/>
    <w:rsid w:val="0032701E"/>
    <w:pPr>
      <w:spacing w:before="240" w:after="240"/>
      <w:contextualSpacing/>
    </w:pPr>
    <w:rPr>
      <w:rFonts w:ascii="Courier New" w:hAnsi="Courier New" w:cs="Courier New"/>
      <w:noProof/>
      <w:sz w:val="22"/>
      <w:szCs w:val="22"/>
    </w:rPr>
  </w:style>
  <w:style w:type="character" w:customStyle="1" w:styleId="PoezieChar">
    <w:name w:val="Poezie Char"/>
    <w:basedOn w:val="CittChar"/>
    <w:link w:val="Poezie"/>
    <w:uiPriority w:val="32"/>
    <w:rsid w:val="00656B43"/>
    <w:rPr>
      <w:i/>
    </w:rPr>
  </w:style>
  <w:style w:type="character" w:customStyle="1" w:styleId="KdprogramuChar">
    <w:name w:val="Kód programu Char"/>
    <w:basedOn w:val="Standardnpsmoodstavce"/>
    <w:link w:val="Kdprogramu"/>
    <w:uiPriority w:val="74"/>
    <w:rsid w:val="0032701E"/>
    <w:rPr>
      <w:rFonts w:ascii="Courier New" w:hAnsi="Courier New" w:cs="Courier New"/>
      <w:noProof/>
      <w:sz w:val="22"/>
      <w:szCs w:val="22"/>
    </w:rPr>
  </w:style>
  <w:style w:type="paragraph" w:customStyle="1" w:styleId="7C5D38C841C7463A9DD7C17FE250AFA711">
    <w:name w:val="7C5D38C841C7463A9DD7C17FE250AFA711"/>
    <w:rsid w:val="00032EBD"/>
    <w:pPr>
      <w:keepNext/>
      <w:keepLines/>
      <w:pageBreakBefore/>
      <w:numPr>
        <w:numId w:val="15"/>
      </w:numPr>
      <w:suppressAutoHyphens/>
      <w:spacing w:after="280" w:line="480" w:lineRule="atLeast"/>
      <w:ind w:left="360" w:hanging="360"/>
      <w:outlineLvl w:val="0"/>
    </w:pPr>
    <w:rPr>
      <w:rFonts w:asciiTheme="majorHAnsi" w:hAnsiTheme="majorHAnsi" w:cs="Arial"/>
      <w:b/>
      <w:bCs/>
      <w:kern w:val="32"/>
      <w:sz w:val="40"/>
      <w:szCs w:val="32"/>
      <w:lang w:val="sk-SK"/>
    </w:rPr>
  </w:style>
  <w:style w:type="paragraph" w:customStyle="1" w:styleId="8A8A910B8AA34CD7A42465204528F8A3">
    <w:name w:val="8A8A910B8AA34CD7A42465204528F8A3"/>
    <w:rsid w:val="00032EBD"/>
    <w:pPr>
      <w:keepNext/>
      <w:keepLines/>
      <w:numPr>
        <w:ilvl w:val="1"/>
        <w:numId w:val="15"/>
      </w:numPr>
      <w:tabs>
        <w:tab w:val="clear" w:pos="1440"/>
      </w:tabs>
      <w:suppressAutoHyphens/>
      <w:spacing w:before="460" w:after="300" w:line="360" w:lineRule="exact"/>
      <w:ind w:left="720"/>
      <w:outlineLvl w:val="1"/>
    </w:pPr>
    <w:rPr>
      <w:rFonts w:ascii="Arial" w:hAnsi="Arial" w:cs="Arial"/>
      <w:iCs/>
      <w:color w:val="0000DC"/>
      <w:sz w:val="28"/>
      <w:szCs w:val="28"/>
    </w:rPr>
  </w:style>
  <w:style w:type="numbering" w:customStyle="1" w:styleId="Ptirovovsmenseznam">
    <w:name w:val="Pětiúrovňový smíšený seznam"/>
    <w:uiPriority w:val="99"/>
    <w:rsid w:val="00D716C2"/>
    <w:pPr>
      <w:numPr>
        <w:numId w:val="17"/>
      </w:numPr>
    </w:pPr>
  </w:style>
  <w:style w:type="numbering" w:customStyle="1" w:styleId="Decimlnslovn">
    <w:name w:val="Decimální číslování"/>
    <w:uiPriority w:val="99"/>
    <w:rsid w:val="00AB0BEE"/>
    <w:pPr>
      <w:numPr>
        <w:numId w:val="18"/>
      </w:numPr>
    </w:pPr>
  </w:style>
  <w:style w:type="paragraph" w:customStyle="1" w:styleId="inZPPodpisypublikace">
    <w:name w:val="inZP: Podpisy publikace"/>
    <w:basedOn w:val="inZPPodpisprohlen"/>
    <w:link w:val="inZPPodpisypublikaceChar"/>
    <w:qFormat/>
    <w:rsid w:val="00274587"/>
    <w:pPr>
      <w:tabs>
        <w:tab w:val="center" w:pos="2155"/>
      </w:tabs>
      <w:spacing w:before="600"/>
      <w:contextualSpacing/>
    </w:pPr>
  </w:style>
  <w:style w:type="character" w:customStyle="1" w:styleId="inZPPodpisprohlenChar">
    <w:name w:val="inZP: Podpis prohlášení Char"/>
    <w:basedOn w:val="ZPZkladChar"/>
    <w:link w:val="inZPPodpisprohlen"/>
    <w:rsid w:val="00274587"/>
    <w:rPr>
      <w:rFonts w:ascii="Cambria" w:hAnsi="Cambria"/>
      <w:sz w:val="24"/>
      <w:szCs w:val="24"/>
    </w:rPr>
  </w:style>
  <w:style w:type="character" w:customStyle="1" w:styleId="inZPPodpisypublikaceChar">
    <w:name w:val="inZP: Podpisy publikace Char"/>
    <w:basedOn w:val="inZPPodpisprohlenChar"/>
    <w:link w:val="inZPPodpisypublikace"/>
    <w:rsid w:val="00274587"/>
    <w:rPr>
      <w:rFonts w:ascii="Cambria" w:hAnsi="Cambria"/>
      <w:sz w:val="24"/>
      <w:szCs w:val="24"/>
    </w:rPr>
  </w:style>
  <w:style w:type="paragraph" w:customStyle="1" w:styleId="ZPNadpis4">
    <w:name w:val="ZP Nadpis 4"/>
    <w:basedOn w:val="inZPNadpisy"/>
    <w:next w:val="Odstavec1"/>
    <w:link w:val="ZPNadpis4Char"/>
    <w:rsid w:val="006B7FF0"/>
    <w:rPr>
      <w:b w:val="0"/>
      <w:color w:val="0000DC"/>
    </w:rPr>
  </w:style>
  <w:style w:type="character" w:customStyle="1" w:styleId="ZPNadpis4Char">
    <w:name w:val="ZP Nadpis 4 Char"/>
    <w:basedOn w:val="inZPNadpisyChar"/>
    <w:link w:val="ZPNadpis4"/>
    <w:rsid w:val="006B7FF0"/>
    <w:rPr>
      <w:rFonts w:asciiTheme="majorHAnsi" w:hAnsiTheme="majorHAnsi"/>
      <w:b w:val="0"/>
      <w:color w:val="0000DC"/>
      <w:kern w:val="32"/>
      <w:sz w:val="24"/>
      <w:szCs w:val="24"/>
      <w:lang w:val="sk-SK"/>
    </w:rPr>
  </w:style>
  <w:style w:type="paragraph" w:customStyle="1" w:styleId="ZPSeznamploh">
    <w:name w:val="ZP: Seznam příloh"/>
    <w:basedOn w:val="ZPSeznamzkratek"/>
    <w:rsid w:val="006964D9"/>
    <w:pPr>
      <w:tabs>
        <w:tab w:val="clear" w:pos="1985"/>
        <w:tab w:val="clear" w:pos="2268"/>
        <w:tab w:val="left" w:pos="1134"/>
        <w:tab w:val="right" w:pos="8505"/>
      </w:tabs>
      <w:ind w:left="1134" w:hanging="1134"/>
    </w:pPr>
  </w:style>
  <w:style w:type="paragraph" w:styleId="z-Zatekformule">
    <w:name w:val="HTML Top of Form"/>
    <w:basedOn w:val="Normln"/>
    <w:next w:val="Normln"/>
    <w:link w:val="z-ZatekformuleChar"/>
    <w:hidden/>
    <w:uiPriority w:val="99"/>
    <w:unhideWhenUsed/>
    <w:rsid w:val="008F471C"/>
    <w:pPr>
      <w:pBdr>
        <w:bottom w:val="single" w:sz="6" w:space="1" w:color="auto"/>
      </w:pBdr>
      <w:jc w:val="center"/>
    </w:pPr>
    <w:rPr>
      <w:rFonts w:ascii="Arial" w:hAnsi="Arial" w:cs="Arial"/>
      <w:vanish/>
      <w:sz w:val="16"/>
      <w:szCs w:val="16"/>
    </w:rPr>
  </w:style>
  <w:style w:type="character" w:customStyle="1" w:styleId="z-ZatekformuleChar">
    <w:name w:val="z-Začátek formuláře Char"/>
    <w:basedOn w:val="Standardnpsmoodstavce"/>
    <w:link w:val="z-Zatekformule"/>
    <w:uiPriority w:val="99"/>
    <w:rsid w:val="008F471C"/>
    <w:rPr>
      <w:rFonts w:ascii="Arial" w:hAnsi="Arial" w:cs="Arial"/>
      <w:vanish/>
      <w:sz w:val="16"/>
      <w:szCs w:val="16"/>
    </w:rPr>
  </w:style>
  <w:style w:type="paragraph" w:styleId="Revize">
    <w:name w:val="Revision"/>
    <w:hidden/>
    <w:uiPriority w:val="99"/>
    <w:semiHidden/>
    <w:rsid w:val="00727766"/>
  </w:style>
  <w:style w:type="character" w:styleId="Odkaznakoment">
    <w:name w:val="annotation reference"/>
    <w:basedOn w:val="Standardnpsmoodstavce"/>
    <w:uiPriority w:val="99"/>
    <w:rsid w:val="00727766"/>
    <w:rPr>
      <w:sz w:val="16"/>
      <w:szCs w:val="16"/>
    </w:rPr>
  </w:style>
  <w:style w:type="paragraph" w:styleId="Textkomente">
    <w:name w:val="annotation text"/>
    <w:basedOn w:val="Normln"/>
    <w:link w:val="TextkomenteChar"/>
    <w:uiPriority w:val="99"/>
    <w:rsid w:val="00727766"/>
    <w:rPr>
      <w:sz w:val="20"/>
      <w:szCs w:val="20"/>
    </w:rPr>
  </w:style>
  <w:style w:type="character" w:customStyle="1" w:styleId="TextkomenteChar">
    <w:name w:val="Text komentáře Char"/>
    <w:basedOn w:val="Standardnpsmoodstavce"/>
    <w:link w:val="Textkomente"/>
    <w:uiPriority w:val="99"/>
    <w:rsid w:val="00727766"/>
    <w:rPr>
      <w:sz w:val="20"/>
      <w:szCs w:val="20"/>
    </w:rPr>
  </w:style>
  <w:style w:type="paragraph" w:styleId="Pedmtkomente">
    <w:name w:val="annotation subject"/>
    <w:basedOn w:val="Textkomente"/>
    <w:next w:val="Textkomente"/>
    <w:link w:val="PedmtkomenteChar"/>
    <w:uiPriority w:val="99"/>
    <w:rsid w:val="00727766"/>
    <w:rPr>
      <w:b/>
      <w:bCs/>
    </w:rPr>
  </w:style>
  <w:style w:type="character" w:customStyle="1" w:styleId="PedmtkomenteChar">
    <w:name w:val="Předmět komentáře Char"/>
    <w:basedOn w:val="TextkomenteChar"/>
    <w:link w:val="Pedmtkomente"/>
    <w:uiPriority w:val="99"/>
    <w:rsid w:val="00727766"/>
    <w:rPr>
      <w:b/>
      <w:bCs/>
      <w:sz w:val="20"/>
      <w:szCs w:val="20"/>
    </w:rPr>
  </w:style>
  <w:style w:type="character" w:customStyle="1" w:styleId="cf01">
    <w:name w:val="cf01"/>
    <w:basedOn w:val="Standardnpsmoodstavce"/>
    <w:rsid w:val="00E81FE7"/>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762959">
      <w:bodyDiv w:val="1"/>
      <w:marLeft w:val="0"/>
      <w:marRight w:val="0"/>
      <w:marTop w:val="0"/>
      <w:marBottom w:val="0"/>
      <w:divBdr>
        <w:top w:val="none" w:sz="0" w:space="0" w:color="auto"/>
        <w:left w:val="none" w:sz="0" w:space="0" w:color="auto"/>
        <w:bottom w:val="none" w:sz="0" w:space="0" w:color="auto"/>
        <w:right w:val="none" w:sz="0" w:space="0" w:color="auto"/>
      </w:divBdr>
    </w:div>
    <w:div w:id="22874413">
      <w:bodyDiv w:val="1"/>
      <w:marLeft w:val="0"/>
      <w:marRight w:val="0"/>
      <w:marTop w:val="0"/>
      <w:marBottom w:val="0"/>
      <w:divBdr>
        <w:top w:val="none" w:sz="0" w:space="0" w:color="auto"/>
        <w:left w:val="none" w:sz="0" w:space="0" w:color="auto"/>
        <w:bottom w:val="none" w:sz="0" w:space="0" w:color="auto"/>
        <w:right w:val="none" w:sz="0" w:space="0" w:color="auto"/>
      </w:divBdr>
    </w:div>
    <w:div w:id="25912166">
      <w:bodyDiv w:val="1"/>
      <w:marLeft w:val="0"/>
      <w:marRight w:val="0"/>
      <w:marTop w:val="0"/>
      <w:marBottom w:val="0"/>
      <w:divBdr>
        <w:top w:val="none" w:sz="0" w:space="0" w:color="auto"/>
        <w:left w:val="none" w:sz="0" w:space="0" w:color="auto"/>
        <w:bottom w:val="none" w:sz="0" w:space="0" w:color="auto"/>
        <w:right w:val="none" w:sz="0" w:space="0" w:color="auto"/>
      </w:divBdr>
    </w:div>
    <w:div w:id="27225417">
      <w:bodyDiv w:val="1"/>
      <w:marLeft w:val="0"/>
      <w:marRight w:val="0"/>
      <w:marTop w:val="0"/>
      <w:marBottom w:val="0"/>
      <w:divBdr>
        <w:top w:val="none" w:sz="0" w:space="0" w:color="auto"/>
        <w:left w:val="none" w:sz="0" w:space="0" w:color="auto"/>
        <w:bottom w:val="none" w:sz="0" w:space="0" w:color="auto"/>
        <w:right w:val="none" w:sz="0" w:space="0" w:color="auto"/>
      </w:divBdr>
    </w:div>
    <w:div w:id="35084160">
      <w:bodyDiv w:val="1"/>
      <w:marLeft w:val="0"/>
      <w:marRight w:val="0"/>
      <w:marTop w:val="0"/>
      <w:marBottom w:val="0"/>
      <w:divBdr>
        <w:top w:val="none" w:sz="0" w:space="0" w:color="auto"/>
        <w:left w:val="none" w:sz="0" w:space="0" w:color="auto"/>
        <w:bottom w:val="none" w:sz="0" w:space="0" w:color="auto"/>
        <w:right w:val="none" w:sz="0" w:space="0" w:color="auto"/>
      </w:divBdr>
    </w:div>
    <w:div w:id="36047067">
      <w:bodyDiv w:val="1"/>
      <w:marLeft w:val="0"/>
      <w:marRight w:val="0"/>
      <w:marTop w:val="0"/>
      <w:marBottom w:val="0"/>
      <w:divBdr>
        <w:top w:val="none" w:sz="0" w:space="0" w:color="auto"/>
        <w:left w:val="none" w:sz="0" w:space="0" w:color="auto"/>
        <w:bottom w:val="none" w:sz="0" w:space="0" w:color="auto"/>
        <w:right w:val="none" w:sz="0" w:space="0" w:color="auto"/>
      </w:divBdr>
    </w:div>
    <w:div w:id="36898926">
      <w:bodyDiv w:val="1"/>
      <w:marLeft w:val="0"/>
      <w:marRight w:val="0"/>
      <w:marTop w:val="0"/>
      <w:marBottom w:val="0"/>
      <w:divBdr>
        <w:top w:val="none" w:sz="0" w:space="0" w:color="auto"/>
        <w:left w:val="none" w:sz="0" w:space="0" w:color="auto"/>
        <w:bottom w:val="none" w:sz="0" w:space="0" w:color="auto"/>
        <w:right w:val="none" w:sz="0" w:space="0" w:color="auto"/>
      </w:divBdr>
    </w:div>
    <w:div w:id="47457162">
      <w:bodyDiv w:val="1"/>
      <w:marLeft w:val="0"/>
      <w:marRight w:val="0"/>
      <w:marTop w:val="0"/>
      <w:marBottom w:val="0"/>
      <w:divBdr>
        <w:top w:val="none" w:sz="0" w:space="0" w:color="auto"/>
        <w:left w:val="none" w:sz="0" w:space="0" w:color="auto"/>
        <w:bottom w:val="none" w:sz="0" w:space="0" w:color="auto"/>
        <w:right w:val="none" w:sz="0" w:space="0" w:color="auto"/>
      </w:divBdr>
    </w:div>
    <w:div w:id="52433616">
      <w:bodyDiv w:val="1"/>
      <w:marLeft w:val="0"/>
      <w:marRight w:val="0"/>
      <w:marTop w:val="0"/>
      <w:marBottom w:val="0"/>
      <w:divBdr>
        <w:top w:val="none" w:sz="0" w:space="0" w:color="auto"/>
        <w:left w:val="none" w:sz="0" w:space="0" w:color="auto"/>
        <w:bottom w:val="none" w:sz="0" w:space="0" w:color="auto"/>
        <w:right w:val="none" w:sz="0" w:space="0" w:color="auto"/>
      </w:divBdr>
    </w:div>
    <w:div w:id="135688888">
      <w:bodyDiv w:val="1"/>
      <w:marLeft w:val="0"/>
      <w:marRight w:val="0"/>
      <w:marTop w:val="0"/>
      <w:marBottom w:val="0"/>
      <w:divBdr>
        <w:top w:val="none" w:sz="0" w:space="0" w:color="auto"/>
        <w:left w:val="none" w:sz="0" w:space="0" w:color="auto"/>
        <w:bottom w:val="none" w:sz="0" w:space="0" w:color="auto"/>
        <w:right w:val="none" w:sz="0" w:space="0" w:color="auto"/>
      </w:divBdr>
    </w:div>
    <w:div w:id="148637226">
      <w:bodyDiv w:val="1"/>
      <w:marLeft w:val="0"/>
      <w:marRight w:val="0"/>
      <w:marTop w:val="0"/>
      <w:marBottom w:val="0"/>
      <w:divBdr>
        <w:top w:val="none" w:sz="0" w:space="0" w:color="auto"/>
        <w:left w:val="none" w:sz="0" w:space="0" w:color="auto"/>
        <w:bottom w:val="none" w:sz="0" w:space="0" w:color="auto"/>
        <w:right w:val="none" w:sz="0" w:space="0" w:color="auto"/>
      </w:divBdr>
    </w:div>
    <w:div w:id="156919809">
      <w:bodyDiv w:val="1"/>
      <w:marLeft w:val="0"/>
      <w:marRight w:val="0"/>
      <w:marTop w:val="0"/>
      <w:marBottom w:val="0"/>
      <w:divBdr>
        <w:top w:val="none" w:sz="0" w:space="0" w:color="auto"/>
        <w:left w:val="none" w:sz="0" w:space="0" w:color="auto"/>
        <w:bottom w:val="none" w:sz="0" w:space="0" w:color="auto"/>
        <w:right w:val="none" w:sz="0" w:space="0" w:color="auto"/>
      </w:divBdr>
    </w:div>
    <w:div w:id="179706492">
      <w:bodyDiv w:val="1"/>
      <w:marLeft w:val="0"/>
      <w:marRight w:val="0"/>
      <w:marTop w:val="0"/>
      <w:marBottom w:val="0"/>
      <w:divBdr>
        <w:top w:val="none" w:sz="0" w:space="0" w:color="auto"/>
        <w:left w:val="none" w:sz="0" w:space="0" w:color="auto"/>
        <w:bottom w:val="none" w:sz="0" w:space="0" w:color="auto"/>
        <w:right w:val="none" w:sz="0" w:space="0" w:color="auto"/>
      </w:divBdr>
    </w:div>
    <w:div w:id="184877573">
      <w:bodyDiv w:val="1"/>
      <w:marLeft w:val="0"/>
      <w:marRight w:val="0"/>
      <w:marTop w:val="0"/>
      <w:marBottom w:val="0"/>
      <w:divBdr>
        <w:top w:val="none" w:sz="0" w:space="0" w:color="auto"/>
        <w:left w:val="none" w:sz="0" w:space="0" w:color="auto"/>
        <w:bottom w:val="none" w:sz="0" w:space="0" w:color="auto"/>
        <w:right w:val="none" w:sz="0" w:space="0" w:color="auto"/>
      </w:divBdr>
    </w:div>
    <w:div w:id="188378902">
      <w:bodyDiv w:val="1"/>
      <w:marLeft w:val="0"/>
      <w:marRight w:val="0"/>
      <w:marTop w:val="0"/>
      <w:marBottom w:val="0"/>
      <w:divBdr>
        <w:top w:val="none" w:sz="0" w:space="0" w:color="auto"/>
        <w:left w:val="none" w:sz="0" w:space="0" w:color="auto"/>
        <w:bottom w:val="none" w:sz="0" w:space="0" w:color="auto"/>
        <w:right w:val="none" w:sz="0" w:space="0" w:color="auto"/>
      </w:divBdr>
    </w:div>
    <w:div w:id="236213606">
      <w:bodyDiv w:val="1"/>
      <w:marLeft w:val="0"/>
      <w:marRight w:val="0"/>
      <w:marTop w:val="0"/>
      <w:marBottom w:val="0"/>
      <w:divBdr>
        <w:top w:val="none" w:sz="0" w:space="0" w:color="auto"/>
        <w:left w:val="none" w:sz="0" w:space="0" w:color="auto"/>
        <w:bottom w:val="none" w:sz="0" w:space="0" w:color="auto"/>
        <w:right w:val="none" w:sz="0" w:space="0" w:color="auto"/>
      </w:divBdr>
    </w:div>
    <w:div w:id="245650052">
      <w:bodyDiv w:val="1"/>
      <w:marLeft w:val="0"/>
      <w:marRight w:val="0"/>
      <w:marTop w:val="0"/>
      <w:marBottom w:val="0"/>
      <w:divBdr>
        <w:top w:val="none" w:sz="0" w:space="0" w:color="auto"/>
        <w:left w:val="none" w:sz="0" w:space="0" w:color="auto"/>
        <w:bottom w:val="none" w:sz="0" w:space="0" w:color="auto"/>
        <w:right w:val="none" w:sz="0" w:space="0" w:color="auto"/>
      </w:divBdr>
    </w:div>
    <w:div w:id="257911777">
      <w:bodyDiv w:val="1"/>
      <w:marLeft w:val="0"/>
      <w:marRight w:val="0"/>
      <w:marTop w:val="0"/>
      <w:marBottom w:val="0"/>
      <w:divBdr>
        <w:top w:val="none" w:sz="0" w:space="0" w:color="auto"/>
        <w:left w:val="none" w:sz="0" w:space="0" w:color="auto"/>
        <w:bottom w:val="none" w:sz="0" w:space="0" w:color="auto"/>
        <w:right w:val="none" w:sz="0" w:space="0" w:color="auto"/>
      </w:divBdr>
    </w:div>
    <w:div w:id="316229842">
      <w:bodyDiv w:val="1"/>
      <w:marLeft w:val="0"/>
      <w:marRight w:val="0"/>
      <w:marTop w:val="0"/>
      <w:marBottom w:val="0"/>
      <w:divBdr>
        <w:top w:val="none" w:sz="0" w:space="0" w:color="auto"/>
        <w:left w:val="none" w:sz="0" w:space="0" w:color="auto"/>
        <w:bottom w:val="none" w:sz="0" w:space="0" w:color="auto"/>
        <w:right w:val="none" w:sz="0" w:space="0" w:color="auto"/>
      </w:divBdr>
    </w:div>
    <w:div w:id="333150697">
      <w:bodyDiv w:val="1"/>
      <w:marLeft w:val="0"/>
      <w:marRight w:val="0"/>
      <w:marTop w:val="0"/>
      <w:marBottom w:val="0"/>
      <w:divBdr>
        <w:top w:val="none" w:sz="0" w:space="0" w:color="auto"/>
        <w:left w:val="none" w:sz="0" w:space="0" w:color="auto"/>
        <w:bottom w:val="none" w:sz="0" w:space="0" w:color="auto"/>
        <w:right w:val="none" w:sz="0" w:space="0" w:color="auto"/>
      </w:divBdr>
    </w:div>
    <w:div w:id="334694026">
      <w:bodyDiv w:val="1"/>
      <w:marLeft w:val="0"/>
      <w:marRight w:val="0"/>
      <w:marTop w:val="0"/>
      <w:marBottom w:val="0"/>
      <w:divBdr>
        <w:top w:val="none" w:sz="0" w:space="0" w:color="auto"/>
        <w:left w:val="none" w:sz="0" w:space="0" w:color="auto"/>
        <w:bottom w:val="none" w:sz="0" w:space="0" w:color="auto"/>
        <w:right w:val="none" w:sz="0" w:space="0" w:color="auto"/>
      </w:divBdr>
    </w:div>
    <w:div w:id="381365033">
      <w:bodyDiv w:val="1"/>
      <w:marLeft w:val="0"/>
      <w:marRight w:val="0"/>
      <w:marTop w:val="0"/>
      <w:marBottom w:val="0"/>
      <w:divBdr>
        <w:top w:val="none" w:sz="0" w:space="0" w:color="auto"/>
        <w:left w:val="none" w:sz="0" w:space="0" w:color="auto"/>
        <w:bottom w:val="none" w:sz="0" w:space="0" w:color="auto"/>
        <w:right w:val="none" w:sz="0" w:space="0" w:color="auto"/>
      </w:divBdr>
    </w:div>
    <w:div w:id="384187014">
      <w:bodyDiv w:val="1"/>
      <w:marLeft w:val="0"/>
      <w:marRight w:val="0"/>
      <w:marTop w:val="0"/>
      <w:marBottom w:val="0"/>
      <w:divBdr>
        <w:top w:val="none" w:sz="0" w:space="0" w:color="auto"/>
        <w:left w:val="none" w:sz="0" w:space="0" w:color="auto"/>
        <w:bottom w:val="none" w:sz="0" w:space="0" w:color="auto"/>
        <w:right w:val="none" w:sz="0" w:space="0" w:color="auto"/>
      </w:divBdr>
      <w:divsChild>
        <w:div w:id="582691309">
          <w:marLeft w:val="0"/>
          <w:marRight w:val="0"/>
          <w:marTop w:val="0"/>
          <w:marBottom w:val="0"/>
          <w:divBdr>
            <w:top w:val="single" w:sz="2" w:space="0" w:color="E3E3E3"/>
            <w:left w:val="single" w:sz="2" w:space="0" w:color="E3E3E3"/>
            <w:bottom w:val="single" w:sz="2" w:space="0" w:color="E3E3E3"/>
            <w:right w:val="single" w:sz="2" w:space="0" w:color="E3E3E3"/>
          </w:divBdr>
          <w:divsChild>
            <w:div w:id="1911035870">
              <w:marLeft w:val="0"/>
              <w:marRight w:val="0"/>
              <w:marTop w:val="0"/>
              <w:marBottom w:val="0"/>
              <w:divBdr>
                <w:top w:val="single" w:sz="2" w:space="0" w:color="E3E3E3"/>
                <w:left w:val="single" w:sz="2" w:space="0" w:color="E3E3E3"/>
                <w:bottom w:val="single" w:sz="2" w:space="0" w:color="E3E3E3"/>
                <w:right w:val="single" w:sz="2" w:space="0" w:color="E3E3E3"/>
              </w:divBdr>
              <w:divsChild>
                <w:div w:id="981814534">
                  <w:marLeft w:val="0"/>
                  <w:marRight w:val="0"/>
                  <w:marTop w:val="0"/>
                  <w:marBottom w:val="0"/>
                  <w:divBdr>
                    <w:top w:val="single" w:sz="2" w:space="0" w:color="E3E3E3"/>
                    <w:left w:val="single" w:sz="2" w:space="0" w:color="E3E3E3"/>
                    <w:bottom w:val="single" w:sz="2" w:space="0" w:color="E3E3E3"/>
                    <w:right w:val="single" w:sz="2" w:space="0" w:color="E3E3E3"/>
                  </w:divBdr>
                  <w:divsChild>
                    <w:div w:id="1931964532">
                      <w:marLeft w:val="0"/>
                      <w:marRight w:val="0"/>
                      <w:marTop w:val="0"/>
                      <w:marBottom w:val="0"/>
                      <w:divBdr>
                        <w:top w:val="single" w:sz="2" w:space="0" w:color="E3E3E3"/>
                        <w:left w:val="single" w:sz="2" w:space="0" w:color="E3E3E3"/>
                        <w:bottom w:val="single" w:sz="2" w:space="0" w:color="E3E3E3"/>
                        <w:right w:val="single" w:sz="2" w:space="0" w:color="E3E3E3"/>
                      </w:divBdr>
                      <w:divsChild>
                        <w:div w:id="624848950">
                          <w:marLeft w:val="0"/>
                          <w:marRight w:val="0"/>
                          <w:marTop w:val="0"/>
                          <w:marBottom w:val="0"/>
                          <w:divBdr>
                            <w:top w:val="single" w:sz="2" w:space="0" w:color="E3E3E3"/>
                            <w:left w:val="single" w:sz="2" w:space="0" w:color="E3E3E3"/>
                            <w:bottom w:val="single" w:sz="2" w:space="0" w:color="E3E3E3"/>
                            <w:right w:val="single" w:sz="2" w:space="0" w:color="E3E3E3"/>
                          </w:divBdr>
                          <w:divsChild>
                            <w:div w:id="312876455">
                              <w:marLeft w:val="0"/>
                              <w:marRight w:val="0"/>
                              <w:marTop w:val="100"/>
                              <w:marBottom w:val="100"/>
                              <w:divBdr>
                                <w:top w:val="single" w:sz="2" w:space="0" w:color="E3E3E3"/>
                                <w:left w:val="single" w:sz="2" w:space="0" w:color="E3E3E3"/>
                                <w:bottom w:val="single" w:sz="2" w:space="0" w:color="E3E3E3"/>
                                <w:right w:val="single" w:sz="2" w:space="0" w:color="E3E3E3"/>
                              </w:divBdr>
                              <w:divsChild>
                                <w:div w:id="355733832">
                                  <w:marLeft w:val="0"/>
                                  <w:marRight w:val="0"/>
                                  <w:marTop w:val="0"/>
                                  <w:marBottom w:val="0"/>
                                  <w:divBdr>
                                    <w:top w:val="single" w:sz="2" w:space="0" w:color="E3E3E3"/>
                                    <w:left w:val="single" w:sz="2" w:space="0" w:color="E3E3E3"/>
                                    <w:bottom w:val="single" w:sz="2" w:space="0" w:color="E3E3E3"/>
                                    <w:right w:val="single" w:sz="2" w:space="0" w:color="E3E3E3"/>
                                  </w:divBdr>
                                  <w:divsChild>
                                    <w:div w:id="2066446775">
                                      <w:marLeft w:val="0"/>
                                      <w:marRight w:val="0"/>
                                      <w:marTop w:val="0"/>
                                      <w:marBottom w:val="0"/>
                                      <w:divBdr>
                                        <w:top w:val="single" w:sz="2" w:space="0" w:color="E3E3E3"/>
                                        <w:left w:val="single" w:sz="2" w:space="0" w:color="E3E3E3"/>
                                        <w:bottom w:val="single" w:sz="2" w:space="0" w:color="E3E3E3"/>
                                        <w:right w:val="single" w:sz="2" w:space="0" w:color="E3E3E3"/>
                                      </w:divBdr>
                                      <w:divsChild>
                                        <w:div w:id="1673801935">
                                          <w:marLeft w:val="0"/>
                                          <w:marRight w:val="0"/>
                                          <w:marTop w:val="0"/>
                                          <w:marBottom w:val="0"/>
                                          <w:divBdr>
                                            <w:top w:val="single" w:sz="2" w:space="0" w:color="E3E3E3"/>
                                            <w:left w:val="single" w:sz="2" w:space="0" w:color="E3E3E3"/>
                                            <w:bottom w:val="single" w:sz="2" w:space="0" w:color="E3E3E3"/>
                                            <w:right w:val="single" w:sz="2" w:space="0" w:color="E3E3E3"/>
                                          </w:divBdr>
                                          <w:divsChild>
                                            <w:div w:id="367493081">
                                              <w:marLeft w:val="0"/>
                                              <w:marRight w:val="0"/>
                                              <w:marTop w:val="0"/>
                                              <w:marBottom w:val="0"/>
                                              <w:divBdr>
                                                <w:top w:val="single" w:sz="2" w:space="0" w:color="E3E3E3"/>
                                                <w:left w:val="single" w:sz="2" w:space="0" w:color="E3E3E3"/>
                                                <w:bottom w:val="single" w:sz="2" w:space="0" w:color="E3E3E3"/>
                                                <w:right w:val="single" w:sz="2" w:space="0" w:color="E3E3E3"/>
                                              </w:divBdr>
                                              <w:divsChild>
                                                <w:div w:id="383070165">
                                                  <w:marLeft w:val="0"/>
                                                  <w:marRight w:val="0"/>
                                                  <w:marTop w:val="0"/>
                                                  <w:marBottom w:val="0"/>
                                                  <w:divBdr>
                                                    <w:top w:val="single" w:sz="2" w:space="0" w:color="E3E3E3"/>
                                                    <w:left w:val="single" w:sz="2" w:space="0" w:color="E3E3E3"/>
                                                    <w:bottom w:val="single" w:sz="2" w:space="0" w:color="E3E3E3"/>
                                                    <w:right w:val="single" w:sz="2" w:space="0" w:color="E3E3E3"/>
                                                  </w:divBdr>
                                                  <w:divsChild>
                                                    <w:div w:id="952244113">
                                                      <w:marLeft w:val="0"/>
                                                      <w:marRight w:val="0"/>
                                                      <w:marTop w:val="0"/>
                                                      <w:marBottom w:val="0"/>
                                                      <w:divBdr>
                                                        <w:top w:val="single" w:sz="2" w:space="0" w:color="E3E3E3"/>
                                                        <w:left w:val="single" w:sz="2" w:space="0" w:color="E3E3E3"/>
                                                        <w:bottom w:val="single" w:sz="2" w:space="0" w:color="E3E3E3"/>
                                                        <w:right w:val="single" w:sz="2" w:space="0" w:color="E3E3E3"/>
                                                      </w:divBdr>
                                                    </w:div>
                                                  </w:divsChild>
                                                </w:div>
                                              </w:divsChild>
                                            </w:div>
                                          </w:divsChild>
                                        </w:div>
                                      </w:divsChild>
                                    </w:div>
                                  </w:divsChild>
                                </w:div>
                              </w:divsChild>
                            </w:div>
                          </w:divsChild>
                        </w:div>
                      </w:divsChild>
                    </w:div>
                  </w:divsChild>
                </w:div>
              </w:divsChild>
            </w:div>
          </w:divsChild>
        </w:div>
        <w:div w:id="1186753347">
          <w:marLeft w:val="0"/>
          <w:marRight w:val="0"/>
          <w:marTop w:val="0"/>
          <w:marBottom w:val="0"/>
          <w:divBdr>
            <w:top w:val="none" w:sz="0" w:space="0" w:color="auto"/>
            <w:left w:val="none" w:sz="0" w:space="0" w:color="auto"/>
            <w:bottom w:val="none" w:sz="0" w:space="0" w:color="auto"/>
            <w:right w:val="none" w:sz="0" w:space="0" w:color="auto"/>
          </w:divBdr>
        </w:div>
      </w:divsChild>
    </w:div>
    <w:div w:id="388923366">
      <w:bodyDiv w:val="1"/>
      <w:marLeft w:val="0"/>
      <w:marRight w:val="0"/>
      <w:marTop w:val="0"/>
      <w:marBottom w:val="0"/>
      <w:divBdr>
        <w:top w:val="none" w:sz="0" w:space="0" w:color="auto"/>
        <w:left w:val="none" w:sz="0" w:space="0" w:color="auto"/>
        <w:bottom w:val="none" w:sz="0" w:space="0" w:color="auto"/>
        <w:right w:val="none" w:sz="0" w:space="0" w:color="auto"/>
      </w:divBdr>
    </w:div>
    <w:div w:id="391202441">
      <w:bodyDiv w:val="1"/>
      <w:marLeft w:val="0"/>
      <w:marRight w:val="0"/>
      <w:marTop w:val="0"/>
      <w:marBottom w:val="0"/>
      <w:divBdr>
        <w:top w:val="none" w:sz="0" w:space="0" w:color="auto"/>
        <w:left w:val="none" w:sz="0" w:space="0" w:color="auto"/>
        <w:bottom w:val="none" w:sz="0" w:space="0" w:color="auto"/>
        <w:right w:val="none" w:sz="0" w:space="0" w:color="auto"/>
      </w:divBdr>
    </w:div>
    <w:div w:id="393627685">
      <w:bodyDiv w:val="1"/>
      <w:marLeft w:val="0"/>
      <w:marRight w:val="0"/>
      <w:marTop w:val="0"/>
      <w:marBottom w:val="0"/>
      <w:divBdr>
        <w:top w:val="none" w:sz="0" w:space="0" w:color="auto"/>
        <w:left w:val="none" w:sz="0" w:space="0" w:color="auto"/>
        <w:bottom w:val="none" w:sz="0" w:space="0" w:color="auto"/>
        <w:right w:val="none" w:sz="0" w:space="0" w:color="auto"/>
      </w:divBdr>
    </w:div>
    <w:div w:id="396439708">
      <w:bodyDiv w:val="1"/>
      <w:marLeft w:val="0"/>
      <w:marRight w:val="0"/>
      <w:marTop w:val="0"/>
      <w:marBottom w:val="0"/>
      <w:divBdr>
        <w:top w:val="none" w:sz="0" w:space="0" w:color="auto"/>
        <w:left w:val="none" w:sz="0" w:space="0" w:color="auto"/>
        <w:bottom w:val="none" w:sz="0" w:space="0" w:color="auto"/>
        <w:right w:val="none" w:sz="0" w:space="0" w:color="auto"/>
      </w:divBdr>
    </w:div>
    <w:div w:id="412120014">
      <w:bodyDiv w:val="1"/>
      <w:marLeft w:val="0"/>
      <w:marRight w:val="0"/>
      <w:marTop w:val="0"/>
      <w:marBottom w:val="0"/>
      <w:divBdr>
        <w:top w:val="none" w:sz="0" w:space="0" w:color="auto"/>
        <w:left w:val="none" w:sz="0" w:space="0" w:color="auto"/>
        <w:bottom w:val="none" w:sz="0" w:space="0" w:color="auto"/>
        <w:right w:val="none" w:sz="0" w:space="0" w:color="auto"/>
      </w:divBdr>
      <w:divsChild>
        <w:div w:id="1717503112">
          <w:marLeft w:val="0"/>
          <w:marRight w:val="0"/>
          <w:marTop w:val="0"/>
          <w:marBottom w:val="0"/>
          <w:divBdr>
            <w:top w:val="single" w:sz="2" w:space="0" w:color="E3E3E3"/>
            <w:left w:val="single" w:sz="2" w:space="0" w:color="E3E3E3"/>
            <w:bottom w:val="single" w:sz="2" w:space="0" w:color="E3E3E3"/>
            <w:right w:val="single" w:sz="2" w:space="0" w:color="E3E3E3"/>
          </w:divBdr>
          <w:divsChild>
            <w:div w:id="1221941350">
              <w:marLeft w:val="0"/>
              <w:marRight w:val="0"/>
              <w:marTop w:val="0"/>
              <w:marBottom w:val="0"/>
              <w:divBdr>
                <w:top w:val="single" w:sz="2" w:space="0" w:color="E3E3E3"/>
                <w:left w:val="single" w:sz="2" w:space="0" w:color="E3E3E3"/>
                <w:bottom w:val="single" w:sz="2" w:space="0" w:color="E3E3E3"/>
                <w:right w:val="single" w:sz="2" w:space="0" w:color="E3E3E3"/>
              </w:divBdr>
              <w:divsChild>
                <w:div w:id="634026802">
                  <w:marLeft w:val="0"/>
                  <w:marRight w:val="0"/>
                  <w:marTop w:val="0"/>
                  <w:marBottom w:val="0"/>
                  <w:divBdr>
                    <w:top w:val="single" w:sz="2" w:space="0" w:color="E3E3E3"/>
                    <w:left w:val="single" w:sz="2" w:space="0" w:color="E3E3E3"/>
                    <w:bottom w:val="single" w:sz="2" w:space="0" w:color="E3E3E3"/>
                    <w:right w:val="single" w:sz="2" w:space="0" w:color="E3E3E3"/>
                  </w:divBdr>
                  <w:divsChild>
                    <w:div w:id="1644768587">
                      <w:marLeft w:val="0"/>
                      <w:marRight w:val="0"/>
                      <w:marTop w:val="0"/>
                      <w:marBottom w:val="0"/>
                      <w:divBdr>
                        <w:top w:val="single" w:sz="2" w:space="0" w:color="E3E3E3"/>
                        <w:left w:val="single" w:sz="2" w:space="0" w:color="E3E3E3"/>
                        <w:bottom w:val="single" w:sz="2" w:space="0" w:color="E3E3E3"/>
                        <w:right w:val="single" w:sz="2" w:space="0" w:color="E3E3E3"/>
                      </w:divBdr>
                      <w:divsChild>
                        <w:div w:id="1492791989">
                          <w:marLeft w:val="0"/>
                          <w:marRight w:val="0"/>
                          <w:marTop w:val="0"/>
                          <w:marBottom w:val="0"/>
                          <w:divBdr>
                            <w:top w:val="single" w:sz="2" w:space="0" w:color="E3E3E3"/>
                            <w:left w:val="single" w:sz="2" w:space="0" w:color="E3E3E3"/>
                            <w:bottom w:val="single" w:sz="2" w:space="0" w:color="E3E3E3"/>
                            <w:right w:val="single" w:sz="2" w:space="0" w:color="E3E3E3"/>
                          </w:divBdr>
                          <w:divsChild>
                            <w:div w:id="1998460908">
                              <w:marLeft w:val="0"/>
                              <w:marRight w:val="0"/>
                              <w:marTop w:val="100"/>
                              <w:marBottom w:val="100"/>
                              <w:divBdr>
                                <w:top w:val="single" w:sz="2" w:space="0" w:color="E3E3E3"/>
                                <w:left w:val="single" w:sz="2" w:space="0" w:color="E3E3E3"/>
                                <w:bottom w:val="single" w:sz="2" w:space="0" w:color="E3E3E3"/>
                                <w:right w:val="single" w:sz="2" w:space="0" w:color="E3E3E3"/>
                              </w:divBdr>
                              <w:divsChild>
                                <w:div w:id="143670616">
                                  <w:marLeft w:val="0"/>
                                  <w:marRight w:val="0"/>
                                  <w:marTop w:val="0"/>
                                  <w:marBottom w:val="0"/>
                                  <w:divBdr>
                                    <w:top w:val="single" w:sz="2" w:space="0" w:color="E3E3E3"/>
                                    <w:left w:val="single" w:sz="2" w:space="0" w:color="E3E3E3"/>
                                    <w:bottom w:val="single" w:sz="2" w:space="0" w:color="E3E3E3"/>
                                    <w:right w:val="single" w:sz="2" w:space="0" w:color="E3E3E3"/>
                                  </w:divBdr>
                                  <w:divsChild>
                                    <w:div w:id="1170489472">
                                      <w:marLeft w:val="0"/>
                                      <w:marRight w:val="0"/>
                                      <w:marTop w:val="0"/>
                                      <w:marBottom w:val="0"/>
                                      <w:divBdr>
                                        <w:top w:val="single" w:sz="2" w:space="0" w:color="E3E3E3"/>
                                        <w:left w:val="single" w:sz="2" w:space="0" w:color="E3E3E3"/>
                                        <w:bottom w:val="single" w:sz="2" w:space="0" w:color="E3E3E3"/>
                                        <w:right w:val="single" w:sz="2" w:space="0" w:color="E3E3E3"/>
                                      </w:divBdr>
                                      <w:divsChild>
                                        <w:div w:id="1679427246">
                                          <w:marLeft w:val="0"/>
                                          <w:marRight w:val="0"/>
                                          <w:marTop w:val="0"/>
                                          <w:marBottom w:val="0"/>
                                          <w:divBdr>
                                            <w:top w:val="single" w:sz="2" w:space="0" w:color="E3E3E3"/>
                                            <w:left w:val="single" w:sz="2" w:space="0" w:color="E3E3E3"/>
                                            <w:bottom w:val="single" w:sz="2" w:space="0" w:color="E3E3E3"/>
                                            <w:right w:val="single" w:sz="2" w:space="0" w:color="E3E3E3"/>
                                          </w:divBdr>
                                          <w:divsChild>
                                            <w:div w:id="1971593414">
                                              <w:marLeft w:val="0"/>
                                              <w:marRight w:val="0"/>
                                              <w:marTop w:val="0"/>
                                              <w:marBottom w:val="0"/>
                                              <w:divBdr>
                                                <w:top w:val="single" w:sz="2" w:space="0" w:color="E3E3E3"/>
                                                <w:left w:val="single" w:sz="2" w:space="0" w:color="E3E3E3"/>
                                                <w:bottom w:val="single" w:sz="2" w:space="0" w:color="E3E3E3"/>
                                                <w:right w:val="single" w:sz="2" w:space="0" w:color="E3E3E3"/>
                                              </w:divBdr>
                                              <w:divsChild>
                                                <w:div w:id="1102799201">
                                                  <w:marLeft w:val="0"/>
                                                  <w:marRight w:val="0"/>
                                                  <w:marTop w:val="0"/>
                                                  <w:marBottom w:val="0"/>
                                                  <w:divBdr>
                                                    <w:top w:val="single" w:sz="2" w:space="0" w:color="E3E3E3"/>
                                                    <w:left w:val="single" w:sz="2" w:space="0" w:color="E3E3E3"/>
                                                    <w:bottom w:val="single" w:sz="2" w:space="0" w:color="E3E3E3"/>
                                                    <w:right w:val="single" w:sz="2" w:space="0" w:color="E3E3E3"/>
                                                  </w:divBdr>
                                                  <w:divsChild>
                                                    <w:div w:id="969088184">
                                                      <w:marLeft w:val="0"/>
                                                      <w:marRight w:val="0"/>
                                                      <w:marTop w:val="0"/>
                                                      <w:marBottom w:val="0"/>
                                                      <w:divBdr>
                                                        <w:top w:val="single" w:sz="2" w:space="0" w:color="E3E3E3"/>
                                                        <w:left w:val="single" w:sz="2" w:space="0" w:color="E3E3E3"/>
                                                        <w:bottom w:val="single" w:sz="2" w:space="0" w:color="E3E3E3"/>
                                                        <w:right w:val="single" w:sz="2" w:space="0" w:color="E3E3E3"/>
                                                      </w:divBdr>
                                                    </w:div>
                                                  </w:divsChild>
                                                </w:div>
                                              </w:divsChild>
                                            </w:div>
                                          </w:divsChild>
                                        </w:div>
                                      </w:divsChild>
                                    </w:div>
                                  </w:divsChild>
                                </w:div>
                              </w:divsChild>
                            </w:div>
                          </w:divsChild>
                        </w:div>
                      </w:divsChild>
                    </w:div>
                  </w:divsChild>
                </w:div>
              </w:divsChild>
            </w:div>
          </w:divsChild>
        </w:div>
        <w:div w:id="2030830980">
          <w:marLeft w:val="0"/>
          <w:marRight w:val="0"/>
          <w:marTop w:val="0"/>
          <w:marBottom w:val="0"/>
          <w:divBdr>
            <w:top w:val="none" w:sz="0" w:space="0" w:color="auto"/>
            <w:left w:val="none" w:sz="0" w:space="0" w:color="auto"/>
            <w:bottom w:val="none" w:sz="0" w:space="0" w:color="auto"/>
            <w:right w:val="none" w:sz="0" w:space="0" w:color="auto"/>
          </w:divBdr>
        </w:div>
      </w:divsChild>
    </w:div>
    <w:div w:id="413283107">
      <w:bodyDiv w:val="1"/>
      <w:marLeft w:val="0"/>
      <w:marRight w:val="0"/>
      <w:marTop w:val="0"/>
      <w:marBottom w:val="0"/>
      <w:divBdr>
        <w:top w:val="none" w:sz="0" w:space="0" w:color="auto"/>
        <w:left w:val="none" w:sz="0" w:space="0" w:color="auto"/>
        <w:bottom w:val="none" w:sz="0" w:space="0" w:color="auto"/>
        <w:right w:val="none" w:sz="0" w:space="0" w:color="auto"/>
      </w:divBdr>
      <w:divsChild>
        <w:div w:id="204952262">
          <w:marLeft w:val="0"/>
          <w:marRight w:val="0"/>
          <w:marTop w:val="0"/>
          <w:marBottom w:val="0"/>
          <w:divBdr>
            <w:top w:val="single" w:sz="2" w:space="0" w:color="E3E3E3"/>
            <w:left w:val="single" w:sz="2" w:space="0" w:color="E3E3E3"/>
            <w:bottom w:val="single" w:sz="2" w:space="0" w:color="E3E3E3"/>
            <w:right w:val="single" w:sz="2" w:space="0" w:color="E3E3E3"/>
          </w:divBdr>
          <w:divsChild>
            <w:div w:id="299573754">
              <w:marLeft w:val="0"/>
              <w:marRight w:val="0"/>
              <w:marTop w:val="0"/>
              <w:marBottom w:val="0"/>
              <w:divBdr>
                <w:top w:val="single" w:sz="2" w:space="0" w:color="E3E3E3"/>
                <w:left w:val="single" w:sz="2" w:space="0" w:color="E3E3E3"/>
                <w:bottom w:val="single" w:sz="2" w:space="0" w:color="E3E3E3"/>
                <w:right w:val="single" w:sz="2" w:space="0" w:color="E3E3E3"/>
              </w:divBdr>
              <w:divsChild>
                <w:div w:id="806437760">
                  <w:marLeft w:val="0"/>
                  <w:marRight w:val="0"/>
                  <w:marTop w:val="0"/>
                  <w:marBottom w:val="0"/>
                  <w:divBdr>
                    <w:top w:val="single" w:sz="2" w:space="0" w:color="E3E3E3"/>
                    <w:left w:val="single" w:sz="2" w:space="0" w:color="E3E3E3"/>
                    <w:bottom w:val="single" w:sz="2" w:space="0" w:color="E3E3E3"/>
                    <w:right w:val="single" w:sz="2" w:space="0" w:color="E3E3E3"/>
                  </w:divBdr>
                  <w:divsChild>
                    <w:div w:id="1838956636">
                      <w:marLeft w:val="0"/>
                      <w:marRight w:val="0"/>
                      <w:marTop w:val="0"/>
                      <w:marBottom w:val="0"/>
                      <w:divBdr>
                        <w:top w:val="single" w:sz="2" w:space="0" w:color="E3E3E3"/>
                        <w:left w:val="single" w:sz="2" w:space="0" w:color="E3E3E3"/>
                        <w:bottom w:val="single" w:sz="2" w:space="0" w:color="E3E3E3"/>
                        <w:right w:val="single" w:sz="2" w:space="0" w:color="E3E3E3"/>
                      </w:divBdr>
                      <w:divsChild>
                        <w:div w:id="4330053">
                          <w:marLeft w:val="0"/>
                          <w:marRight w:val="0"/>
                          <w:marTop w:val="0"/>
                          <w:marBottom w:val="0"/>
                          <w:divBdr>
                            <w:top w:val="single" w:sz="2" w:space="0" w:color="E3E3E3"/>
                            <w:left w:val="single" w:sz="2" w:space="0" w:color="E3E3E3"/>
                            <w:bottom w:val="single" w:sz="2" w:space="0" w:color="E3E3E3"/>
                            <w:right w:val="single" w:sz="2" w:space="0" w:color="E3E3E3"/>
                          </w:divBdr>
                          <w:divsChild>
                            <w:div w:id="1766534053">
                              <w:marLeft w:val="0"/>
                              <w:marRight w:val="0"/>
                              <w:marTop w:val="100"/>
                              <w:marBottom w:val="100"/>
                              <w:divBdr>
                                <w:top w:val="single" w:sz="2" w:space="0" w:color="E3E3E3"/>
                                <w:left w:val="single" w:sz="2" w:space="0" w:color="E3E3E3"/>
                                <w:bottom w:val="single" w:sz="2" w:space="0" w:color="E3E3E3"/>
                                <w:right w:val="single" w:sz="2" w:space="0" w:color="E3E3E3"/>
                              </w:divBdr>
                              <w:divsChild>
                                <w:div w:id="648946636">
                                  <w:marLeft w:val="0"/>
                                  <w:marRight w:val="0"/>
                                  <w:marTop w:val="0"/>
                                  <w:marBottom w:val="0"/>
                                  <w:divBdr>
                                    <w:top w:val="single" w:sz="2" w:space="0" w:color="E3E3E3"/>
                                    <w:left w:val="single" w:sz="2" w:space="0" w:color="E3E3E3"/>
                                    <w:bottom w:val="single" w:sz="2" w:space="0" w:color="E3E3E3"/>
                                    <w:right w:val="single" w:sz="2" w:space="0" w:color="E3E3E3"/>
                                  </w:divBdr>
                                  <w:divsChild>
                                    <w:div w:id="1852059542">
                                      <w:marLeft w:val="0"/>
                                      <w:marRight w:val="0"/>
                                      <w:marTop w:val="0"/>
                                      <w:marBottom w:val="0"/>
                                      <w:divBdr>
                                        <w:top w:val="single" w:sz="2" w:space="0" w:color="E3E3E3"/>
                                        <w:left w:val="single" w:sz="2" w:space="0" w:color="E3E3E3"/>
                                        <w:bottom w:val="single" w:sz="2" w:space="0" w:color="E3E3E3"/>
                                        <w:right w:val="single" w:sz="2" w:space="0" w:color="E3E3E3"/>
                                      </w:divBdr>
                                      <w:divsChild>
                                        <w:div w:id="1383945972">
                                          <w:marLeft w:val="0"/>
                                          <w:marRight w:val="0"/>
                                          <w:marTop w:val="0"/>
                                          <w:marBottom w:val="0"/>
                                          <w:divBdr>
                                            <w:top w:val="single" w:sz="2" w:space="0" w:color="E3E3E3"/>
                                            <w:left w:val="single" w:sz="2" w:space="0" w:color="E3E3E3"/>
                                            <w:bottom w:val="single" w:sz="2" w:space="0" w:color="E3E3E3"/>
                                            <w:right w:val="single" w:sz="2" w:space="0" w:color="E3E3E3"/>
                                          </w:divBdr>
                                          <w:divsChild>
                                            <w:div w:id="69083681">
                                              <w:marLeft w:val="0"/>
                                              <w:marRight w:val="0"/>
                                              <w:marTop w:val="0"/>
                                              <w:marBottom w:val="0"/>
                                              <w:divBdr>
                                                <w:top w:val="single" w:sz="2" w:space="0" w:color="E3E3E3"/>
                                                <w:left w:val="single" w:sz="2" w:space="0" w:color="E3E3E3"/>
                                                <w:bottom w:val="single" w:sz="2" w:space="0" w:color="E3E3E3"/>
                                                <w:right w:val="single" w:sz="2" w:space="0" w:color="E3E3E3"/>
                                              </w:divBdr>
                                              <w:divsChild>
                                                <w:div w:id="1681348394">
                                                  <w:marLeft w:val="0"/>
                                                  <w:marRight w:val="0"/>
                                                  <w:marTop w:val="0"/>
                                                  <w:marBottom w:val="0"/>
                                                  <w:divBdr>
                                                    <w:top w:val="single" w:sz="2" w:space="0" w:color="E3E3E3"/>
                                                    <w:left w:val="single" w:sz="2" w:space="0" w:color="E3E3E3"/>
                                                    <w:bottom w:val="single" w:sz="2" w:space="0" w:color="E3E3E3"/>
                                                    <w:right w:val="single" w:sz="2" w:space="0" w:color="E3E3E3"/>
                                                  </w:divBdr>
                                                  <w:divsChild>
                                                    <w:div w:id="1960331482">
                                                      <w:marLeft w:val="0"/>
                                                      <w:marRight w:val="0"/>
                                                      <w:marTop w:val="0"/>
                                                      <w:marBottom w:val="0"/>
                                                      <w:divBdr>
                                                        <w:top w:val="single" w:sz="2" w:space="0" w:color="E3E3E3"/>
                                                        <w:left w:val="single" w:sz="2" w:space="0" w:color="E3E3E3"/>
                                                        <w:bottom w:val="single" w:sz="2" w:space="0" w:color="E3E3E3"/>
                                                        <w:right w:val="single" w:sz="2" w:space="0" w:color="E3E3E3"/>
                                                      </w:divBdr>
                                                    </w:div>
                                                  </w:divsChild>
                                                </w:div>
                                              </w:divsChild>
                                            </w:div>
                                          </w:divsChild>
                                        </w:div>
                                      </w:divsChild>
                                    </w:div>
                                  </w:divsChild>
                                </w:div>
                              </w:divsChild>
                            </w:div>
                          </w:divsChild>
                        </w:div>
                      </w:divsChild>
                    </w:div>
                  </w:divsChild>
                </w:div>
              </w:divsChild>
            </w:div>
          </w:divsChild>
        </w:div>
        <w:div w:id="476457200">
          <w:marLeft w:val="0"/>
          <w:marRight w:val="0"/>
          <w:marTop w:val="0"/>
          <w:marBottom w:val="0"/>
          <w:divBdr>
            <w:top w:val="none" w:sz="0" w:space="0" w:color="auto"/>
            <w:left w:val="none" w:sz="0" w:space="0" w:color="auto"/>
            <w:bottom w:val="none" w:sz="0" w:space="0" w:color="auto"/>
            <w:right w:val="none" w:sz="0" w:space="0" w:color="auto"/>
          </w:divBdr>
        </w:div>
      </w:divsChild>
    </w:div>
    <w:div w:id="415053410">
      <w:bodyDiv w:val="1"/>
      <w:marLeft w:val="0"/>
      <w:marRight w:val="0"/>
      <w:marTop w:val="0"/>
      <w:marBottom w:val="0"/>
      <w:divBdr>
        <w:top w:val="none" w:sz="0" w:space="0" w:color="auto"/>
        <w:left w:val="none" w:sz="0" w:space="0" w:color="auto"/>
        <w:bottom w:val="none" w:sz="0" w:space="0" w:color="auto"/>
        <w:right w:val="none" w:sz="0" w:space="0" w:color="auto"/>
      </w:divBdr>
    </w:div>
    <w:div w:id="482701309">
      <w:bodyDiv w:val="1"/>
      <w:marLeft w:val="0"/>
      <w:marRight w:val="0"/>
      <w:marTop w:val="0"/>
      <w:marBottom w:val="0"/>
      <w:divBdr>
        <w:top w:val="none" w:sz="0" w:space="0" w:color="auto"/>
        <w:left w:val="none" w:sz="0" w:space="0" w:color="auto"/>
        <w:bottom w:val="none" w:sz="0" w:space="0" w:color="auto"/>
        <w:right w:val="none" w:sz="0" w:space="0" w:color="auto"/>
      </w:divBdr>
    </w:div>
    <w:div w:id="498271444">
      <w:bodyDiv w:val="1"/>
      <w:marLeft w:val="0"/>
      <w:marRight w:val="0"/>
      <w:marTop w:val="0"/>
      <w:marBottom w:val="0"/>
      <w:divBdr>
        <w:top w:val="none" w:sz="0" w:space="0" w:color="auto"/>
        <w:left w:val="none" w:sz="0" w:space="0" w:color="auto"/>
        <w:bottom w:val="none" w:sz="0" w:space="0" w:color="auto"/>
        <w:right w:val="none" w:sz="0" w:space="0" w:color="auto"/>
      </w:divBdr>
    </w:div>
    <w:div w:id="508326677">
      <w:bodyDiv w:val="1"/>
      <w:marLeft w:val="0"/>
      <w:marRight w:val="0"/>
      <w:marTop w:val="0"/>
      <w:marBottom w:val="0"/>
      <w:divBdr>
        <w:top w:val="none" w:sz="0" w:space="0" w:color="auto"/>
        <w:left w:val="none" w:sz="0" w:space="0" w:color="auto"/>
        <w:bottom w:val="none" w:sz="0" w:space="0" w:color="auto"/>
        <w:right w:val="none" w:sz="0" w:space="0" w:color="auto"/>
      </w:divBdr>
      <w:divsChild>
        <w:div w:id="1477605131">
          <w:marLeft w:val="0"/>
          <w:marRight w:val="0"/>
          <w:marTop w:val="0"/>
          <w:marBottom w:val="0"/>
          <w:divBdr>
            <w:top w:val="single" w:sz="2" w:space="0" w:color="E3E3E3"/>
            <w:left w:val="single" w:sz="2" w:space="0" w:color="E3E3E3"/>
            <w:bottom w:val="single" w:sz="2" w:space="0" w:color="E3E3E3"/>
            <w:right w:val="single" w:sz="2" w:space="0" w:color="E3E3E3"/>
          </w:divBdr>
          <w:divsChild>
            <w:div w:id="1338311866">
              <w:marLeft w:val="0"/>
              <w:marRight w:val="0"/>
              <w:marTop w:val="0"/>
              <w:marBottom w:val="0"/>
              <w:divBdr>
                <w:top w:val="single" w:sz="2" w:space="0" w:color="E3E3E3"/>
                <w:left w:val="single" w:sz="2" w:space="0" w:color="E3E3E3"/>
                <w:bottom w:val="single" w:sz="2" w:space="0" w:color="E3E3E3"/>
                <w:right w:val="single" w:sz="2" w:space="0" w:color="E3E3E3"/>
              </w:divBdr>
              <w:divsChild>
                <w:div w:id="199829562">
                  <w:marLeft w:val="0"/>
                  <w:marRight w:val="0"/>
                  <w:marTop w:val="0"/>
                  <w:marBottom w:val="0"/>
                  <w:divBdr>
                    <w:top w:val="single" w:sz="2" w:space="0" w:color="E3E3E3"/>
                    <w:left w:val="single" w:sz="2" w:space="0" w:color="E3E3E3"/>
                    <w:bottom w:val="single" w:sz="2" w:space="0" w:color="E3E3E3"/>
                    <w:right w:val="single" w:sz="2" w:space="0" w:color="E3E3E3"/>
                  </w:divBdr>
                  <w:divsChild>
                    <w:div w:id="76947809">
                      <w:marLeft w:val="0"/>
                      <w:marRight w:val="0"/>
                      <w:marTop w:val="0"/>
                      <w:marBottom w:val="0"/>
                      <w:divBdr>
                        <w:top w:val="single" w:sz="2" w:space="0" w:color="E3E3E3"/>
                        <w:left w:val="single" w:sz="2" w:space="0" w:color="E3E3E3"/>
                        <w:bottom w:val="single" w:sz="2" w:space="0" w:color="E3E3E3"/>
                        <w:right w:val="single" w:sz="2" w:space="0" w:color="E3E3E3"/>
                      </w:divBdr>
                      <w:divsChild>
                        <w:div w:id="899441764">
                          <w:marLeft w:val="0"/>
                          <w:marRight w:val="0"/>
                          <w:marTop w:val="0"/>
                          <w:marBottom w:val="0"/>
                          <w:divBdr>
                            <w:top w:val="single" w:sz="2" w:space="0" w:color="E3E3E3"/>
                            <w:left w:val="single" w:sz="2" w:space="0" w:color="E3E3E3"/>
                            <w:bottom w:val="single" w:sz="2" w:space="0" w:color="E3E3E3"/>
                            <w:right w:val="single" w:sz="2" w:space="0" w:color="E3E3E3"/>
                          </w:divBdr>
                          <w:divsChild>
                            <w:div w:id="1855073214">
                              <w:marLeft w:val="0"/>
                              <w:marRight w:val="0"/>
                              <w:marTop w:val="100"/>
                              <w:marBottom w:val="100"/>
                              <w:divBdr>
                                <w:top w:val="single" w:sz="2" w:space="0" w:color="E3E3E3"/>
                                <w:left w:val="single" w:sz="2" w:space="0" w:color="E3E3E3"/>
                                <w:bottom w:val="single" w:sz="2" w:space="0" w:color="E3E3E3"/>
                                <w:right w:val="single" w:sz="2" w:space="0" w:color="E3E3E3"/>
                              </w:divBdr>
                              <w:divsChild>
                                <w:div w:id="380861058">
                                  <w:marLeft w:val="0"/>
                                  <w:marRight w:val="0"/>
                                  <w:marTop w:val="0"/>
                                  <w:marBottom w:val="0"/>
                                  <w:divBdr>
                                    <w:top w:val="single" w:sz="2" w:space="0" w:color="E3E3E3"/>
                                    <w:left w:val="single" w:sz="2" w:space="0" w:color="E3E3E3"/>
                                    <w:bottom w:val="single" w:sz="2" w:space="0" w:color="E3E3E3"/>
                                    <w:right w:val="single" w:sz="2" w:space="0" w:color="E3E3E3"/>
                                  </w:divBdr>
                                  <w:divsChild>
                                    <w:div w:id="369457748">
                                      <w:marLeft w:val="0"/>
                                      <w:marRight w:val="0"/>
                                      <w:marTop w:val="0"/>
                                      <w:marBottom w:val="0"/>
                                      <w:divBdr>
                                        <w:top w:val="single" w:sz="2" w:space="0" w:color="E3E3E3"/>
                                        <w:left w:val="single" w:sz="2" w:space="0" w:color="E3E3E3"/>
                                        <w:bottom w:val="single" w:sz="2" w:space="0" w:color="E3E3E3"/>
                                        <w:right w:val="single" w:sz="2" w:space="0" w:color="E3E3E3"/>
                                      </w:divBdr>
                                      <w:divsChild>
                                        <w:div w:id="1321159679">
                                          <w:marLeft w:val="0"/>
                                          <w:marRight w:val="0"/>
                                          <w:marTop w:val="0"/>
                                          <w:marBottom w:val="0"/>
                                          <w:divBdr>
                                            <w:top w:val="single" w:sz="2" w:space="0" w:color="E3E3E3"/>
                                            <w:left w:val="single" w:sz="2" w:space="0" w:color="E3E3E3"/>
                                            <w:bottom w:val="single" w:sz="2" w:space="0" w:color="E3E3E3"/>
                                            <w:right w:val="single" w:sz="2" w:space="0" w:color="E3E3E3"/>
                                          </w:divBdr>
                                          <w:divsChild>
                                            <w:div w:id="554708470">
                                              <w:marLeft w:val="0"/>
                                              <w:marRight w:val="0"/>
                                              <w:marTop w:val="0"/>
                                              <w:marBottom w:val="0"/>
                                              <w:divBdr>
                                                <w:top w:val="single" w:sz="2" w:space="0" w:color="E3E3E3"/>
                                                <w:left w:val="single" w:sz="2" w:space="0" w:color="E3E3E3"/>
                                                <w:bottom w:val="single" w:sz="2" w:space="0" w:color="E3E3E3"/>
                                                <w:right w:val="single" w:sz="2" w:space="0" w:color="E3E3E3"/>
                                              </w:divBdr>
                                              <w:divsChild>
                                                <w:div w:id="247887194">
                                                  <w:marLeft w:val="0"/>
                                                  <w:marRight w:val="0"/>
                                                  <w:marTop w:val="0"/>
                                                  <w:marBottom w:val="0"/>
                                                  <w:divBdr>
                                                    <w:top w:val="single" w:sz="2" w:space="0" w:color="E3E3E3"/>
                                                    <w:left w:val="single" w:sz="2" w:space="0" w:color="E3E3E3"/>
                                                    <w:bottom w:val="single" w:sz="2" w:space="0" w:color="E3E3E3"/>
                                                    <w:right w:val="single" w:sz="2" w:space="0" w:color="E3E3E3"/>
                                                  </w:divBdr>
                                                  <w:divsChild>
                                                    <w:div w:id="976908403">
                                                      <w:marLeft w:val="0"/>
                                                      <w:marRight w:val="0"/>
                                                      <w:marTop w:val="0"/>
                                                      <w:marBottom w:val="0"/>
                                                      <w:divBdr>
                                                        <w:top w:val="single" w:sz="2" w:space="0" w:color="E3E3E3"/>
                                                        <w:left w:val="single" w:sz="2" w:space="0" w:color="E3E3E3"/>
                                                        <w:bottom w:val="single" w:sz="2" w:space="0" w:color="E3E3E3"/>
                                                        <w:right w:val="single" w:sz="2" w:space="0" w:color="E3E3E3"/>
                                                      </w:divBdr>
                                                    </w:div>
                                                  </w:divsChild>
                                                </w:div>
                                              </w:divsChild>
                                            </w:div>
                                          </w:divsChild>
                                        </w:div>
                                      </w:divsChild>
                                    </w:div>
                                  </w:divsChild>
                                </w:div>
                              </w:divsChild>
                            </w:div>
                          </w:divsChild>
                        </w:div>
                      </w:divsChild>
                    </w:div>
                  </w:divsChild>
                </w:div>
              </w:divsChild>
            </w:div>
          </w:divsChild>
        </w:div>
        <w:div w:id="2025671506">
          <w:marLeft w:val="0"/>
          <w:marRight w:val="0"/>
          <w:marTop w:val="0"/>
          <w:marBottom w:val="0"/>
          <w:divBdr>
            <w:top w:val="none" w:sz="0" w:space="0" w:color="auto"/>
            <w:left w:val="none" w:sz="0" w:space="0" w:color="auto"/>
            <w:bottom w:val="none" w:sz="0" w:space="0" w:color="auto"/>
            <w:right w:val="none" w:sz="0" w:space="0" w:color="auto"/>
          </w:divBdr>
        </w:div>
      </w:divsChild>
    </w:div>
    <w:div w:id="566039765">
      <w:bodyDiv w:val="1"/>
      <w:marLeft w:val="0"/>
      <w:marRight w:val="0"/>
      <w:marTop w:val="0"/>
      <w:marBottom w:val="0"/>
      <w:divBdr>
        <w:top w:val="none" w:sz="0" w:space="0" w:color="auto"/>
        <w:left w:val="none" w:sz="0" w:space="0" w:color="auto"/>
        <w:bottom w:val="none" w:sz="0" w:space="0" w:color="auto"/>
        <w:right w:val="none" w:sz="0" w:space="0" w:color="auto"/>
      </w:divBdr>
    </w:div>
    <w:div w:id="579874362">
      <w:bodyDiv w:val="1"/>
      <w:marLeft w:val="0"/>
      <w:marRight w:val="0"/>
      <w:marTop w:val="0"/>
      <w:marBottom w:val="0"/>
      <w:divBdr>
        <w:top w:val="none" w:sz="0" w:space="0" w:color="auto"/>
        <w:left w:val="none" w:sz="0" w:space="0" w:color="auto"/>
        <w:bottom w:val="none" w:sz="0" w:space="0" w:color="auto"/>
        <w:right w:val="none" w:sz="0" w:space="0" w:color="auto"/>
      </w:divBdr>
    </w:div>
    <w:div w:id="582685701">
      <w:bodyDiv w:val="1"/>
      <w:marLeft w:val="0"/>
      <w:marRight w:val="0"/>
      <w:marTop w:val="0"/>
      <w:marBottom w:val="0"/>
      <w:divBdr>
        <w:top w:val="none" w:sz="0" w:space="0" w:color="auto"/>
        <w:left w:val="none" w:sz="0" w:space="0" w:color="auto"/>
        <w:bottom w:val="none" w:sz="0" w:space="0" w:color="auto"/>
        <w:right w:val="none" w:sz="0" w:space="0" w:color="auto"/>
      </w:divBdr>
    </w:div>
    <w:div w:id="602567285">
      <w:bodyDiv w:val="1"/>
      <w:marLeft w:val="0"/>
      <w:marRight w:val="0"/>
      <w:marTop w:val="0"/>
      <w:marBottom w:val="0"/>
      <w:divBdr>
        <w:top w:val="none" w:sz="0" w:space="0" w:color="auto"/>
        <w:left w:val="none" w:sz="0" w:space="0" w:color="auto"/>
        <w:bottom w:val="none" w:sz="0" w:space="0" w:color="auto"/>
        <w:right w:val="none" w:sz="0" w:space="0" w:color="auto"/>
      </w:divBdr>
    </w:div>
    <w:div w:id="618224173">
      <w:bodyDiv w:val="1"/>
      <w:marLeft w:val="0"/>
      <w:marRight w:val="0"/>
      <w:marTop w:val="0"/>
      <w:marBottom w:val="0"/>
      <w:divBdr>
        <w:top w:val="none" w:sz="0" w:space="0" w:color="auto"/>
        <w:left w:val="none" w:sz="0" w:space="0" w:color="auto"/>
        <w:bottom w:val="none" w:sz="0" w:space="0" w:color="auto"/>
        <w:right w:val="none" w:sz="0" w:space="0" w:color="auto"/>
      </w:divBdr>
      <w:divsChild>
        <w:div w:id="1604655730">
          <w:marLeft w:val="3"/>
          <w:marRight w:val="3"/>
          <w:marTop w:val="150"/>
          <w:marBottom w:val="150"/>
          <w:divBdr>
            <w:top w:val="none" w:sz="0" w:space="0" w:color="auto"/>
            <w:left w:val="none" w:sz="0" w:space="0" w:color="auto"/>
            <w:bottom w:val="none" w:sz="0" w:space="0" w:color="auto"/>
            <w:right w:val="none" w:sz="0" w:space="0" w:color="auto"/>
          </w:divBdr>
        </w:div>
      </w:divsChild>
    </w:div>
    <w:div w:id="668754257">
      <w:bodyDiv w:val="1"/>
      <w:marLeft w:val="0"/>
      <w:marRight w:val="0"/>
      <w:marTop w:val="0"/>
      <w:marBottom w:val="0"/>
      <w:divBdr>
        <w:top w:val="none" w:sz="0" w:space="0" w:color="auto"/>
        <w:left w:val="none" w:sz="0" w:space="0" w:color="auto"/>
        <w:bottom w:val="none" w:sz="0" w:space="0" w:color="auto"/>
        <w:right w:val="none" w:sz="0" w:space="0" w:color="auto"/>
      </w:divBdr>
    </w:div>
    <w:div w:id="682976946">
      <w:bodyDiv w:val="1"/>
      <w:marLeft w:val="0"/>
      <w:marRight w:val="0"/>
      <w:marTop w:val="0"/>
      <w:marBottom w:val="0"/>
      <w:divBdr>
        <w:top w:val="none" w:sz="0" w:space="0" w:color="auto"/>
        <w:left w:val="none" w:sz="0" w:space="0" w:color="auto"/>
        <w:bottom w:val="none" w:sz="0" w:space="0" w:color="auto"/>
        <w:right w:val="none" w:sz="0" w:space="0" w:color="auto"/>
      </w:divBdr>
      <w:divsChild>
        <w:div w:id="1296643931">
          <w:marLeft w:val="0"/>
          <w:marRight w:val="0"/>
          <w:marTop w:val="0"/>
          <w:marBottom w:val="0"/>
          <w:divBdr>
            <w:top w:val="none" w:sz="0" w:space="0" w:color="auto"/>
            <w:left w:val="none" w:sz="0" w:space="0" w:color="auto"/>
            <w:bottom w:val="none" w:sz="0" w:space="0" w:color="auto"/>
            <w:right w:val="none" w:sz="0" w:space="0" w:color="auto"/>
          </w:divBdr>
          <w:divsChild>
            <w:div w:id="503517497">
              <w:marLeft w:val="0"/>
              <w:marRight w:val="0"/>
              <w:marTop w:val="0"/>
              <w:marBottom w:val="0"/>
              <w:divBdr>
                <w:top w:val="none" w:sz="0" w:space="0" w:color="auto"/>
                <w:left w:val="none" w:sz="0" w:space="0" w:color="auto"/>
                <w:bottom w:val="none" w:sz="0" w:space="0" w:color="auto"/>
                <w:right w:val="none" w:sz="0" w:space="0" w:color="auto"/>
              </w:divBdr>
              <w:divsChild>
                <w:div w:id="776216776">
                  <w:marLeft w:val="3"/>
                  <w:marRight w:val="3"/>
                  <w:marTop w:val="150"/>
                  <w:marBottom w:val="150"/>
                  <w:divBdr>
                    <w:top w:val="none" w:sz="0" w:space="0" w:color="auto"/>
                    <w:left w:val="none" w:sz="0" w:space="0" w:color="auto"/>
                    <w:bottom w:val="none" w:sz="0" w:space="0" w:color="auto"/>
                    <w:right w:val="none" w:sz="0" w:space="0" w:color="auto"/>
                  </w:divBdr>
                </w:div>
              </w:divsChild>
            </w:div>
          </w:divsChild>
        </w:div>
      </w:divsChild>
    </w:div>
    <w:div w:id="706225402">
      <w:bodyDiv w:val="1"/>
      <w:marLeft w:val="0"/>
      <w:marRight w:val="0"/>
      <w:marTop w:val="0"/>
      <w:marBottom w:val="0"/>
      <w:divBdr>
        <w:top w:val="none" w:sz="0" w:space="0" w:color="auto"/>
        <w:left w:val="none" w:sz="0" w:space="0" w:color="auto"/>
        <w:bottom w:val="none" w:sz="0" w:space="0" w:color="auto"/>
        <w:right w:val="none" w:sz="0" w:space="0" w:color="auto"/>
      </w:divBdr>
    </w:div>
    <w:div w:id="711684793">
      <w:bodyDiv w:val="1"/>
      <w:marLeft w:val="0"/>
      <w:marRight w:val="0"/>
      <w:marTop w:val="0"/>
      <w:marBottom w:val="0"/>
      <w:divBdr>
        <w:top w:val="none" w:sz="0" w:space="0" w:color="auto"/>
        <w:left w:val="none" w:sz="0" w:space="0" w:color="auto"/>
        <w:bottom w:val="none" w:sz="0" w:space="0" w:color="auto"/>
        <w:right w:val="none" w:sz="0" w:space="0" w:color="auto"/>
      </w:divBdr>
    </w:div>
    <w:div w:id="716971697">
      <w:bodyDiv w:val="1"/>
      <w:marLeft w:val="0"/>
      <w:marRight w:val="0"/>
      <w:marTop w:val="0"/>
      <w:marBottom w:val="0"/>
      <w:divBdr>
        <w:top w:val="none" w:sz="0" w:space="0" w:color="auto"/>
        <w:left w:val="none" w:sz="0" w:space="0" w:color="auto"/>
        <w:bottom w:val="none" w:sz="0" w:space="0" w:color="auto"/>
        <w:right w:val="none" w:sz="0" w:space="0" w:color="auto"/>
      </w:divBdr>
    </w:div>
    <w:div w:id="740296346">
      <w:bodyDiv w:val="1"/>
      <w:marLeft w:val="0"/>
      <w:marRight w:val="0"/>
      <w:marTop w:val="0"/>
      <w:marBottom w:val="0"/>
      <w:divBdr>
        <w:top w:val="none" w:sz="0" w:space="0" w:color="auto"/>
        <w:left w:val="none" w:sz="0" w:space="0" w:color="auto"/>
        <w:bottom w:val="none" w:sz="0" w:space="0" w:color="auto"/>
        <w:right w:val="none" w:sz="0" w:space="0" w:color="auto"/>
      </w:divBdr>
    </w:div>
    <w:div w:id="743528385">
      <w:bodyDiv w:val="1"/>
      <w:marLeft w:val="0"/>
      <w:marRight w:val="0"/>
      <w:marTop w:val="0"/>
      <w:marBottom w:val="0"/>
      <w:divBdr>
        <w:top w:val="none" w:sz="0" w:space="0" w:color="auto"/>
        <w:left w:val="none" w:sz="0" w:space="0" w:color="auto"/>
        <w:bottom w:val="none" w:sz="0" w:space="0" w:color="auto"/>
        <w:right w:val="none" w:sz="0" w:space="0" w:color="auto"/>
      </w:divBdr>
    </w:div>
    <w:div w:id="776877108">
      <w:bodyDiv w:val="1"/>
      <w:marLeft w:val="0"/>
      <w:marRight w:val="0"/>
      <w:marTop w:val="0"/>
      <w:marBottom w:val="0"/>
      <w:divBdr>
        <w:top w:val="none" w:sz="0" w:space="0" w:color="auto"/>
        <w:left w:val="none" w:sz="0" w:space="0" w:color="auto"/>
        <w:bottom w:val="none" w:sz="0" w:space="0" w:color="auto"/>
        <w:right w:val="none" w:sz="0" w:space="0" w:color="auto"/>
      </w:divBdr>
    </w:div>
    <w:div w:id="780300565">
      <w:bodyDiv w:val="1"/>
      <w:marLeft w:val="0"/>
      <w:marRight w:val="0"/>
      <w:marTop w:val="0"/>
      <w:marBottom w:val="0"/>
      <w:divBdr>
        <w:top w:val="none" w:sz="0" w:space="0" w:color="auto"/>
        <w:left w:val="none" w:sz="0" w:space="0" w:color="auto"/>
        <w:bottom w:val="none" w:sz="0" w:space="0" w:color="auto"/>
        <w:right w:val="none" w:sz="0" w:space="0" w:color="auto"/>
      </w:divBdr>
    </w:div>
    <w:div w:id="795566252">
      <w:bodyDiv w:val="1"/>
      <w:marLeft w:val="0"/>
      <w:marRight w:val="0"/>
      <w:marTop w:val="0"/>
      <w:marBottom w:val="0"/>
      <w:divBdr>
        <w:top w:val="none" w:sz="0" w:space="0" w:color="auto"/>
        <w:left w:val="none" w:sz="0" w:space="0" w:color="auto"/>
        <w:bottom w:val="none" w:sz="0" w:space="0" w:color="auto"/>
        <w:right w:val="none" w:sz="0" w:space="0" w:color="auto"/>
      </w:divBdr>
    </w:div>
    <w:div w:id="799342942">
      <w:bodyDiv w:val="1"/>
      <w:marLeft w:val="0"/>
      <w:marRight w:val="0"/>
      <w:marTop w:val="0"/>
      <w:marBottom w:val="0"/>
      <w:divBdr>
        <w:top w:val="none" w:sz="0" w:space="0" w:color="auto"/>
        <w:left w:val="none" w:sz="0" w:space="0" w:color="auto"/>
        <w:bottom w:val="none" w:sz="0" w:space="0" w:color="auto"/>
        <w:right w:val="none" w:sz="0" w:space="0" w:color="auto"/>
      </w:divBdr>
    </w:div>
    <w:div w:id="814641656">
      <w:bodyDiv w:val="1"/>
      <w:marLeft w:val="0"/>
      <w:marRight w:val="0"/>
      <w:marTop w:val="0"/>
      <w:marBottom w:val="0"/>
      <w:divBdr>
        <w:top w:val="none" w:sz="0" w:space="0" w:color="auto"/>
        <w:left w:val="none" w:sz="0" w:space="0" w:color="auto"/>
        <w:bottom w:val="none" w:sz="0" w:space="0" w:color="auto"/>
        <w:right w:val="none" w:sz="0" w:space="0" w:color="auto"/>
      </w:divBdr>
    </w:div>
    <w:div w:id="826631356">
      <w:bodyDiv w:val="1"/>
      <w:marLeft w:val="0"/>
      <w:marRight w:val="0"/>
      <w:marTop w:val="0"/>
      <w:marBottom w:val="0"/>
      <w:divBdr>
        <w:top w:val="none" w:sz="0" w:space="0" w:color="auto"/>
        <w:left w:val="none" w:sz="0" w:space="0" w:color="auto"/>
        <w:bottom w:val="none" w:sz="0" w:space="0" w:color="auto"/>
        <w:right w:val="none" w:sz="0" w:space="0" w:color="auto"/>
      </w:divBdr>
    </w:div>
    <w:div w:id="895311722">
      <w:bodyDiv w:val="1"/>
      <w:marLeft w:val="0"/>
      <w:marRight w:val="0"/>
      <w:marTop w:val="0"/>
      <w:marBottom w:val="0"/>
      <w:divBdr>
        <w:top w:val="none" w:sz="0" w:space="0" w:color="auto"/>
        <w:left w:val="none" w:sz="0" w:space="0" w:color="auto"/>
        <w:bottom w:val="none" w:sz="0" w:space="0" w:color="auto"/>
        <w:right w:val="none" w:sz="0" w:space="0" w:color="auto"/>
      </w:divBdr>
    </w:div>
    <w:div w:id="909732834">
      <w:bodyDiv w:val="1"/>
      <w:marLeft w:val="0"/>
      <w:marRight w:val="0"/>
      <w:marTop w:val="0"/>
      <w:marBottom w:val="0"/>
      <w:divBdr>
        <w:top w:val="none" w:sz="0" w:space="0" w:color="auto"/>
        <w:left w:val="none" w:sz="0" w:space="0" w:color="auto"/>
        <w:bottom w:val="none" w:sz="0" w:space="0" w:color="auto"/>
        <w:right w:val="none" w:sz="0" w:space="0" w:color="auto"/>
      </w:divBdr>
    </w:div>
    <w:div w:id="924531405">
      <w:bodyDiv w:val="1"/>
      <w:marLeft w:val="0"/>
      <w:marRight w:val="0"/>
      <w:marTop w:val="0"/>
      <w:marBottom w:val="0"/>
      <w:divBdr>
        <w:top w:val="none" w:sz="0" w:space="0" w:color="auto"/>
        <w:left w:val="none" w:sz="0" w:space="0" w:color="auto"/>
        <w:bottom w:val="none" w:sz="0" w:space="0" w:color="auto"/>
        <w:right w:val="none" w:sz="0" w:space="0" w:color="auto"/>
      </w:divBdr>
    </w:div>
    <w:div w:id="929966168">
      <w:bodyDiv w:val="1"/>
      <w:marLeft w:val="0"/>
      <w:marRight w:val="0"/>
      <w:marTop w:val="0"/>
      <w:marBottom w:val="0"/>
      <w:divBdr>
        <w:top w:val="none" w:sz="0" w:space="0" w:color="auto"/>
        <w:left w:val="none" w:sz="0" w:space="0" w:color="auto"/>
        <w:bottom w:val="none" w:sz="0" w:space="0" w:color="auto"/>
        <w:right w:val="none" w:sz="0" w:space="0" w:color="auto"/>
      </w:divBdr>
    </w:div>
    <w:div w:id="937642950">
      <w:bodyDiv w:val="1"/>
      <w:marLeft w:val="0"/>
      <w:marRight w:val="0"/>
      <w:marTop w:val="0"/>
      <w:marBottom w:val="0"/>
      <w:divBdr>
        <w:top w:val="none" w:sz="0" w:space="0" w:color="auto"/>
        <w:left w:val="none" w:sz="0" w:space="0" w:color="auto"/>
        <w:bottom w:val="none" w:sz="0" w:space="0" w:color="auto"/>
        <w:right w:val="none" w:sz="0" w:space="0" w:color="auto"/>
      </w:divBdr>
    </w:div>
    <w:div w:id="952243925">
      <w:bodyDiv w:val="1"/>
      <w:marLeft w:val="0"/>
      <w:marRight w:val="0"/>
      <w:marTop w:val="0"/>
      <w:marBottom w:val="0"/>
      <w:divBdr>
        <w:top w:val="none" w:sz="0" w:space="0" w:color="auto"/>
        <w:left w:val="none" w:sz="0" w:space="0" w:color="auto"/>
        <w:bottom w:val="none" w:sz="0" w:space="0" w:color="auto"/>
        <w:right w:val="none" w:sz="0" w:space="0" w:color="auto"/>
      </w:divBdr>
    </w:div>
    <w:div w:id="957175831">
      <w:bodyDiv w:val="1"/>
      <w:marLeft w:val="0"/>
      <w:marRight w:val="0"/>
      <w:marTop w:val="0"/>
      <w:marBottom w:val="0"/>
      <w:divBdr>
        <w:top w:val="none" w:sz="0" w:space="0" w:color="auto"/>
        <w:left w:val="none" w:sz="0" w:space="0" w:color="auto"/>
        <w:bottom w:val="none" w:sz="0" w:space="0" w:color="auto"/>
        <w:right w:val="none" w:sz="0" w:space="0" w:color="auto"/>
      </w:divBdr>
    </w:div>
    <w:div w:id="957566358">
      <w:bodyDiv w:val="1"/>
      <w:marLeft w:val="0"/>
      <w:marRight w:val="0"/>
      <w:marTop w:val="0"/>
      <w:marBottom w:val="0"/>
      <w:divBdr>
        <w:top w:val="none" w:sz="0" w:space="0" w:color="auto"/>
        <w:left w:val="none" w:sz="0" w:space="0" w:color="auto"/>
        <w:bottom w:val="none" w:sz="0" w:space="0" w:color="auto"/>
        <w:right w:val="none" w:sz="0" w:space="0" w:color="auto"/>
      </w:divBdr>
    </w:div>
    <w:div w:id="973825279">
      <w:bodyDiv w:val="1"/>
      <w:marLeft w:val="0"/>
      <w:marRight w:val="0"/>
      <w:marTop w:val="0"/>
      <w:marBottom w:val="0"/>
      <w:divBdr>
        <w:top w:val="none" w:sz="0" w:space="0" w:color="auto"/>
        <w:left w:val="none" w:sz="0" w:space="0" w:color="auto"/>
        <w:bottom w:val="none" w:sz="0" w:space="0" w:color="auto"/>
        <w:right w:val="none" w:sz="0" w:space="0" w:color="auto"/>
      </w:divBdr>
    </w:div>
    <w:div w:id="991787082">
      <w:bodyDiv w:val="1"/>
      <w:marLeft w:val="0"/>
      <w:marRight w:val="0"/>
      <w:marTop w:val="0"/>
      <w:marBottom w:val="0"/>
      <w:divBdr>
        <w:top w:val="none" w:sz="0" w:space="0" w:color="auto"/>
        <w:left w:val="none" w:sz="0" w:space="0" w:color="auto"/>
        <w:bottom w:val="none" w:sz="0" w:space="0" w:color="auto"/>
        <w:right w:val="none" w:sz="0" w:space="0" w:color="auto"/>
      </w:divBdr>
    </w:div>
    <w:div w:id="996492634">
      <w:bodyDiv w:val="1"/>
      <w:marLeft w:val="0"/>
      <w:marRight w:val="0"/>
      <w:marTop w:val="0"/>
      <w:marBottom w:val="0"/>
      <w:divBdr>
        <w:top w:val="none" w:sz="0" w:space="0" w:color="auto"/>
        <w:left w:val="none" w:sz="0" w:space="0" w:color="auto"/>
        <w:bottom w:val="none" w:sz="0" w:space="0" w:color="auto"/>
        <w:right w:val="none" w:sz="0" w:space="0" w:color="auto"/>
      </w:divBdr>
    </w:div>
    <w:div w:id="1019234864">
      <w:bodyDiv w:val="1"/>
      <w:marLeft w:val="0"/>
      <w:marRight w:val="0"/>
      <w:marTop w:val="0"/>
      <w:marBottom w:val="0"/>
      <w:divBdr>
        <w:top w:val="none" w:sz="0" w:space="0" w:color="auto"/>
        <w:left w:val="none" w:sz="0" w:space="0" w:color="auto"/>
        <w:bottom w:val="none" w:sz="0" w:space="0" w:color="auto"/>
        <w:right w:val="none" w:sz="0" w:space="0" w:color="auto"/>
      </w:divBdr>
    </w:div>
    <w:div w:id="1025448473">
      <w:bodyDiv w:val="1"/>
      <w:marLeft w:val="0"/>
      <w:marRight w:val="0"/>
      <w:marTop w:val="0"/>
      <w:marBottom w:val="0"/>
      <w:divBdr>
        <w:top w:val="none" w:sz="0" w:space="0" w:color="auto"/>
        <w:left w:val="none" w:sz="0" w:space="0" w:color="auto"/>
        <w:bottom w:val="none" w:sz="0" w:space="0" w:color="auto"/>
        <w:right w:val="none" w:sz="0" w:space="0" w:color="auto"/>
      </w:divBdr>
    </w:div>
    <w:div w:id="1045519418">
      <w:bodyDiv w:val="1"/>
      <w:marLeft w:val="0"/>
      <w:marRight w:val="0"/>
      <w:marTop w:val="0"/>
      <w:marBottom w:val="0"/>
      <w:divBdr>
        <w:top w:val="none" w:sz="0" w:space="0" w:color="auto"/>
        <w:left w:val="none" w:sz="0" w:space="0" w:color="auto"/>
        <w:bottom w:val="none" w:sz="0" w:space="0" w:color="auto"/>
        <w:right w:val="none" w:sz="0" w:space="0" w:color="auto"/>
      </w:divBdr>
    </w:div>
    <w:div w:id="1057244456">
      <w:bodyDiv w:val="1"/>
      <w:marLeft w:val="0"/>
      <w:marRight w:val="0"/>
      <w:marTop w:val="0"/>
      <w:marBottom w:val="0"/>
      <w:divBdr>
        <w:top w:val="none" w:sz="0" w:space="0" w:color="auto"/>
        <w:left w:val="none" w:sz="0" w:space="0" w:color="auto"/>
        <w:bottom w:val="none" w:sz="0" w:space="0" w:color="auto"/>
        <w:right w:val="none" w:sz="0" w:space="0" w:color="auto"/>
      </w:divBdr>
    </w:div>
    <w:div w:id="1058937286">
      <w:bodyDiv w:val="1"/>
      <w:marLeft w:val="0"/>
      <w:marRight w:val="0"/>
      <w:marTop w:val="0"/>
      <w:marBottom w:val="0"/>
      <w:divBdr>
        <w:top w:val="none" w:sz="0" w:space="0" w:color="auto"/>
        <w:left w:val="none" w:sz="0" w:space="0" w:color="auto"/>
        <w:bottom w:val="none" w:sz="0" w:space="0" w:color="auto"/>
        <w:right w:val="none" w:sz="0" w:space="0" w:color="auto"/>
      </w:divBdr>
    </w:div>
    <w:div w:id="1077943770">
      <w:bodyDiv w:val="1"/>
      <w:marLeft w:val="0"/>
      <w:marRight w:val="0"/>
      <w:marTop w:val="0"/>
      <w:marBottom w:val="0"/>
      <w:divBdr>
        <w:top w:val="none" w:sz="0" w:space="0" w:color="auto"/>
        <w:left w:val="none" w:sz="0" w:space="0" w:color="auto"/>
        <w:bottom w:val="none" w:sz="0" w:space="0" w:color="auto"/>
        <w:right w:val="none" w:sz="0" w:space="0" w:color="auto"/>
      </w:divBdr>
    </w:div>
    <w:div w:id="1082607215">
      <w:bodyDiv w:val="1"/>
      <w:marLeft w:val="0"/>
      <w:marRight w:val="0"/>
      <w:marTop w:val="0"/>
      <w:marBottom w:val="0"/>
      <w:divBdr>
        <w:top w:val="none" w:sz="0" w:space="0" w:color="auto"/>
        <w:left w:val="none" w:sz="0" w:space="0" w:color="auto"/>
        <w:bottom w:val="none" w:sz="0" w:space="0" w:color="auto"/>
        <w:right w:val="none" w:sz="0" w:space="0" w:color="auto"/>
      </w:divBdr>
    </w:div>
    <w:div w:id="1153834405">
      <w:bodyDiv w:val="1"/>
      <w:marLeft w:val="0"/>
      <w:marRight w:val="0"/>
      <w:marTop w:val="0"/>
      <w:marBottom w:val="0"/>
      <w:divBdr>
        <w:top w:val="none" w:sz="0" w:space="0" w:color="auto"/>
        <w:left w:val="none" w:sz="0" w:space="0" w:color="auto"/>
        <w:bottom w:val="none" w:sz="0" w:space="0" w:color="auto"/>
        <w:right w:val="none" w:sz="0" w:space="0" w:color="auto"/>
      </w:divBdr>
    </w:div>
    <w:div w:id="1185634625">
      <w:bodyDiv w:val="1"/>
      <w:marLeft w:val="0"/>
      <w:marRight w:val="0"/>
      <w:marTop w:val="0"/>
      <w:marBottom w:val="0"/>
      <w:divBdr>
        <w:top w:val="none" w:sz="0" w:space="0" w:color="auto"/>
        <w:left w:val="none" w:sz="0" w:space="0" w:color="auto"/>
        <w:bottom w:val="none" w:sz="0" w:space="0" w:color="auto"/>
        <w:right w:val="none" w:sz="0" w:space="0" w:color="auto"/>
      </w:divBdr>
    </w:div>
    <w:div w:id="1188060281">
      <w:bodyDiv w:val="1"/>
      <w:marLeft w:val="0"/>
      <w:marRight w:val="0"/>
      <w:marTop w:val="0"/>
      <w:marBottom w:val="0"/>
      <w:divBdr>
        <w:top w:val="none" w:sz="0" w:space="0" w:color="auto"/>
        <w:left w:val="none" w:sz="0" w:space="0" w:color="auto"/>
        <w:bottom w:val="none" w:sz="0" w:space="0" w:color="auto"/>
        <w:right w:val="none" w:sz="0" w:space="0" w:color="auto"/>
      </w:divBdr>
    </w:div>
    <w:div w:id="1192304345">
      <w:bodyDiv w:val="1"/>
      <w:marLeft w:val="0"/>
      <w:marRight w:val="0"/>
      <w:marTop w:val="0"/>
      <w:marBottom w:val="0"/>
      <w:divBdr>
        <w:top w:val="none" w:sz="0" w:space="0" w:color="auto"/>
        <w:left w:val="none" w:sz="0" w:space="0" w:color="auto"/>
        <w:bottom w:val="none" w:sz="0" w:space="0" w:color="auto"/>
        <w:right w:val="none" w:sz="0" w:space="0" w:color="auto"/>
      </w:divBdr>
    </w:div>
    <w:div w:id="1194463723">
      <w:bodyDiv w:val="1"/>
      <w:marLeft w:val="0"/>
      <w:marRight w:val="0"/>
      <w:marTop w:val="0"/>
      <w:marBottom w:val="0"/>
      <w:divBdr>
        <w:top w:val="none" w:sz="0" w:space="0" w:color="auto"/>
        <w:left w:val="none" w:sz="0" w:space="0" w:color="auto"/>
        <w:bottom w:val="none" w:sz="0" w:space="0" w:color="auto"/>
        <w:right w:val="none" w:sz="0" w:space="0" w:color="auto"/>
      </w:divBdr>
    </w:div>
    <w:div w:id="1242983017">
      <w:bodyDiv w:val="1"/>
      <w:marLeft w:val="0"/>
      <w:marRight w:val="0"/>
      <w:marTop w:val="0"/>
      <w:marBottom w:val="0"/>
      <w:divBdr>
        <w:top w:val="none" w:sz="0" w:space="0" w:color="auto"/>
        <w:left w:val="none" w:sz="0" w:space="0" w:color="auto"/>
        <w:bottom w:val="none" w:sz="0" w:space="0" w:color="auto"/>
        <w:right w:val="none" w:sz="0" w:space="0" w:color="auto"/>
      </w:divBdr>
    </w:div>
    <w:div w:id="1251547679">
      <w:bodyDiv w:val="1"/>
      <w:marLeft w:val="0"/>
      <w:marRight w:val="0"/>
      <w:marTop w:val="0"/>
      <w:marBottom w:val="0"/>
      <w:divBdr>
        <w:top w:val="none" w:sz="0" w:space="0" w:color="auto"/>
        <w:left w:val="none" w:sz="0" w:space="0" w:color="auto"/>
        <w:bottom w:val="none" w:sz="0" w:space="0" w:color="auto"/>
        <w:right w:val="none" w:sz="0" w:space="0" w:color="auto"/>
      </w:divBdr>
    </w:div>
    <w:div w:id="1263415847">
      <w:bodyDiv w:val="1"/>
      <w:marLeft w:val="0"/>
      <w:marRight w:val="0"/>
      <w:marTop w:val="0"/>
      <w:marBottom w:val="0"/>
      <w:divBdr>
        <w:top w:val="none" w:sz="0" w:space="0" w:color="auto"/>
        <w:left w:val="none" w:sz="0" w:space="0" w:color="auto"/>
        <w:bottom w:val="none" w:sz="0" w:space="0" w:color="auto"/>
        <w:right w:val="none" w:sz="0" w:space="0" w:color="auto"/>
      </w:divBdr>
    </w:div>
    <w:div w:id="1265460529">
      <w:bodyDiv w:val="1"/>
      <w:marLeft w:val="0"/>
      <w:marRight w:val="0"/>
      <w:marTop w:val="0"/>
      <w:marBottom w:val="0"/>
      <w:divBdr>
        <w:top w:val="none" w:sz="0" w:space="0" w:color="auto"/>
        <w:left w:val="none" w:sz="0" w:space="0" w:color="auto"/>
        <w:bottom w:val="none" w:sz="0" w:space="0" w:color="auto"/>
        <w:right w:val="none" w:sz="0" w:space="0" w:color="auto"/>
      </w:divBdr>
    </w:div>
    <w:div w:id="1281454200">
      <w:bodyDiv w:val="1"/>
      <w:marLeft w:val="0"/>
      <w:marRight w:val="0"/>
      <w:marTop w:val="0"/>
      <w:marBottom w:val="0"/>
      <w:divBdr>
        <w:top w:val="none" w:sz="0" w:space="0" w:color="auto"/>
        <w:left w:val="none" w:sz="0" w:space="0" w:color="auto"/>
        <w:bottom w:val="none" w:sz="0" w:space="0" w:color="auto"/>
        <w:right w:val="none" w:sz="0" w:space="0" w:color="auto"/>
      </w:divBdr>
    </w:div>
    <w:div w:id="1354183902">
      <w:bodyDiv w:val="1"/>
      <w:marLeft w:val="0"/>
      <w:marRight w:val="0"/>
      <w:marTop w:val="0"/>
      <w:marBottom w:val="0"/>
      <w:divBdr>
        <w:top w:val="none" w:sz="0" w:space="0" w:color="auto"/>
        <w:left w:val="none" w:sz="0" w:space="0" w:color="auto"/>
        <w:bottom w:val="none" w:sz="0" w:space="0" w:color="auto"/>
        <w:right w:val="none" w:sz="0" w:space="0" w:color="auto"/>
      </w:divBdr>
    </w:div>
    <w:div w:id="1407072280">
      <w:bodyDiv w:val="1"/>
      <w:marLeft w:val="0"/>
      <w:marRight w:val="0"/>
      <w:marTop w:val="0"/>
      <w:marBottom w:val="0"/>
      <w:divBdr>
        <w:top w:val="none" w:sz="0" w:space="0" w:color="auto"/>
        <w:left w:val="none" w:sz="0" w:space="0" w:color="auto"/>
        <w:bottom w:val="none" w:sz="0" w:space="0" w:color="auto"/>
        <w:right w:val="none" w:sz="0" w:space="0" w:color="auto"/>
      </w:divBdr>
    </w:div>
    <w:div w:id="1425801551">
      <w:bodyDiv w:val="1"/>
      <w:marLeft w:val="0"/>
      <w:marRight w:val="0"/>
      <w:marTop w:val="0"/>
      <w:marBottom w:val="0"/>
      <w:divBdr>
        <w:top w:val="none" w:sz="0" w:space="0" w:color="auto"/>
        <w:left w:val="none" w:sz="0" w:space="0" w:color="auto"/>
        <w:bottom w:val="none" w:sz="0" w:space="0" w:color="auto"/>
        <w:right w:val="none" w:sz="0" w:space="0" w:color="auto"/>
      </w:divBdr>
    </w:div>
    <w:div w:id="1469861736">
      <w:bodyDiv w:val="1"/>
      <w:marLeft w:val="0"/>
      <w:marRight w:val="0"/>
      <w:marTop w:val="0"/>
      <w:marBottom w:val="0"/>
      <w:divBdr>
        <w:top w:val="none" w:sz="0" w:space="0" w:color="auto"/>
        <w:left w:val="none" w:sz="0" w:space="0" w:color="auto"/>
        <w:bottom w:val="none" w:sz="0" w:space="0" w:color="auto"/>
        <w:right w:val="none" w:sz="0" w:space="0" w:color="auto"/>
      </w:divBdr>
    </w:div>
    <w:div w:id="1470516974">
      <w:bodyDiv w:val="1"/>
      <w:marLeft w:val="0"/>
      <w:marRight w:val="0"/>
      <w:marTop w:val="0"/>
      <w:marBottom w:val="0"/>
      <w:divBdr>
        <w:top w:val="none" w:sz="0" w:space="0" w:color="auto"/>
        <w:left w:val="none" w:sz="0" w:space="0" w:color="auto"/>
        <w:bottom w:val="none" w:sz="0" w:space="0" w:color="auto"/>
        <w:right w:val="none" w:sz="0" w:space="0" w:color="auto"/>
      </w:divBdr>
    </w:div>
    <w:div w:id="1484353505">
      <w:bodyDiv w:val="1"/>
      <w:marLeft w:val="0"/>
      <w:marRight w:val="0"/>
      <w:marTop w:val="0"/>
      <w:marBottom w:val="0"/>
      <w:divBdr>
        <w:top w:val="none" w:sz="0" w:space="0" w:color="auto"/>
        <w:left w:val="none" w:sz="0" w:space="0" w:color="auto"/>
        <w:bottom w:val="none" w:sz="0" w:space="0" w:color="auto"/>
        <w:right w:val="none" w:sz="0" w:space="0" w:color="auto"/>
      </w:divBdr>
    </w:div>
    <w:div w:id="1488133709">
      <w:bodyDiv w:val="1"/>
      <w:marLeft w:val="0"/>
      <w:marRight w:val="0"/>
      <w:marTop w:val="0"/>
      <w:marBottom w:val="0"/>
      <w:divBdr>
        <w:top w:val="none" w:sz="0" w:space="0" w:color="auto"/>
        <w:left w:val="none" w:sz="0" w:space="0" w:color="auto"/>
        <w:bottom w:val="none" w:sz="0" w:space="0" w:color="auto"/>
        <w:right w:val="none" w:sz="0" w:space="0" w:color="auto"/>
      </w:divBdr>
    </w:div>
    <w:div w:id="1504931370">
      <w:bodyDiv w:val="1"/>
      <w:marLeft w:val="0"/>
      <w:marRight w:val="0"/>
      <w:marTop w:val="0"/>
      <w:marBottom w:val="0"/>
      <w:divBdr>
        <w:top w:val="none" w:sz="0" w:space="0" w:color="auto"/>
        <w:left w:val="none" w:sz="0" w:space="0" w:color="auto"/>
        <w:bottom w:val="none" w:sz="0" w:space="0" w:color="auto"/>
        <w:right w:val="none" w:sz="0" w:space="0" w:color="auto"/>
      </w:divBdr>
    </w:div>
    <w:div w:id="1514997268">
      <w:bodyDiv w:val="1"/>
      <w:marLeft w:val="0"/>
      <w:marRight w:val="0"/>
      <w:marTop w:val="0"/>
      <w:marBottom w:val="0"/>
      <w:divBdr>
        <w:top w:val="none" w:sz="0" w:space="0" w:color="auto"/>
        <w:left w:val="none" w:sz="0" w:space="0" w:color="auto"/>
        <w:bottom w:val="none" w:sz="0" w:space="0" w:color="auto"/>
        <w:right w:val="none" w:sz="0" w:space="0" w:color="auto"/>
      </w:divBdr>
    </w:div>
    <w:div w:id="1522738554">
      <w:bodyDiv w:val="1"/>
      <w:marLeft w:val="0"/>
      <w:marRight w:val="0"/>
      <w:marTop w:val="0"/>
      <w:marBottom w:val="0"/>
      <w:divBdr>
        <w:top w:val="none" w:sz="0" w:space="0" w:color="auto"/>
        <w:left w:val="none" w:sz="0" w:space="0" w:color="auto"/>
        <w:bottom w:val="none" w:sz="0" w:space="0" w:color="auto"/>
        <w:right w:val="none" w:sz="0" w:space="0" w:color="auto"/>
      </w:divBdr>
    </w:div>
    <w:div w:id="1533377568">
      <w:bodyDiv w:val="1"/>
      <w:marLeft w:val="0"/>
      <w:marRight w:val="0"/>
      <w:marTop w:val="0"/>
      <w:marBottom w:val="0"/>
      <w:divBdr>
        <w:top w:val="none" w:sz="0" w:space="0" w:color="auto"/>
        <w:left w:val="none" w:sz="0" w:space="0" w:color="auto"/>
        <w:bottom w:val="none" w:sz="0" w:space="0" w:color="auto"/>
        <w:right w:val="none" w:sz="0" w:space="0" w:color="auto"/>
      </w:divBdr>
    </w:div>
    <w:div w:id="1548175604">
      <w:bodyDiv w:val="1"/>
      <w:marLeft w:val="0"/>
      <w:marRight w:val="0"/>
      <w:marTop w:val="0"/>
      <w:marBottom w:val="0"/>
      <w:divBdr>
        <w:top w:val="none" w:sz="0" w:space="0" w:color="auto"/>
        <w:left w:val="none" w:sz="0" w:space="0" w:color="auto"/>
        <w:bottom w:val="none" w:sz="0" w:space="0" w:color="auto"/>
        <w:right w:val="none" w:sz="0" w:space="0" w:color="auto"/>
      </w:divBdr>
    </w:div>
    <w:div w:id="1570799586">
      <w:bodyDiv w:val="1"/>
      <w:marLeft w:val="0"/>
      <w:marRight w:val="0"/>
      <w:marTop w:val="0"/>
      <w:marBottom w:val="0"/>
      <w:divBdr>
        <w:top w:val="none" w:sz="0" w:space="0" w:color="auto"/>
        <w:left w:val="none" w:sz="0" w:space="0" w:color="auto"/>
        <w:bottom w:val="none" w:sz="0" w:space="0" w:color="auto"/>
        <w:right w:val="none" w:sz="0" w:space="0" w:color="auto"/>
      </w:divBdr>
    </w:div>
    <w:div w:id="1571189799">
      <w:bodyDiv w:val="1"/>
      <w:marLeft w:val="0"/>
      <w:marRight w:val="0"/>
      <w:marTop w:val="0"/>
      <w:marBottom w:val="0"/>
      <w:divBdr>
        <w:top w:val="none" w:sz="0" w:space="0" w:color="auto"/>
        <w:left w:val="none" w:sz="0" w:space="0" w:color="auto"/>
        <w:bottom w:val="none" w:sz="0" w:space="0" w:color="auto"/>
        <w:right w:val="none" w:sz="0" w:space="0" w:color="auto"/>
      </w:divBdr>
    </w:div>
    <w:div w:id="1584603786">
      <w:bodyDiv w:val="1"/>
      <w:marLeft w:val="0"/>
      <w:marRight w:val="0"/>
      <w:marTop w:val="0"/>
      <w:marBottom w:val="0"/>
      <w:divBdr>
        <w:top w:val="none" w:sz="0" w:space="0" w:color="auto"/>
        <w:left w:val="none" w:sz="0" w:space="0" w:color="auto"/>
        <w:bottom w:val="none" w:sz="0" w:space="0" w:color="auto"/>
        <w:right w:val="none" w:sz="0" w:space="0" w:color="auto"/>
      </w:divBdr>
    </w:div>
    <w:div w:id="1605765466">
      <w:bodyDiv w:val="1"/>
      <w:marLeft w:val="0"/>
      <w:marRight w:val="0"/>
      <w:marTop w:val="0"/>
      <w:marBottom w:val="0"/>
      <w:divBdr>
        <w:top w:val="none" w:sz="0" w:space="0" w:color="auto"/>
        <w:left w:val="none" w:sz="0" w:space="0" w:color="auto"/>
        <w:bottom w:val="none" w:sz="0" w:space="0" w:color="auto"/>
        <w:right w:val="none" w:sz="0" w:space="0" w:color="auto"/>
      </w:divBdr>
      <w:divsChild>
        <w:div w:id="970983736">
          <w:marLeft w:val="0"/>
          <w:marRight w:val="0"/>
          <w:marTop w:val="0"/>
          <w:marBottom w:val="0"/>
          <w:divBdr>
            <w:top w:val="single" w:sz="2" w:space="0" w:color="E3E3E3"/>
            <w:left w:val="single" w:sz="2" w:space="0" w:color="E3E3E3"/>
            <w:bottom w:val="single" w:sz="2" w:space="0" w:color="E3E3E3"/>
            <w:right w:val="single" w:sz="2" w:space="0" w:color="E3E3E3"/>
          </w:divBdr>
          <w:divsChild>
            <w:div w:id="1951281023">
              <w:marLeft w:val="0"/>
              <w:marRight w:val="0"/>
              <w:marTop w:val="0"/>
              <w:marBottom w:val="0"/>
              <w:divBdr>
                <w:top w:val="single" w:sz="2" w:space="0" w:color="E3E3E3"/>
                <w:left w:val="single" w:sz="2" w:space="0" w:color="E3E3E3"/>
                <w:bottom w:val="single" w:sz="2" w:space="0" w:color="E3E3E3"/>
                <w:right w:val="single" w:sz="2" w:space="0" w:color="E3E3E3"/>
              </w:divBdr>
              <w:divsChild>
                <w:div w:id="1817070387">
                  <w:marLeft w:val="0"/>
                  <w:marRight w:val="0"/>
                  <w:marTop w:val="0"/>
                  <w:marBottom w:val="0"/>
                  <w:divBdr>
                    <w:top w:val="single" w:sz="2" w:space="0" w:color="E3E3E3"/>
                    <w:left w:val="single" w:sz="2" w:space="0" w:color="E3E3E3"/>
                    <w:bottom w:val="single" w:sz="2" w:space="0" w:color="E3E3E3"/>
                    <w:right w:val="single" w:sz="2" w:space="0" w:color="E3E3E3"/>
                  </w:divBdr>
                  <w:divsChild>
                    <w:div w:id="771171593">
                      <w:marLeft w:val="0"/>
                      <w:marRight w:val="0"/>
                      <w:marTop w:val="0"/>
                      <w:marBottom w:val="0"/>
                      <w:divBdr>
                        <w:top w:val="single" w:sz="2" w:space="0" w:color="E3E3E3"/>
                        <w:left w:val="single" w:sz="2" w:space="0" w:color="E3E3E3"/>
                        <w:bottom w:val="single" w:sz="2" w:space="0" w:color="E3E3E3"/>
                        <w:right w:val="single" w:sz="2" w:space="0" w:color="E3E3E3"/>
                      </w:divBdr>
                      <w:divsChild>
                        <w:div w:id="1921406790">
                          <w:marLeft w:val="0"/>
                          <w:marRight w:val="0"/>
                          <w:marTop w:val="0"/>
                          <w:marBottom w:val="0"/>
                          <w:divBdr>
                            <w:top w:val="single" w:sz="2" w:space="0" w:color="E3E3E3"/>
                            <w:left w:val="single" w:sz="2" w:space="0" w:color="E3E3E3"/>
                            <w:bottom w:val="single" w:sz="2" w:space="0" w:color="E3E3E3"/>
                            <w:right w:val="single" w:sz="2" w:space="0" w:color="E3E3E3"/>
                          </w:divBdr>
                          <w:divsChild>
                            <w:div w:id="314071660">
                              <w:marLeft w:val="0"/>
                              <w:marRight w:val="0"/>
                              <w:marTop w:val="100"/>
                              <w:marBottom w:val="100"/>
                              <w:divBdr>
                                <w:top w:val="single" w:sz="2" w:space="0" w:color="E3E3E3"/>
                                <w:left w:val="single" w:sz="2" w:space="0" w:color="E3E3E3"/>
                                <w:bottom w:val="single" w:sz="2" w:space="0" w:color="E3E3E3"/>
                                <w:right w:val="single" w:sz="2" w:space="0" w:color="E3E3E3"/>
                              </w:divBdr>
                              <w:divsChild>
                                <w:div w:id="1817255341">
                                  <w:marLeft w:val="0"/>
                                  <w:marRight w:val="0"/>
                                  <w:marTop w:val="0"/>
                                  <w:marBottom w:val="0"/>
                                  <w:divBdr>
                                    <w:top w:val="single" w:sz="2" w:space="0" w:color="E3E3E3"/>
                                    <w:left w:val="single" w:sz="2" w:space="0" w:color="E3E3E3"/>
                                    <w:bottom w:val="single" w:sz="2" w:space="0" w:color="E3E3E3"/>
                                    <w:right w:val="single" w:sz="2" w:space="0" w:color="E3E3E3"/>
                                  </w:divBdr>
                                  <w:divsChild>
                                    <w:div w:id="25105919">
                                      <w:marLeft w:val="0"/>
                                      <w:marRight w:val="0"/>
                                      <w:marTop w:val="0"/>
                                      <w:marBottom w:val="0"/>
                                      <w:divBdr>
                                        <w:top w:val="single" w:sz="2" w:space="0" w:color="E3E3E3"/>
                                        <w:left w:val="single" w:sz="2" w:space="0" w:color="E3E3E3"/>
                                        <w:bottom w:val="single" w:sz="2" w:space="0" w:color="E3E3E3"/>
                                        <w:right w:val="single" w:sz="2" w:space="0" w:color="E3E3E3"/>
                                      </w:divBdr>
                                      <w:divsChild>
                                        <w:div w:id="1277955029">
                                          <w:marLeft w:val="0"/>
                                          <w:marRight w:val="0"/>
                                          <w:marTop w:val="0"/>
                                          <w:marBottom w:val="0"/>
                                          <w:divBdr>
                                            <w:top w:val="single" w:sz="2" w:space="0" w:color="E3E3E3"/>
                                            <w:left w:val="single" w:sz="2" w:space="0" w:color="E3E3E3"/>
                                            <w:bottom w:val="single" w:sz="2" w:space="0" w:color="E3E3E3"/>
                                            <w:right w:val="single" w:sz="2" w:space="0" w:color="E3E3E3"/>
                                          </w:divBdr>
                                          <w:divsChild>
                                            <w:div w:id="1942880508">
                                              <w:marLeft w:val="0"/>
                                              <w:marRight w:val="0"/>
                                              <w:marTop w:val="0"/>
                                              <w:marBottom w:val="0"/>
                                              <w:divBdr>
                                                <w:top w:val="single" w:sz="2" w:space="0" w:color="E3E3E3"/>
                                                <w:left w:val="single" w:sz="2" w:space="0" w:color="E3E3E3"/>
                                                <w:bottom w:val="single" w:sz="2" w:space="0" w:color="E3E3E3"/>
                                                <w:right w:val="single" w:sz="2" w:space="0" w:color="E3E3E3"/>
                                              </w:divBdr>
                                              <w:divsChild>
                                                <w:div w:id="404647380">
                                                  <w:marLeft w:val="0"/>
                                                  <w:marRight w:val="0"/>
                                                  <w:marTop w:val="0"/>
                                                  <w:marBottom w:val="0"/>
                                                  <w:divBdr>
                                                    <w:top w:val="single" w:sz="2" w:space="0" w:color="E3E3E3"/>
                                                    <w:left w:val="single" w:sz="2" w:space="0" w:color="E3E3E3"/>
                                                    <w:bottom w:val="single" w:sz="2" w:space="0" w:color="E3E3E3"/>
                                                    <w:right w:val="single" w:sz="2" w:space="0" w:color="E3E3E3"/>
                                                  </w:divBdr>
                                                  <w:divsChild>
                                                    <w:div w:id="1003161998">
                                                      <w:marLeft w:val="0"/>
                                                      <w:marRight w:val="0"/>
                                                      <w:marTop w:val="0"/>
                                                      <w:marBottom w:val="0"/>
                                                      <w:divBdr>
                                                        <w:top w:val="single" w:sz="2" w:space="0" w:color="E3E3E3"/>
                                                        <w:left w:val="single" w:sz="2" w:space="0" w:color="E3E3E3"/>
                                                        <w:bottom w:val="single" w:sz="2" w:space="0" w:color="E3E3E3"/>
                                                        <w:right w:val="single" w:sz="2" w:space="0" w:color="E3E3E3"/>
                                                      </w:divBdr>
                                                    </w:div>
                                                  </w:divsChild>
                                                </w:div>
                                              </w:divsChild>
                                            </w:div>
                                          </w:divsChild>
                                        </w:div>
                                      </w:divsChild>
                                    </w:div>
                                  </w:divsChild>
                                </w:div>
                              </w:divsChild>
                            </w:div>
                          </w:divsChild>
                        </w:div>
                      </w:divsChild>
                    </w:div>
                  </w:divsChild>
                </w:div>
              </w:divsChild>
            </w:div>
          </w:divsChild>
        </w:div>
        <w:div w:id="464078835">
          <w:marLeft w:val="0"/>
          <w:marRight w:val="0"/>
          <w:marTop w:val="0"/>
          <w:marBottom w:val="0"/>
          <w:divBdr>
            <w:top w:val="none" w:sz="0" w:space="0" w:color="auto"/>
            <w:left w:val="none" w:sz="0" w:space="0" w:color="auto"/>
            <w:bottom w:val="none" w:sz="0" w:space="0" w:color="auto"/>
            <w:right w:val="none" w:sz="0" w:space="0" w:color="auto"/>
          </w:divBdr>
        </w:div>
      </w:divsChild>
    </w:div>
    <w:div w:id="1607078482">
      <w:bodyDiv w:val="1"/>
      <w:marLeft w:val="0"/>
      <w:marRight w:val="0"/>
      <w:marTop w:val="0"/>
      <w:marBottom w:val="0"/>
      <w:divBdr>
        <w:top w:val="none" w:sz="0" w:space="0" w:color="auto"/>
        <w:left w:val="none" w:sz="0" w:space="0" w:color="auto"/>
        <w:bottom w:val="none" w:sz="0" w:space="0" w:color="auto"/>
        <w:right w:val="none" w:sz="0" w:space="0" w:color="auto"/>
      </w:divBdr>
    </w:div>
    <w:div w:id="1609658346">
      <w:bodyDiv w:val="1"/>
      <w:marLeft w:val="0"/>
      <w:marRight w:val="0"/>
      <w:marTop w:val="0"/>
      <w:marBottom w:val="0"/>
      <w:divBdr>
        <w:top w:val="none" w:sz="0" w:space="0" w:color="auto"/>
        <w:left w:val="none" w:sz="0" w:space="0" w:color="auto"/>
        <w:bottom w:val="none" w:sz="0" w:space="0" w:color="auto"/>
        <w:right w:val="none" w:sz="0" w:space="0" w:color="auto"/>
      </w:divBdr>
    </w:div>
    <w:div w:id="1629816581">
      <w:bodyDiv w:val="1"/>
      <w:marLeft w:val="0"/>
      <w:marRight w:val="0"/>
      <w:marTop w:val="0"/>
      <w:marBottom w:val="0"/>
      <w:divBdr>
        <w:top w:val="none" w:sz="0" w:space="0" w:color="auto"/>
        <w:left w:val="none" w:sz="0" w:space="0" w:color="auto"/>
        <w:bottom w:val="none" w:sz="0" w:space="0" w:color="auto"/>
        <w:right w:val="none" w:sz="0" w:space="0" w:color="auto"/>
      </w:divBdr>
    </w:div>
    <w:div w:id="1645697406">
      <w:bodyDiv w:val="1"/>
      <w:marLeft w:val="0"/>
      <w:marRight w:val="0"/>
      <w:marTop w:val="0"/>
      <w:marBottom w:val="0"/>
      <w:divBdr>
        <w:top w:val="none" w:sz="0" w:space="0" w:color="auto"/>
        <w:left w:val="none" w:sz="0" w:space="0" w:color="auto"/>
        <w:bottom w:val="none" w:sz="0" w:space="0" w:color="auto"/>
        <w:right w:val="none" w:sz="0" w:space="0" w:color="auto"/>
      </w:divBdr>
    </w:div>
    <w:div w:id="1647472580">
      <w:bodyDiv w:val="1"/>
      <w:marLeft w:val="0"/>
      <w:marRight w:val="0"/>
      <w:marTop w:val="0"/>
      <w:marBottom w:val="0"/>
      <w:divBdr>
        <w:top w:val="none" w:sz="0" w:space="0" w:color="auto"/>
        <w:left w:val="none" w:sz="0" w:space="0" w:color="auto"/>
        <w:bottom w:val="none" w:sz="0" w:space="0" w:color="auto"/>
        <w:right w:val="none" w:sz="0" w:space="0" w:color="auto"/>
      </w:divBdr>
    </w:div>
    <w:div w:id="1656449944">
      <w:bodyDiv w:val="1"/>
      <w:marLeft w:val="0"/>
      <w:marRight w:val="0"/>
      <w:marTop w:val="0"/>
      <w:marBottom w:val="0"/>
      <w:divBdr>
        <w:top w:val="none" w:sz="0" w:space="0" w:color="auto"/>
        <w:left w:val="none" w:sz="0" w:space="0" w:color="auto"/>
        <w:bottom w:val="none" w:sz="0" w:space="0" w:color="auto"/>
        <w:right w:val="none" w:sz="0" w:space="0" w:color="auto"/>
      </w:divBdr>
    </w:div>
    <w:div w:id="1664121420">
      <w:bodyDiv w:val="1"/>
      <w:marLeft w:val="0"/>
      <w:marRight w:val="0"/>
      <w:marTop w:val="0"/>
      <w:marBottom w:val="0"/>
      <w:divBdr>
        <w:top w:val="none" w:sz="0" w:space="0" w:color="auto"/>
        <w:left w:val="none" w:sz="0" w:space="0" w:color="auto"/>
        <w:bottom w:val="none" w:sz="0" w:space="0" w:color="auto"/>
        <w:right w:val="none" w:sz="0" w:space="0" w:color="auto"/>
      </w:divBdr>
    </w:div>
    <w:div w:id="1666129545">
      <w:bodyDiv w:val="1"/>
      <w:marLeft w:val="0"/>
      <w:marRight w:val="0"/>
      <w:marTop w:val="0"/>
      <w:marBottom w:val="0"/>
      <w:divBdr>
        <w:top w:val="none" w:sz="0" w:space="0" w:color="auto"/>
        <w:left w:val="none" w:sz="0" w:space="0" w:color="auto"/>
        <w:bottom w:val="none" w:sz="0" w:space="0" w:color="auto"/>
        <w:right w:val="none" w:sz="0" w:space="0" w:color="auto"/>
      </w:divBdr>
    </w:div>
    <w:div w:id="1676148978">
      <w:bodyDiv w:val="1"/>
      <w:marLeft w:val="0"/>
      <w:marRight w:val="0"/>
      <w:marTop w:val="0"/>
      <w:marBottom w:val="0"/>
      <w:divBdr>
        <w:top w:val="none" w:sz="0" w:space="0" w:color="auto"/>
        <w:left w:val="none" w:sz="0" w:space="0" w:color="auto"/>
        <w:bottom w:val="none" w:sz="0" w:space="0" w:color="auto"/>
        <w:right w:val="none" w:sz="0" w:space="0" w:color="auto"/>
      </w:divBdr>
    </w:div>
    <w:div w:id="1775636303">
      <w:bodyDiv w:val="1"/>
      <w:marLeft w:val="0"/>
      <w:marRight w:val="0"/>
      <w:marTop w:val="0"/>
      <w:marBottom w:val="0"/>
      <w:divBdr>
        <w:top w:val="none" w:sz="0" w:space="0" w:color="auto"/>
        <w:left w:val="none" w:sz="0" w:space="0" w:color="auto"/>
        <w:bottom w:val="none" w:sz="0" w:space="0" w:color="auto"/>
        <w:right w:val="none" w:sz="0" w:space="0" w:color="auto"/>
      </w:divBdr>
    </w:div>
    <w:div w:id="1786121179">
      <w:bodyDiv w:val="1"/>
      <w:marLeft w:val="0"/>
      <w:marRight w:val="0"/>
      <w:marTop w:val="0"/>
      <w:marBottom w:val="0"/>
      <w:divBdr>
        <w:top w:val="none" w:sz="0" w:space="0" w:color="auto"/>
        <w:left w:val="none" w:sz="0" w:space="0" w:color="auto"/>
        <w:bottom w:val="none" w:sz="0" w:space="0" w:color="auto"/>
        <w:right w:val="none" w:sz="0" w:space="0" w:color="auto"/>
      </w:divBdr>
    </w:div>
    <w:div w:id="1801416878">
      <w:bodyDiv w:val="1"/>
      <w:marLeft w:val="0"/>
      <w:marRight w:val="0"/>
      <w:marTop w:val="0"/>
      <w:marBottom w:val="0"/>
      <w:divBdr>
        <w:top w:val="none" w:sz="0" w:space="0" w:color="auto"/>
        <w:left w:val="none" w:sz="0" w:space="0" w:color="auto"/>
        <w:bottom w:val="none" w:sz="0" w:space="0" w:color="auto"/>
        <w:right w:val="none" w:sz="0" w:space="0" w:color="auto"/>
      </w:divBdr>
    </w:div>
    <w:div w:id="1810973120">
      <w:bodyDiv w:val="1"/>
      <w:marLeft w:val="0"/>
      <w:marRight w:val="0"/>
      <w:marTop w:val="0"/>
      <w:marBottom w:val="0"/>
      <w:divBdr>
        <w:top w:val="none" w:sz="0" w:space="0" w:color="auto"/>
        <w:left w:val="none" w:sz="0" w:space="0" w:color="auto"/>
        <w:bottom w:val="none" w:sz="0" w:space="0" w:color="auto"/>
        <w:right w:val="none" w:sz="0" w:space="0" w:color="auto"/>
      </w:divBdr>
    </w:div>
    <w:div w:id="1842355892">
      <w:bodyDiv w:val="1"/>
      <w:marLeft w:val="0"/>
      <w:marRight w:val="0"/>
      <w:marTop w:val="0"/>
      <w:marBottom w:val="0"/>
      <w:divBdr>
        <w:top w:val="none" w:sz="0" w:space="0" w:color="auto"/>
        <w:left w:val="none" w:sz="0" w:space="0" w:color="auto"/>
        <w:bottom w:val="none" w:sz="0" w:space="0" w:color="auto"/>
        <w:right w:val="none" w:sz="0" w:space="0" w:color="auto"/>
      </w:divBdr>
    </w:div>
    <w:div w:id="1870944897">
      <w:bodyDiv w:val="1"/>
      <w:marLeft w:val="0"/>
      <w:marRight w:val="0"/>
      <w:marTop w:val="0"/>
      <w:marBottom w:val="0"/>
      <w:divBdr>
        <w:top w:val="none" w:sz="0" w:space="0" w:color="auto"/>
        <w:left w:val="none" w:sz="0" w:space="0" w:color="auto"/>
        <w:bottom w:val="none" w:sz="0" w:space="0" w:color="auto"/>
        <w:right w:val="none" w:sz="0" w:space="0" w:color="auto"/>
      </w:divBdr>
    </w:div>
    <w:div w:id="1872064632">
      <w:bodyDiv w:val="1"/>
      <w:marLeft w:val="0"/>
      <w:marRight w:val="0"/>
      <w:marTop w:val="0"/>
      <w:marBottom w:val="0"/>
      <w:divBdr>
        <w:top w:val="none" w:sz="0" w:space="0" w:color="auto"/>
        <w:left w:val="none" w:sz="0" w:space="0" w:color="auto"/>
        <w:bottom w:val="none" w:sz="0" w:space="0" w:color="auto"/>
        <w:right w:val="none" w:sz="0" w:space="0" w:color="auto"/>
      </w:divBdr>
    </w:div>
    <w:div w:id="1874227497">
      <w:bodyDiv w:val="1"/>
      <w:marLeft w:val="0"/>
      <w:marRight w:val="0"/>
      <w:marTop w:val="0"/>
      <w:marBottom w:val="0"/>
      <w:divBdr>
        <w:top w:val="none" w:sz="0" w:space="0" w:color="auto"/>
        <w:left w:val="none" w:sz="0" w:space="0" w:color="auto"/>
        <w:bottom w:val="none" w:sz="0" w:space="0" w:color="auto"/>
        <w:right w:val="none" w:sz="0" w:space="0" w:color="auto"/>
      </w:divBdr>
    </w:div>
    <w:div w:id="1889684724">
      <w:bodyDiv w:val="1"/>
      <w:marLeft w:val="0"/>
      <w:marRight w:val="0"/>
      <w:marTop w:val="0"/>
      <w:marBottom w:val="0"/>
      <w:divBdr>
        <w:top w:val="none" w:sz="0" w:space="0" w:color="auto"/>
        <w:left w:val="none" w:sz="0" w:space="0" w:color="auto"/>
        <w:bottom w:val="none" w:sz="0" w:space="0" w:color="auto"/>
        <w:right w:val="none" w:sz="0" w:space="0" w:color="auto"/>
      </w:divBdr>
    </w:div>
    <w:div w:id="1918975200">
      <w:bodyDiv w:val="1"/>
      <w:marLeft w:val="0"/>
      <w:marRight w:val="0"/>
      <w:marTop w:val="0"/>
      <w:marBottom w:val="0"/>
      <w:divBdr>
        <w:top w:val="none" w:sz="0" w:space="0" w:color="auto"/>
        <w:left w:val="none" w:sz="0" w:space="0" w:color="auto"/>
        <w:bottom w:val="none" w:sz="0" w:space="0" w:color="auto"/>
        <w:right w:val="none" w:sz="0" w:space="0" w:color="auto"/>
      </w:divBdr>
    </w:div>
    <w:div w:id="1927886455">
      <w:bodyDiv w:val="1"/>
      <w:marLeft w:val="0"/>
      <w:marRight w:val="0"/>
      <w:marTop w:val="0"/>
      <w:marBottom w:val="0"/>
      <w:divBdr>
        <w:top w:val="none" w:sz="0" w:space="0" w:color="auto"/>
        <w:left w:val="none" w:sz="0" w:space="0" w:color="auto"/>
        <w:bottom w:val="none" w:sz="0" w:space="0" w:color="auto"/>
        <w:right w:val="none" w:sz="0" w:space="0" w:color="auto"/>
      </w:divBdr>
    </w:div>
    <w:div w:id="1940915329">
      <w:bodyDiv w:val="1"/>
      <w:marLeft w:val="0"/>
      <w:marRight w:val="0"/>
      <w:marTop w:val="0"/>
      <w:marBottom w:val="0"/>
      <w:divBdr>
        <w:top w:val="none" w:sz="0" w:space="0" w:color="auto"/>
        <w:left w:val="none" w:sz="0" w:space="0" w:color="auto"/>
        <w:bottom w:val="none" w:sz="0" w:space="0" w:color="auto"/>
        <w:right w:val="none" w:sz="0" w:space="0" w:color="auto"/>
      </w:divBdr>
    </w:div>
    <w:div w:id="1941452443">
      <w:bodyDiv w:val="1"/>
      <w:marLeft w:val="0"/>
      <w:marRight w:val="0"/>
      <w:marTop w:val="0"/>
      <w:marBottom w:val="0"/>
      <w:divBdr>
        <w:top w:val="none" w:sz="0" w:space="0" w:color="auto"/>
        <w:left w:val="none" w:sz="0" w:space="0" w:color="auto"/>
        <w:bottom w:val="none" w:sz="0" w:space="0" w:color="auto"/>
        <w:right w:val="none" w:sz="0" w:space="0" w:color="auto"/>
      </w:divBdr>
    </w:div>
    <w:div w:id="1949700238">
      <w:bodyDiv w:val="1"/>
      <w:marLeft w:val="0"/>
      <w:marRight w:val="0"/>
      <w:marTop w:val="0"/>
      <w:marBottom w:val="0"/>
      <w:divBdr>
        <w:top w:val="none" w:sz="0" w:space="0" w:color="auto"/>
        <w:left w:val="none" w:sz="0" w:space="0" w:color="auto"/>
        <w:bottom w:val="none" w:sz="0" w:space="0" w:color="auto"/>
        <w:right w:val="none" w:sz="0" w:space="0" w:color="auto"/>
      </w:divBdr>
    </w:div>
    <w:div w:id="1951400603">
      <w:bodyDiv w:val="1"/>
      <w:marLeft w:val="0"/>
      <w:marRight w:val="0"/>
      <w:marTop w:val="0"/>
      <w:marBottom w:val="0"/>
      <w:divBdr>
        <w:top w:val="none" w:sz="0" w:space="0" w:color="auto"/>
        <w:left w:val="none" w:sz="0" w:space="0" w:color="auto"/>
        <w:bottom w:val="none" w:sz="0" w:space="0" w:color="auto"/>
        <w:right w:val="none" w:sz="0" w:space="0" w:color="auto"/>
      </w:divBdr>
    </w:div>
    <w:div w:id="1956019205">
      <w:bodyDiv w:val="1"/>
      <w:marLeft w:val="0"/>
      <w:marRight w:val="0"/>
      <w:marTop w:val="0"/>
      <w:marBottom w:val="0"/>
      <w:divBdr>
        <w:top w:val="none" w:sz="0" w:space="0" w:color="auto"/>
        <w:left w:val="none" w:sz="0" w:space="0" w:color="auto"/>
        <w:bottom w:val="none" w:sz="0" w:space="0" w:color="auto"/>
        <w:right w:val="none" w:sz="0" w:space="0" w:color="auto"/>
      </w:divBdr>
    </w:div>
    <w:div w:id="2000881433">
      <w:bodyDiv w:val="1"/>
      <w:marLeft w:val="0"/>
      <w:marRight w:val="0"/>
      <w:marTop w:val="0"/>
      <w:marBottom w:val="0"/>
      <w:divBdr>
        <w:top w:val="none" w:sz="0" w:space="0" w:color="auto"/>
        <w:left w:val="none" w:sz="0" w:space="0" w:color="auto"/>
        <w:bottom w:val="none" w:sz="0" w:space="0" w:color="auto"/>
        <w:right w:val="none" w:sz="0" w:space="0" w:color="auto"/>
      </w:divBdr>
      <w:divsChild>
        <w:div w:id="602222569">
          <w:marLeft w:val="0"/>
          <w:marRight w:val="0"/>
          <w:marTop w:val="0"/>
          <w:marBottom w:val="0"/>
          <w:divBdr>
            <w:top w:val="single" w:sz="2" w:space="0" w:color="E3E3E3"/>
            <w:left w:val="single" w:sz="2" w:space="0" w:color="E3E3E3"/>
            <w:bottom w:val="single" w:sz="2" w:space="0" w:color="E3E3E3"/>
            <w:right w:val="single" w:sz="2" w:space="0" w:color="E3E3E3"/>
          </w:divBdr>
          <w:divsChild>
            <w:div w:id="78068564">
              <w:marLeft w:val="0"/>
              <w:marRight w:val="0"/>
              <w:marTop w:val="0"/>
              <w:marBottom w:val="0"/>
              <w:divBdr>
                <w:top w:val="single" w:sz="2" w:space="0" w:color="E3E3E3"/>
                <w:left w:val="single" w:sz="2" w:space="0" w:color="E3E3E3"/>
                <w:bottom w:val="single" w:sz="2" w:space="0" w:color="E3E3E3"/>
                <w:right w:val="single" w:sz="2" w:space="0" w:color="E3E3E3"/>
              </w:divBdr>
              <w:divsChild>
                <w:div w:id="1674256767">
                  <w:marLeft w:val="0"/>
                  <w:marRight w:val="0"/>
                  <w:marTop w:val="0"/>
                  <w:marBottom w:val="0"/>
                  <w:divBdr>
                    <w:top w:val="single" w:sz="2" w:space="0" w:color="E3E3E3"/>
                    <w:left w:val="single" w:sz="2" w:space="0" w:color="E3E3E3"/>
                    <w:bottom w:val="single" w:sz="2" w:space="0" w:color="E3E3E3"/>
                    <w:right w:val="single" w:sz="2" w:space="0" w:color="E3E3E3"/>
                  </w:divBdr>
                  <w:divsChild>
                    <w:div w:id="115678376">
                      <w:marLeft w:val="0"/>
                      <w:marRight w:val="0"/>
                      <w:marTop w:val="0"/>
                      <w:marBottom w:val="0"/>
                      <w:divBdr>
                        <w:top w:val="single" w:sz="2" w:space="0" w:color="E3E3E3"/>
                        <w:left w:val="single" w:sz="2" w:space="0" w:color="E3E3E3"/>
                        <w:bottom w:val="single" w:sz="2" w:space="0" w:color="E3E3E3"/>
                        <w:right w:val="single" w:sz="2" w:space="0" w:color="E3E3E3"/>
                      </w:divBdr>
                      <w:divsChild>
                        <w:div w:id="296036955">
                          <w:marLeft w:val="0"/>
                          <w:marRight w:val="0"/>
                          <w:marTop w:val="0"/>
                          <w:marBottom w:val="0"/>
                          <w:divBdr>
                            <w:top w:val="single" w:sz="2" w:space="0" w:color="E3E3E3"/>
                            <w:left w:val="single" w:sz="2" w:space="0" w:color="E3E3E3"/>
                            <w:bottom w:val="single" w:sz="2" w:space="0" w:color="E3E3E3"/>
                            <w:right w:val="single" w:sz="2" w:space="0" w:color="E3E3E3"/>
                          </w:divBdr>
                          <w:divsChild>
                            <w:div w:id="1635910176">
                              <w:marLeft w:val="0"/>
                              <w:marRight w:val="0"/>
                              <w:marTop w:val="100"/>
                              <w:marBottom w:val="100"/>
                              <w:divBdr>
                                <w:top w:val="single" w:sz="2" w:space="0" w:color="E3E3E3"/>
                                <w:left w:val="single" w:sz="2" w:space="0" w:color="E3E3E3"/>
                                <w:bottom w:val="single" w:sz="2" w:space="0" w:color="E3E3E3"/>
                                <w:right w:val="single" w:sz="2" w:space="0" w:color="E3E3E3"/>
                              </w:divBdr>
                              <w:divsChild>
                                <w:div w:id="2045323072">
                                  <w:marLeft w:val="0"/>
                                  <w:marRight w:val="0"/>
                                  <w:marTop w:val="0"/>
                                  <w:marBottom w:val="0"/>
                                  <w:divBdr>
                                    <w:top w:val="single" w:sz="2" w:space="0" w:color="E3E3E3"/>
                                    <w:left w:val="single" w:sz="2" w:space="0" w:color="E3E3E3"/>
                                    <w:bottom w:val="single" w:sz="2" w:space="0" w:color="E3E3E3"/>
                                    <w:right w:val="single" w:sz="2" w:space="0" w:color="E3E3E3"/>
                                  </w:divBdr>
                                  <w:divsChild>
                                    <w:div w:id="90587898">
                                      <w:marLeft w:val="0"/>
                                      <w:marRight w:val="0"/>
                                      <w:marTop w:val="0"/>
                                      <w:marBottom w:val="0"/>
                                      <w:divBdr>
                                        <w:top w:val="single" w:sz="2" w:space="0" w:color="E3E3E3"/>
                                        <w:left w:val="single" w:sz="2" w:space="0" w:color="E3E3E3"/>
                                        <w:bottom w:val="single" w:sz="2" w:space="0" w:color="E3E3E3"/>
                                        <w:right w:val="single" w:sz="2" w:space="0" w:color="E3E3E3"/>
                                      </w:divBdr>
                                      <w:divsChild>
                                        <w:div w:id="1102413202">
                                          <w:marLeft w:val="0"/>
                                          <w:marRight w:val="0"/>
                                          <w:marTop w:val="0"/>
                                          <w:marBottom w:val="0"/>
                                          <w:divBdr>
                                            <w:top w:val="single" w:sz="2" w:space="0" w:color="E3E3E3"/>
                                            <w:left w:val="single" w:sz="2" w:space="0" w:color="E3E3E3"/>
                                            <w:bottom w:val="single" w:sz="2" w:space="0" w:color="E3E3E3"/>
                                            <w:right w:val="single" w:sz="2" w:space="0" w:color="E3E3E3"/>
                                          </w:divBdr>
                                          <w:divsChild>
                                            <w:div w:id="1688218051">
                                              <w:marLeft w:val="0"/>
                                              <w:marRight w:val="0"/>
                                              <w:marTop w:val="0"/>
                                              <w:marBottom w:val="0"/>
                                              <w:divBdr>
                                                <w:top w:val="single" w:sz="2" w:space="0" w:color="E3E3E3"/>
                                                <w:left w:val="single" w:sz="2" w:space="0" w:color="E3E3E3"/>
                                                <w:bottom w:val="single" w:sz="2" w:space="0" w:color="E3E3E3"/>
                                                <w:right w:val="single" w:sz="2" w:space="0" w:color="E3E3E3"/>
                                              </w:divBdr>
                                              <w:divsChild>
                                                <w:div w:id="714040850">
                                                  <w:marLeft w:val="0"/>
                                                  <w:marRight w:val="0"/>
                                                  <w:marTop w:val="0"/>
                                                  <w:marBottom w:val="0"/>
                                                  <w:divBdr>
                                                    <w:top w:val="single" w:sz="2" w:space="0" w:color="E3E3E3"/>
                                                    <w:left w:val="single" w:sz="2" w:space="0" w:color="E3E3E3"/>
                                                    <w:bottom w:val="single" w:sz="2" w:space="0" w:color="E3E3E3"/>
                                                    <w:right w:val="single" w:sz="2" w:space="0" w:color="E3E3E3"/>
                                                  </w:divBdr>
                                                  <w:divsChild>
                                                    <w:div w:id="842665969">
                                                      <w:marLeft w:val="0"/>
                                                      <w:marRight w:val="0"/>
                                                      <w:marTop w:val="0"/>
                                                      <w:marBottom w:val="0"/>
                                                      <w:divBdr>
                                                        <w:top w:val="single" w:sz="2" w:space="0" w:color="E3E3E3"/>
                                                        <w:left w:val="single" w:sz="2" w:space="0" w:color="E3E3E3"/>
                                                        <w:bottom w:val="single" w:sz="2" w:space="0" w:color="E3E3E3"/>
                                                        <w:right w:val="single" w:sz="2" w:space="0" w:color="E3E3E3"/>
                                                      </w:divBdr>
                                                    </w:div>
                                                  </w:divsChild>
                                                </w:div>
                                              </w:divsChild>
                                            </w:div>
                                          </w:divsChild>
                                        </w:div>
                                      </w:divsChild>
                                    </w:div>
                                  </w:divsChild>
                                </w:div>
                              </w:divsChild>
                            </w:div>
                          </w:divsChild>
                        </w:div>
                      </w:divsChild>
                    </w:div>
                  </w:divsChild>
                </w:div>
              </w:divsChild>
            </w:div>
          </w:divsChild>
        </w:div>
        <w:div w:id="1742631607">
          <w:marLeft w:val="0"/>
          <w:marRight w:val="0"/>
          <w:marTop w:val="0"/>
          <w:marBottom w:val="0"/>
          <w:divBdr>
            <w:top w:val="none" w:sz="0" w:space="0" w:color="auto"/>
            <w:left w:val="none" w:sz="0" w:space="0" w:color="auto"/>
            <w:bottom w:val="none" w:sz="0" w:space="0" w:color="auto"/>
            <w:right w:val="none" w:sz="0" w:space="0" w:color="auto"/>
          </w:divBdr>
        </w:div>
      </w:divsChild>
    </w:div>
    <w:div w:id="2013946878">
      <w:bodyDiv w:val="1"/>
      <w:marLeft w:val="0"/>
      <w:marRight w:val="0"/>
      <w:marTop w:val="0"/>
      <w:marBottom w:val="0"/>
      <w:divBdr>
        <w:top w:val="none" w:sz="0" w:space="0" w:color="auto"/>
        <w:left w:val="none" w:sz="0" w:space="0" w:color="auto"/>
        <w:bottom w:val="none" w:sz="0" w:space="0" w:color="auto"/>
        <w:right w:val="none" w:sz="0" w:space="0" w:color="auto"/>
      </w:divBdr>
    </w:div>
    <w:div w:id="2019310642">
      <w:bodyDiv w:val="1"/>
      <w:marLeft w:val="0"/>
      <w:marRight w:val="0"/>
      <w:marTop w:val="0"/>
      <w:marBottom w:val="0"/>
      <w:divBdr>
        <w:top w:val="none" w:sz="0" w:space="0" w:color="auto"/>
        <w:left w:val="none" w:sz="0" w:space="0" w:color="auto"/>
        <w:bottom w:val="none" w:sz="0" w:space="0" w:color="auto"/>
        <w:right w:val="none" w:sz="0" w:space="0" w:color="auto"/>
      </w:divBdr>
    </w:div>
    <w:div w:id="2036299138">
      <w:bodyDiv w:val="1"/>
      <w:marLeft w:val="0"/>
      <w:marRight w:val="0"/>
      <w:marTop w:val="0"/>
      <w:marBottom w:val="0"/>
      <w:divBdr>
        <w:top w:val="none" w:sz="0" w:space="0" w:color="auto"/>
        <w:left w:val="none" w:sz="0" w:space="0" w:color="auto"/>
        <w:bottom w:val="none" w:sz="0" w:space="0" w:color="auto"/>
        <w:right w:val="none" w:sz="0" w:space="0" w:color="auto"/>
      </w:divBdr>
    </w:div>
    <w:div w:id="2036542983">
      <w:bodyDiv w:val="1"/>
      <w:marLeft w:val="0"/>
      <w:marRight w:val="0"/>
      <w:marTop w:val="0"/>
      <w:marBottom w:val="0"/>
      <w:divBdr>
        <w:top w:val="none" w:sz="0" w:space="0" w:color="auto"/>
        <w:left w:val="none" w:sz="0" w:space="0" w:color="auto"/>
        <w:bottom w:val="none" w:sz="0" w:space="0" w:color="auto"/>
        <w:right w:val="none" w:sz="0" w:space="0" w:color="auto"/>
      </w:divBdr>
    </w:div>
    <w:div w:id="20578503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eader" Target="header7.xml"/><Relationship Id="rId39" Type="http://schemas.openxmlformats.org/officeDocument/2006/relationships/diagramQuickStyle" Target="diagrams/quickStyle1.xml"/><Relationship Id="rId21" Type="http://schemas.openxmlformats.org/officeDocument/2006/relationships/footer" Target="footer5.xml"/><Relationship Id="rId34" Type="http://schemas.openxmlformats.org/officeDocument/2006/relationships/image" Target="media/image9.png"/><Relationship Id="rId42" Type="http://schemas.openxmlformats.org/officeDocument/2006/relationships/image" Target="media/image12.png"/><Relationship Id="rId47" Type="http://schemas.openxmlformats.org/officeDocument/2006/relationships/image" Target="media/image13.png"/><Relationship Id="rId50" Type="http://schemas.openxmlformats.org/officeDocument/2006/relationships/image" Target="media/image16.png"/><Relationship Id="rId55" Type="http://schemas.openxmlformats.org/officeDocument/2006/relationships/image" Target="media/image21.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image" Target="media/image4.png"/><Relationship Id="rId11" Type="http://schemas.openxmlformats.org/officeDocument/2006/relationships/image" Target="media/image1.emf"/><Relationship Id="rId24" Type="http://schemas.openxmlformats.org/officeDocument/2006/relationships/header" Target="header6.xml"/><Relationship Id="rId32" Type="http://schemas.openxmlformats.org/officeDocument/2006/relationships/image" Target="media/image7.png"/><Relationship Id="rId37" Type="http://schemas.openxmlformats.org/officeDocument/2006/relationships/diagramData" Target="diagrams/data1.xml"/><Relationship Id="rId40" Type="http://schemas.openxmlformats.org/officeDocument/2006/relationships/diagramColors" Target="diagrams/colors1.xml"/><Relationship Id="rId45" Type="http://schemas.openxmlformats.org/officeDocument/2006/relationships/header" Target="header11.xml"/><Relationship Id="rId53" Type="http://schemas.openxmlformats.org/officeDocument/2006/relationships/image" Target="media/image19.png"/><Relationship Id="rId58" Type="http://schemas.openxmlformats.org/officeDocument/2006/relationships/header" Target="header15.xml"/><Relationship Id="rId5" Type="http://schemas.openxmlformats.org/officeDocument/2006/relationships/numbering" Target="numbering.xml"/><Relationship Id="rId61" Type="http://schemas.openxmlformats.org/officeDocument/2006/relationships/glossaryDocument" Target="glossary/document.xml"/><Relationship Id="rId19" Type="http://schemas.openxmlformats.org/officeDocument/2006/relationships/footer" Target="footer3.xml"/><Relationship Id="rId14" Type="http://schemas.openxmlformats.org/officeDocument/2006/relationships/image" Target="media/image2.emf"/><Relationship Id="rId22" Type="http://schemas.openxmlformats.org/officeDocument/2006/relationships/footer" Target="footer6.xml"/><Relationship Id="rId27" Type="http://schemas.openxmlformats.org/officeDocument/2006/relationships/header" Target="header8.xml"/><Relationship Id="rId30" Type="http://schemas.openxmlformats.org/officeDocument/2006/relationships/image" Target="media/image5.png"/><Relationship Id="rId35" Type="http://schemas.openxmlformats.org/officeDocument/2006/relationships/image" Target="media/image10.png"/><Relationship Id="rId43" Type="http://schemas.openxmlformats.org/officeDocument/2006/relationships/header" Target="header9.xml"/><Relationship Id="rId48" Type="http://schemas.openxmlformats.org/officeDocument/2006/relationships/image" Target="media/image14.png"/><Relationship Id="rId56" Type="http://schemas.openxmlformats.org/officeDocument/2006/relationships/header" Target="header13.xml"/><Relationship Id="rId8" Type="http://schemas.openxmlformats.org/officeDocument/2006/relationships/webSettings" Target="webSettings.xml"/><Relationship Id="rId51" Type="http://schemas.openxmlformats.org/officeDocument/2006/relationships/image" Target="media/image17.pn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2.xml"/><Relationship Id="rId25" Type="http://schemas.openxmlformats.org/officeDocument/2006/relationships/footer" Target="footer7.xml"/><Relationship Id="rId33" Type="http://schemas.openxmlformats.org/officeDocument/2006/relationships/image" Target="media/image8.png"/><Relationship Id="rId38" Type="http://schemas.openxmlformats.org/officeDocument/2006/relationships/diagramLayout" Target="diagrams/layout1.xml"/><Relationship Id="rId46" Type="http://schemas.openxmlformats.org/officeDocument/2006/relationships/header" Target="header12.xml"/><Relationship Id="rId59" Type="http://schemas.openxmlformats.org/officeDocument/2006/relationships/header" Target="header16.xml"/><Relationship Id="rId20" Type="http://schemas.openxmlformats.org/officeDocument/2006/relationships/footer" Target="footer4.xml"/><Relationship Id="rId41" Type="http://schemas.microsoft.com/office/2007/relationships/diagramDrawing" Target="diagrams/drawing1.xml"/><Relationship Id="rId54" Type="http://schemas.openxmlformats.org/officeDocument/2006/relationships/image" Target="media/image20.jpeg"/><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header" Target="header5.xml"/><Relationship Id="rId28" Type="http://schemas.openxmlformats.org/officeDocument/2006/relationships/image" Target="media/image3.png"/><Relationship Id="rId36" Type="http://schemas.openxmlformats.org/officeDocument/2006/relationships/image" Target="media/image11.png"/><Relationship Id="rId49" Type="http://schemas.openxmlformats.org/officeDocument/2006/relationships/image" Target="media/image15.png"/><Relationship Id="rId57" Type="http://schemas.openxmlformats.org/officeDocument/2006/relationships/header" Target="header14.xml"/><Relationship Id="rId10" Type="http://schemas.openxmlformats.org/officeDocument/2006/relationships/endnotes" Target="endnotes.xml"/><Relationship Id="rId31" Type="http://schemas.openxmlformats.org/officeDocument/2006/relationships/image" Target="media/image6.jpeg"/><Relationship Id="rId44" Type="http://schemas.openxmlformats.org/officeDocument/2006/relationships/header" Target="header10.xml"/><Relationship Id="rId52" Type="http://schemas.openxmlformats.org/officeDocument/2006/relationships/image" Target="media/image18.jpeg"/><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242356\Downloads\sablonaDP-MUNI-MED%20(6).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9F327AA-EEEC-411D-A8D1-A60637FF14A2}"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cs-CZ"/>
        </a:p>
      </dgm:t>
    </dgm:pt>
    <dgm:pt modelId="{CA32DBF0-241D-4384-84B8-A691B1680072}">
      <dgm:prSet phldrT="[Text]" custT="1">
        <dgm:style>
          <a:lnRef idx="2">
            <a:schemeClr val="dk1"/>
          </a:lnRef>
          <a:fillRef idx="1">
            <a:schemeClr val="lt1"/>
          </a:fillRef>
          <a:effectRef idx="0">
            <a:schemeClr val="dk1"/>
          </a:effectRef>
          <a:fontRef idx="minor">
            <a:schemeClr val="dk1"/>
          </a:fontRef>
        </dgm:style>
      </dgm:prSet>
      <dgm:spPr/>
      <dgm:t>
        <a:bodyPr/>
        <a:lstStyle/>
        <a:p>
          <a:pPr algn="ctr"/>
          <a:r>
            <a:rPr lang="cs-CZ" sz="1100"/>
            <a:t>Stanovení cíle</a:t>
          </a:r>
        </a:p>
      </dgm:t>
    </dgm:pt>
    <dgm:pt modelId="{5B6B5331-8961-4CB2-8395-105B466B58C9}" type="parTrans" cxnId="{B8719A2B-75C2-426F-AB49-C85C677F89D0}">
      <dgm:prSet/>
      <dgm:spPr/>
      <dgm:t>
        <a:bodyPr/>
        <a:lstStyle/>
        <a:p>
          <a:pPr algn="ctr"/>
          <a:endParaRPr lang="cs-CZ"/>
        </a:p>
      </dgm:t>
    </dgm:pt>
    <dgm:pt modelId="{B9C44898-1A5C-462E-941B-DA8C221BE86C}" type="sibTrans" cxnId="{B8719A2B-75C2-426F-AB49-C85C677F89D0}">
      <dgm:prSet>
        <dgm:style>
          <a:lnRef idx="1">
            <a:schemeClr val="dk1"/>
          </a:lnRef>
          <a:fillRef idx="0">
            <a:schemeClr val="dk1"/>
          </a:fillRef>
          <a:effectRef idx="0">
            <a:schemeClr val="dk1"/>
          </a:effectRef>
          <a:fontRef idx="minor">
            <a:schemeClr val="tx1"/>
          </a:fontRef>
        </dgm:style>
      </dgm:prSet>
      <dgm:spPr/>
      <dgm:t>
        <a:bodyPr/>
        <a:lstStyle/>
        <a:p>
          <a:pPr algn="ctr"/>
          <a:endParaRPr lang="cs-CZ"/>
        </a:p>
      </dgm:t>
    </dgm:pt>
    <dgm:pt modelId="{25F9E7D3-EEA5-4BF0-93F3-6026951B7362}">
      <dgm:prSet phldrT="[Text]" custT="1">
        <dgm:style>
          <a:lnRef idx="2">
            <a:schemeClr val="dk1"/>
          </a:lnRef>
          <a:fillRef idx="1">
            <a:schemeClr val="lt1"/>
          </a:fillRef>
          <a:effectRef idx="0">
            <a:schemeClr val="dk1"/>
          </a:effectRef>
          <a:fontRef idx="minor">
            <a:schemeClr val="dk1"/>
          </a:fontRef>
        </dgm:style>
      </dgm:prSet>
      <dgm:spPr/>
      <dgm:t>
        <a:bodyPr/>
        <a:lstStyle/>
        <a:p>
          <a:pPr algn="ctr"/>
          <a:r>
            <a:rPr lang="cs-CZ" sz="1100"/>
            <a:t>Podniknutí kroků</a:t>
          </a:r>
        </a:p>
      </dgm:t>
    </dgm:pt>
    <dgm:pt modelId="{3648BA05-B68A-45B9-8D5F-10C3FAE78353}" type="parTrans" cxnId="{3348ABDC-1766-4EF8-B5A4-A57FB6FFDA46}">
      <dgm:prSet/>
      <dgm:spPr/>
      <dgm:t>
        <a:bodyPr/>
        <a:lstStyle/>
        <a:p>
          <a:pPr algn="ctr"/>
          <a:endParaRPr lang="cs-CZ"/>
        </a:p>
      </dgm:t>
    </dgm:pt>
    <dgm:pt modelId="{9733A6F4-DA2D-4109-B14B-FB3B60ED01E9}" type="sibTrans" cxnId="{3348ABDC-1766-4EF8-B5A4-A57FB6FFDA46}">
      <dgm:prSet>
        <dgm:style>
          <a:lnRef idx="1">
            <a:schemeClr val="dk1"/>
          </a:lnRef>
          <a:fillRef idx="0">
            <a:schemeClr val="dk1"/>
          </a:fillRef>
          <a:effectRef idx="0">
            <a:schemeClr val="dk1"/>
          </a:effectRef>
          <a:fontRef idx="minor">
            <a:schemeClr val="tx1"/>
          </a:fontRef>
        </dgm:style>
      </dgm:prSet>
      <dgm:spPr/>
      <dgm:t>
        <a:bodyPr/>
        <a:lstStyle/>
        <a:p>
          <a:pPr algn="ctr"/>
          <a:endParaRPr lang="cs-CZ"/>
        </a:p>
      </dgm:t>
    </dgm:pt>
    <dgm:pt modelId="{FF33A7B4-CA81-4B88-ADB8-B1E6B007B38B}">
      <dgm:prSet phldrT="[Text]" custT="1">
        <dgm:style>
          <a:lnRef idx="2">
            <a:schemeClr val="dk1"/>
          </a:lnRef>
          <a:fillRef idx="1">
            <a:schemeClr val="lt1"/>
          </a:fillRef>
          <a:effectRef idx="0">
            <a:schemeClr val="dk1"/>
          </a:effectRef>
          <a:fontRef idx="minor">
            <a:schemeClr val="dk1"/>
          </a:fontRef>
        </dgm:style>
      </dgm:prSet>
      <dgm:spPr/>
      <dgm:t>
        <a:bodyPr/>
        <a:lstStyle/>
        <a:p>
          <a:pPr algn="ctr"/>
          <a:r>
            <a:rPr lang="cs-CZ" sz="1100"/>
            <a:t>Dosažení cíle</a:t>
          </a:r>
        </a:p>
      </dgm:t>
    </dgm:pt>
    <dgm:pt modelId="{D3F9A297-6A39-4864-93C2-0CF9718BB53F}" type="parTrans" cxnId="{E56EA7E3-97F0-49C1-8D4A-DBDBD2C0DBA7}">
      <dgm:prSet/>
      <dgm:spPr/>
      <dgm:t>
        <a:bodyPr/>
        <a:lstStyle/>
        <a:p>
          <a:pPr algn="ctr"/>
          <a:endParaRPr lang="cs-CZ"/>
        </a:p>
      </dgm:t>
    </dgm:pt>
    <dgm:pt modelId="{15B55206-CFF6-40F1-998C-CDC868BC8F93}" type="sibTrans" cxnId="{E56EA7E3-97F0-49C1-8D4A-DBDBD2C0DBA7}">
      <dgm:prSet>
        <dgm:style>
          <a:lnRef idx="1">
            <a:schemeClr val="dk1"/>
          </a:lnRef>
          <a:fillRef idx="0">
            <a:schemeClr val="dk1"/>
          </a:fillRef>
          <a:effectRef idx="0">
            <a:schemeClr val="dk1"/>
          </a:effectRef>
          <a:fontRef idx="minor">
            <a:schemeClr val="tx1"/>
          </a:fontRef>
        </dgm:style>
      </dgm:prSet>
      <dgm:spPr/>
      <dgm:t>
        <a:bodyPr/>
        <a:lstStyle/>
        <a:p>
          <a:pPr algn="ctr"/>
          <a:endParaRPr lang="cs-CZ"/>
        </a:p>
      </dgm:t>
    </dgm:pt>
    <dgm:pt modelId="{0F2D4A0A-9BF5-4D06-BD57-C1C9B57C1A01}">
      <dgm:prSet phldrT="[Text]" custT="1">
        <dgm:style>
          <a:lnRef idx="2">
            <a:schemeClr val="dk1"/>
          </a:lnRef>
          <a:fillRef idx="1">
            <a:schemeClr val="lt1"/>
          </a:fillRef>
          <a:effectRef idx="0">
            <a:schemeClr val="dk1"/>
          </a:effectRef>
          <a:fontRef idx="minor">
            <a:schemeClr val="dk1"/>
          </a:fontRef>
        </dgm:style>
      </dgm:prSet>
      <dgm:spPr/>
      <dgm:t>
        <a:bodyPr/>
        <a:lstStyle/>
        <a:p>
          <a:pPr algn="ctr"/>
          <a:r>
            <a:rPr lang="cs-CZ" sz="1100"/>
            <a:t>Potřeba</a:t>
          </a:r>
        </a:p>
      </dgm:t>
    </dgm:pt>
    <dgm:pt modelId="{21FEBF74-FAB8-4BF3-A8EC-B15123153F1D}" type="parTrans" cxnId="{78BFDB6B-AEB0-41E3-B82A-5D21449C5792}">
      <dgm:prSet/>
      <dgm:spPr/>
      <dgm:t>
        <a:bodyPr/>
        <a:lstStyle/>
        <a:p>
          <a:pPr algn="ctr"/>
          <a:endParaRPr lang="cs-CZ"/>
        </a:p>
      </dgm:t>
    </dgm:pt>
    <dgm:pt modelId="{08F0574A-945C-4ED6-89E0-DD1A883561CA}" type="sibTrans" cxnId="{78BFDB6B-AEB0-41E3-B82A-5D21449C5792}">
      <dgm:prSet>
        <dgm:style>
          <a:lnRef idx="1">
            <a:schemeClr val="dk1"/>
          </a:lnRef>
          <a:fillRef idx="0">
            <a:schemeClr val="dk1"/>
          </a:fillRef>
          <a:effectRef idx="0">
            <a:schemeClr val="dk1"/>
          </a:effectRef>
          <a:fontRef idx="minor">
            <a:schemeClr val="tx1"/>
          </a:fontRef>
        </dgm:style>
      </dgm:prSet>
      <dgm:spPr/>
      <dgm:t>
        <a:bodyPr/>
        <a:lstStyle/>
        <a:p>
          <a:pPr algn="ctr"/>
          <a:endParaRPr lang="cs-CZ"/>
        </a:p>
      </dgm:t>
    </dgm:pt>
    <dgm:pt modelId="{36BA9FAC-26EE-4899-BABA-B9D26868BF6C}" type="pres">
      <dgm:prSet presAssocID="{79F327AA-EEEC-411D-A8D1-A60637FF14A2}" presName="cycle" presStyleCnt="0">
        <dgm:presLayoutVars>
          <dgm:dir/>
          <dgm:resizeHandles val="exact"/>
        </dgm:presLayoutVars>
      </dgm:prSet>
      <dgm:spPr/>
    </dgm:pt>
    <dgm:pt modelId="{5BC4AC6F-4747-4914-A59B-CED61A6F7C7B}" type="pres">
      <dgm:prSet presAssocID="{CA32DBF0-241D-4384-84B8-A691B1680072}" presName="node" presStyleLbl="node1" presStyleIdx="0" presStyleCnt="4" custScaleX="130310" custScaleY="90910">
        <dgm:presLayoutVars>
          <dgm:bulletEnabled val="1"/>
        </dgm:presLayoutVars>
      </dgm:prSet>
      <dgm:spPr/>
    </dgm:pt>
    <dgm:pt modelId="{C4DFA6B1-3748-4BFE-9E04-37373323B534}" type="pres">
      <dgm:prSet presAssocID="{CA32DBF0-241D-4384-84B8-A691B1680072}" presName="spNode" presStyleCnt="0"/>
      <dgm:spPr/>
    </dgm:pt>
    <dgm:pt modelId="{08476798-A07E-43CF-8E80-BCE803B275D6}" type="pres">
      <dgm:prSet presAssocID="{B9C44898-1A5C-462E-941B-DA8C221BE86C}" presName="sibTrans" presStyleLbl="sibTrans1D1" presStyleIdx="0" presStyleCnt="4"/>
      <dgm:spPr/>
    </dgm:pt>
    <dgm:pt modelId="{458B6D0F-8BD1-4BD6-92B5-729C2A4B5019}" type="pres">
      <dgm:prSet presAssocID="{25F9E7D3-EEA5-4BF0-93F3-6026951B7362}" presName="node" presStyleLbl="node1" presStyleIdx="1" presStyleCnt="4" custScaleX="139364" custScaleY="90910">
        <dgm:presLayoutVars>
          <dgm:bulletEnabled val="1"/>
        </dgm:presLayoutVars>
      </dgm:prSet>
      <dgm:spPr/>
    </dgm:pt>
    <dgm:pt modelId="{7854EA4D-2C10-46C2-B34D-97FF2AF47DA4}" type="pres">
      <dgm:prSet presAssocID="{25F9E7D3-EEA5-4BF0-93F3-6026951B7362}" presName="spNode" presStyleCnt="0"/>
      <dgm:spPr/>
    </dgm:pt>
    <dgm:pt modelId="{59283E8B-1F52-4D6B-9729-F49E64BBBB38}" type="pres">
      <dgm:prSet presAssocID="{9733A6F4-DA2D-4109-B14B-FB3B60ED01E9}" presName="sibTrans" presStyleLbl="sibTrans1D1" presStyleIdx="1" presStyleCnt="4"/>
      <dgm:spPr/>
    </dgm:pt>
    <dgm:pt modelId="{E18655D7-864B-4B92-B52C-FC7BDD6F49DF}" type="pres">
      <dgm:prSet presAssocID="{FF33A7B4-CA81-4B88-ADB8-B1E6B007B38B}" presName="node" presStyleLbl="node1" presStyleIdx="2" presStyleCnt="4" custScaleX="105540" custScaleY="90910">
        <dgm:presLayoutVars>
          <dgm:bulletEnabled val="1"/>
        </dgm:presLayoutVars>
      </dgm:prSet>
      <dgm:spPr/>
    </dgm:pt>
    <dgm:pt modelId="{8F4139E2-F956-499A-958B-978C2F2021B6}" type="pres">
      <dgm:prSet presAssocID="{FF33A7B4-CA81-4B88-ADB8-B1E6B007B38B}" presName="spNode" presStyleCnt="0"/>
      <dgm:spPr/>
    </dgm:pt>
    <dgm:pt modelId="{03494FC2-36E7-4EC8-90DA-B7BE144528A9}" type="pres">
      <dgm:prSet presAssocID="{15B55206-CFF6-40F1-998C-CDC868BC8F93}" presName="sibTrans" presStyleLbl="sibTrans1D1" presStyleIdx="2" presStyleCnt="4"/>
      <dgm:spPr/>
    </dgm:pt>
    <dgm:pt modelId="{B44F3C68-D0BA-48C8-801C-A1643273759A}" type="pres">
      <dgm:prSet presAssocID="{0F2D4A0A-9BF5-4D06-BD57-C1C9B57C1A01}" presName="node" presStyleLbl="node1" presStyleIdx="3" presStyleCnt="4" custScaleX="116083" custScaleY="90910">
        <dgm:presLayoutVars>
          <dgm:bulletEnabled val="1"/>
        </dgm:presLayoutVars>
      </dgm:prSet>
      <dgm:spPr/>
    </dgm:pt>
    <dgm:pt modelId="{08AAB805-DC37-43E2-99FA-5CA1583FFE08}" type="pres">
      <dgm:prSet presAssocID="{0F2D4A0A-9BF5-4D06-BD57-C1C9B57C1A01}" presName="spNode" presStyleCnt="0"/>
      <dgm:spPr/>
    </dgm:pt>
    <dgm:pt modelId="{DE8137F5-5330-4A78-B7D9-6E0BF24B744A}" type="pres">
      <dgm:prSet presAssocID="{08F0574A-945C-4ED6-89E0-DD1A883561CA}" presName="sibTrans" presStyleLbl="sibTrans1D1" presStyleIdx="3" presStyleCnt="4"/>
      <dgm:spPr/>
    </dgm:pt>
  </dgm:ptLst>
  <dgm:cxnLst>
    <dgm:cxn modelId="{8B133D03-6B2F-406C-9267-0905730B0CCA}" type="presOf" srcId="{08F0574A-945C-4ED6-89E0-DD1A883561CA}" destId="{DE8137F5-5330-4A78-B7D9-6E0BF24B744A}" srcOrd="0" destOrd="0" presId="urn:microsoft.com/office/officeart/2005/8/layout/cycle5"/>
    <dgm:cxn modelId="{655F5D09-70D5-421D-8455-48000B63C04E}" type="presOf" srcId="{25F9E7D3-EEA5-4BF0-93F3-6026951B7362}" destId="{458B6D0F-8BD1-4BD6-92B5-729C2A4B5019}" srcOrd="0" destOrd="0" presId="urn:microsoft.com/office/officeart/2005/8/layout/cycle5"/>
    <dgm:cxn modelId="{692C8D21-BC7E-470F-B839-96D8D4B56F1D}" type="presOf" srcId="{0F2D4A0A-9BF5-4D06-BD57-C1C9B57C1A01}" destId="{B44F3C68-D0BA-48C8-801C-A1643273759A}" srcOrd="0" destOrd="0" presId="urn:microsoft.com/office/officeart/2005/8/layout/cycle5"/>
    <dgm:cxn modelId="{B8719A2B-75C2-426F-AB49-C85C677F89D0}" srcId="{79F327AA-EEEC-411D-A8D1-A60637FF14A2}" destId="{CA32DBF0-241D-4384-84B8-A691B1680072}" srcOrd="0" destOrd="0" parTransId="{5B6B5331-8961-4CB2-8395-105B466B58C9}" sibTransId="{B9C44898-1A5C-462E-941B-DA8C221BE86C}"/>
    <dgm:cxn modelId="{FCF09366-733D-43B2-A024-4BADF8D259DC}" type="presOf" srcId="{15B55206-CFF6-40F1-998C-CDC868BC8F93}" destId="{03494FC2-36E7-4EC8-90DA-B7BE144528A9}" srcOrd="0" destOrd="0" presId="urn:microsoft.com/office/officeart/2005/8/layout/cycle5"/>
    <dgm:cxn modelId="{86118F4B-607C-4124-8E7B-083901FB0724}" type="presOf" srcId="{79F327AA-EEEC-411D-A8D1-A60637FF14A2}" destId="{36BA9FAC-26EE-4899-BABA-B9D26868BF6C}" srcOrd="0" destOrd="0" presId="urn:microsoft.com/office/officeart/2005/8/layout/cycle5"/>
    <dgm:cxn modelId="{78BFDB6B-AEB0-41E3-B82A-5D21449C5792}" srcId="{79F327AA-EEEC-411D-A8D1-A60637FF14A2}" destId="{0F2D4A0A-9BF5-4D06-BD57-C1C9B57C1A01}" srcOrd="3" destOrd="0" parTransId="{21FEBF74-FAB8-4BF3-A8EC-B15123153F1D}" sibTransId="{08F0574A-945C-4ED6-89E0-DD1A883561CA}"/>
    <dgm:cxn modelId="{2249B377-0FB6-4550-BE5C-16005D953DDB}" type="presOf" srcId="{CA32DBF0-241D-4384-84B8-A691B1680072}" destId="{5BC4AC6F-4747-4914-A59B-CED61A6F7C7B}" srcOrd="0" destOrd="0" presId="urn:microsoft.com/office/officeart/2005/8/layout/cycle5"/>
    <dgm:cxn modelId="{5B95F3A7-55D8-4A4F-B909-274A536F865E}" type="presOf" srcId="{9733A6F4-DA2D-4109-B14B-FB3B60ED01E9}" destId="{59283E8B-1F52-4D6B-9729-F49E64BBBB38}" srcOrd="0" destOrd="0" presId="urn:microsoft.com/office/officeart/2005/8/layout/cycle5"/>
    <dgm:cxn modelId="{CB40EFCC-E9A8-4AD8-A9D6-89B16BEB22A0}" type="presOf" srcId="{FF33A7B4-CA81-4B88-ADB8-B1E6B007B38B}" destId="{E18655D7-864B-4B92-B52C-FC7BDD6F49DF}" srcOrd="0" destOrd="0" presId="urn:microsoft.com/office/officeart/2005/8/layout/cycle5"/>
    <dgm:cxn modelId="{3ABC2ED1-2FE2-425E-872A-3521AC668522}" type="presOf" srcId="{B9C44898-1A5C-462E-941B-DA8C221BE86C}" destId="{08476798-A07E-43CF-8E80-BCE803B275D6}" srcOrd="0" destOrd="0" presId="urn:microsoft.com/office/officeart/2005/8/layout/cycle5"/>
    <dgm:cxn modelId="{3348ABDC-1766-4EF8-B5A4-A57FB6FFDA46}" srcId="{79F327AA-EEEC-411D-A8D1-A60637FF14A2}" destId="{25F9E7D3-EEA5-4BF0-93F3-6026951B7362}" srcOrd="1" destOrd="0" parTransId="{3648BA05-B68A-45B9-8D5F-10C3FAE78353}" sibTransId="{9733A6F4-DA2D-4109-B14B-FB3B60ED01E9}"/>
    <dgm:cxn modelId="{E56EA7E3-97F0-49C1-8D4A-DBDBD2C0DBA7}" srcId="{79F327AA-EEEC-411D-A8D1-A60637FF14A2}" destId="{FF33A7B4-CA81-4B88-ADB8-B1E6B007B38B}" srcOrd="2" destOrd="0" parTransId="{D3F9A297-6A39-4864-93C2-0CF9718BB53F}" sibTransId="{15B55206-CFF6-40F1-998C-CDC868BC8F93}"/>
    <dgm:cxn modelId="{F6BCE25F-86DA-4066-8D8B-7B845CAC1560}" type="presParOf" srcId="{36BA9FAC-26EE-4899-BABA-B9D26868BF6C}" destId="{5BC4AC6F-4747-4914-A59B-CED61A6F7C7B}" srcOrd="0" destOrd="0" presId="urn:microsoft.com/office/officeart/2005/8/layout/cycle5"/>
    <dgm:cxn modelId="{F9D1EA2D-548E-4B07-8921-136178F4586D}" type="presParOf" srcId="{36BA9FAC-26EE-4899-BABA-B9D26868BF6C}" destId="{C4DFA6B1-3748-4BFE-9E04-37373323B534}" srcOrd="1" destOrd="0" presId="urn:microsoft.com/office/officeart/2005/8/layout/cycle5"/>
    <dgm:cxn modelId="{4C89BD37-952C-4266-8BD4-C7338668A87E}" type="presParOf" srcId="{36BA9FAC-26EE-4899-BABA-B9D26868BF6C}" destId="{08476798-A07E-43CF-8E80-BCE803B275D6}" srcOrd="2" destOrd="0" presId="urn:microsoft.com/office/officeart/2005/8/layout/cycle5"/>
    <dgm:cxn modelId="{7A5A6059-2A0A-45E3-B675-319652249A8F}" type="presParOf" srcId="{36BA9FAC-26EE-4899-BABA-B9D26868BF6C}" destId="{458B6D0F-8BD1-4BD6-92B5-729C2A4B5019}" srcOrd="3" destOrd="0" presId="urn:microsoft.com/office/officeart/2005/8/layout/cycle5"/>
    <dgm:cxn modelId="{2BD3B279-1733-46C2-AB51-9EE3B7AF1652}" type="presParOf" srcId="{36BA9FAC-26EE-4899-BABA-B9D26868BF6C}" destId="{7854EA4D-2C10-46C2-B34D-97FF2AF47DA4}" srcOrd="4" destOrd="0" presId="urn:microsoft.com/office/officeart/2005/8/layout/cycle5"/>
    <dgm:cxn modelId="{E1CAE034-38F5-4322-8185-7BADA590FFEA}" type="presParOf" srcId="{36BA9FAC-26EE-4899-BABA-B9D26868BF6C}" destId="{59283E8B-1F52-4D6B-9729-F49E64BBBB38}" srcOrd="5" destOrd="0" presId="urn:microsoft.com/office/officeart/2005/8/layout/cycle5"/>
    <dgm:cxn modelId="{72A6D32C-64CD-4F1D-856C-BEEDB94B3F36}" type="presParOf" srcId="{36BA9FAC-26EE-4899-BABA-B9D26868BF6C}" destId="{E18655D7-864B-4B92-B52C-FC7BDD6F49DF}" srcOrd="6" destOrd="0" presId="urn:microsoft.com/office/officeart/2005/8/layout/cycle5"/>
    <dgm:cxn modelId="{50AC3AD1-92FD-412A-B56B-1EA805C663B8}" type="presParOf" srcId="{36BA9FAC-26EE-4899-BABA-B9D26868BF6C}" destId="{8F4139E2-F956-499A-958B-978C2F2021B6}" srcOrd="7" destOrd="0" presId="urn:microsoft.com/office/officeart/2005/8/layout/cycle5"/>
    <dgm:cxn modelId="{BC5E776A-AF1F-4D16-9B24-EC86E841B49A}" type="presParOf" srcId="{36BA9FAC-26EE-4899-BABA-B9D26868BF6C}" destId="{03494FC2-36E7-4EC8-90DA-B7BE144528A9}" srcOrd="8" destOrd="0" presId="urn:microsoft.com/office/officeart/2005/8/layout/cycle5"/>
    <dgm:cxn modelId="{5048BEBF-4FF7-4863-9BF6-368A380F99EA}" type="presParOf" srcId="{36BA9FAC-26EE-4899-BABA-B9D26868BF6C}" destId="{B44F3C68-D0BA-48C8-801C-A1643273759A}" srcOrd="9" destOrd="0" presId="urn:microsoft.com/office/officeart/2005/8/layout/cycle5"/>
    <dgm:cxn modelId="{37571117-F77F-4AC7-ACE0-D36BB3611816}" type="presParOf" srcId="{36BA9FAC-26EE-4899-BABA-B9D26868BF6C}" destId="{08AAB805-DC37-43E2-99FA-5CA1583FFE08}" srcOrd="10" destOrd="0" presId="urn:microsoft.com/office/officeart/2005/8/layout/cycle5"/>
    <dgm:cxn modelId="{FB5FCCF0-D110-4A00-A091-CF23DAB0FCD1}" type="presParOf" srcId="{36BA9FAC-26EE-4899-BABA-B9D26868BF6C}" destId="{DE8137F5-5330-4A78-B7D9-6E0BF24B744A}" srcOrd="11" destOrd="0" presId="urn:microsoft.com/office/officeart/2005/8/layout/cycle5"/>
  </dgm:cxnLst>
  <dgm:bg/>
  <dgm:whole/>
  <dgm:extLst>
    <a:ext uri="http://schemas.microsoft.com/office/drawing/2008/diagram">
      <dsp:dataModelExt xmlns:dsp="http://schemas.microsoft.com/office/drawing/2008/diagram" relId="rId41"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4AC6F-4747-4914-A59B-CED61A6F7C7B}">
      <dsp:nvSpPr>
        <dsp:cNvPr id="0" name=""/>
        <dsp:cNvSpPr/>
      </dsp:nvSpPr>
      <dsp:spPr>
        <a:xfrm>
          <a:off x="1351199" y="20303"/>
          <a:ext cx="868126" cy="393668"/>
        </a:xfrm>
        <a:prstGeom prst="roundRect">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cs-CZ" sz="1100" kern="1200"/>
            <a:t>Stanovení cíle</a:t>
          </a:r>
        </a:p>
      </dsp:txBody>
      <dsp:txXfrm>
        <a:off x="1370416" y="39520"/>
        <a:ext cx="829692" cy="355234"/>
      </dsp:txXfrm>
    </dsp:sp>
    <dsp:sp modelId="{08476798-A07E-43CF-8E80-BCE803B275D6}">
      <dsp:nvSpPr>
        <dsp:cNvPr id="0" name=""/>
        <dsp:cNvSpPr/>
      </dsp:nvSpPr>
      <dsp:spPr>
        <a:xfrm>
          <a:off x="1068950" y="217137"/>
          <a:ext cx="1432625" cy="1432625"/>
        </a:xfrm>
        <a:custGeom>
          <a:avLst/>
          <a:gdLst/>
          <a:ahLst/>
          <a:cxnLst/>
          <a:rect l="0" t="0" r="0" b="0"/>
          <a:pathLst>
            <a:path>
              <a:moveTo>
                <a:pt x="1218593" y="205609"/>
              </a:moveTo>
              <a:arcTo wR="716312" hR="716312" stAng="18871419" swAng="1338116"/>
            </a:path>
          </a:pathLst>
        </a:custGeom>
        <a:noFill/>
        <a:ln w="6350" cap="flat" cmpd="sng" algn="ctr">
          <a:solidFill>
            <a:schemeClr val="dk1"/>
          </a:solidFill>
          <a:prstDash val="solid"/>
          <a:miter lim="800000"/>
          <a:tailEnd type="arrow"/>
        </a:ln>
        <a:effectLst/>
      </dsp:spPr>
      <dsp:style>
        <a:lnRef idx="1">
          <a:schemeClr val="dk1"/>
        </a:lnRef>
        <a:fillRef idx="0">
          <a:schemeClr val="dk1"/>
        </a:fillRef>
        <a:effectRef idx="0">
          <a:schemeClr val="dk1"/>
        </a:effectRef>
        <a:fontRef idx="minor">
          <a:schemeClr val="tx1"/>
        </a:fontRef>
      </dsp:style>
    </dsp:sp>
    <dsp:sp modelId="{458B6D0F-8BD1-4BD6-92B5-729C2A4B5019}">
      <dsp:nvSpPr>
        <dsp:cNvPr id="0" name=""/>
        <dsp:cNvSpPr/>
      </dsp:nvSpPr>
      <dsp:spPr>
        <a:xfrm>
          <a:off x="2037353" y="736615"/>
          <a:ext cx="928444" cy="393668"/>
        </a:xfrm>
        <a:prstGeom prst="roundRect">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cs-CZ" sz="1100" kern="1200"/>
            <a:t>Podniknutí kroků</a:t>
          </a:r>
        </a:p>
      </dsp:txBody>
      <dsp:txXfrm>
        <a:off x="2056570" y="755832"/>
        <a:ext cx="890010" cy="355234"/>
      </dsp:txXfrm>
    </dsp:sp>
    <dsp:sp modelId="{59283E8B-1F52-4D6B-9729-F49E64BBBB38}">
      <dsp:nvSpPr>
        <dsp:cNvPr id="0" name=""/>
        <dsp:cNvSpPr/>
      </dsp:nvSpPr>
      <dsp:spPr>
        <a:xfrm>
          <a:off x="1068950" y="217137"/>
          <a:ext cx="1432625" cy="1432625"/>
        </a:xfrm>
        <a:custGeom>
          <a:avLst/>
          <a:gdLst/>
          <a:ahLst/>
          <a:cxnLst/>
          <a:rect l="0" t="0" r="0" b="0"/>
          <a:pathLst>
            <a:path>
              <a:moveTo>
                <a:pt x="1367314" y="1015144"/>
              </a:moveTo>
              <a:arcTo wR="716312" hR="716312" stAng="1479402" swAng="1634633"/>
            </a:path>
          </a:pathLst>
        </a:custGeom>
        <a:noFill/>
        <a:ln w="6350" cap="flat" cmpd="sng" algn="ctr">
          <a:solidFill>
            <a:schemeClr val="dk1"/>
          </a:solidFill>
          <a:prstDash val="solid"/>
          <a:miter lim="800000"/>
          <a:tailEnd type="arrow"/>
        </a:ln>
        <a:effectLst/>
      </dsp:spPr>
      <dsp:style>
        <a:lnRef idx="1">
          <a:schemeClr val="dk1"/>
        </a:lnRef>
        <a:fillRef idx="0">
          <a:schemeClr val="dk1"/>
        </a:fillRef>
        <a:effectRef idx="0">
          <a:schemeClr val="dk1"/>
        </a:effectRef>
        <a:fontRef idx="minor">
          <a:schemeClr val="tx1"/>
        </a:fontRef>
      </dsp:style>
    </dsp:sp>
    <dsp:sp modelId="{E18655D7-864B-4B92-B52C-FC7BDD6F49DF}">
      <dsp:nvSpPr>
        <dsp:cNvPr id="0" name=""/>
        <dsp:cNvSpPr/>
      </dsp:nvSpPr>
      <dsp:spPr>
        <a:xfrm>
          <a:off x="1433708" y="1452928"/>
          <a:ext cx="703108" cy="393668"/>
        </a:xfrm>
        <a:prstGeom prst="roundRect">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cs-CZ" sz="1100" kern="1200"/>
            <a:t>Dosažení cíle</a:t>
          </a:r>
        </a:p>
      </dsp:txBody>
      <dsp:txXfrm>
        <a:off x="1452925" y="1472145"/>
        <a:ext cx="664674" cy="355234"/>
      </dsp:txXfrm>
    </dsp:sp>
    <dsp:sp modelId="{03494FC2-36E7-4EC8-90DA-B7BE144528A9}">
      <dsp:nvSpPr>
        <dsp:cNvPr id="0" name=""/>
        <dsp:cNvSpPr/>
      </dsp:nvSpPr>
      <dsp:spPr>
        <a:xfrm>
          <a:off x="1068950" y="217137"/>
          <a:ext cx="1432625" cy="1432625"/>
        </a:xfrm>
        <a:custGeom>
          <a:avLst/>
          <a:gdLst/>
          <a:ahLst/>
          <a:cxnLst/>
          <a:rect l="0" t="0" r="0" b="0"/>
          <a:pathLst>
            <a:path>
              <a:moveTo>
                <a:pt x="274327" y="1280008"/>
              </a:moveTo>
              <a:arcTo wR="716312" hR="716312" stAng="7685965" swAng="1634633"/>
            </a:path>
          </a:pathLst>
        </a:custGeom>
        <a:noFill/>
        <a:ln w="6350" cap="flat" cmpd="sng" algn="ctr">
          <a:solidFill>
            <a:schemeClr val="dk1"/>
          </a:solidFill>
          <a:prstDash val="solid"/>
          <a:miter lim="800000"/>
          <a:tailEnd type="arrow"/>
        </a:ln>
        <a:effectLst/>
      </dsp:spPr>
      <dsp:style>
        <a:lnRef idx="1">
          <a:schemeClr val="dk1"/>
        </a:lnRef>
        <a:fillRef idx="0">
          <a:schemeClr val="dk1"/>
        </a:fillRef>
        <a:effectRef idx="0">
          <a:schemeClr val="dk1"/>
        </a:effectRef>
        <a:fontRef idx="minor">
          <a:schemeClr val="tx1"/>
        </a:fontRef>
      </dsp:style>
    </dsp:sp>
    <dsp:sp modelId="{B44F3C68-D0BA-48C8-801C-A1643273759A}">
      <dsp:nvSpPr>
        <dsp:cNvPr id="0" name=""/>
        <dsp:cNvSpPr/>
      </dsp:nvSpPr>
      <dsp:spPr>
        <a:xfrm>
          <a:off x="682277" y="736615"/>
          <a:ext cx="773346" cy="393668"/>
        </a:xfrm>
        <a:prstGeom prst="roundRect">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cs-CZ" sz="1100" kern="1200"/>
            <a:t>Potřeba</a:t>
          </a:r>
        </a:p>
      </dsp:txBody>
      <dsp:txXfrm>
        <a:off x="701494" y="755832"/>
        <a:ext cx="734912" cy="355234"/>
      </dsp:txXfrm>
    </dsp:sp>
    <dsp:sp modelId="{DE8137F5-5330-4A78-B7D9-6E0BF24B744A}">
      <dsp:nvSpPr>
        <dsp:cNvPr id="0" name=""/>
        <dsp:cNvSpPr/>
      </dsp:nvSpPr>
      <dsp:spPr>
        <a:xfrm>
          <a:off x="1068950" y="217137"/>
          <a:ext cx="1432625" cy="1432625"/>
        </a:xfrm>
        <a:custGeom>
          <a:avLst/>
          <a:gdLst/>
          <a:ahLst/>
          <a:cxnLst/>
          <a:rect l="0" t="0" r="0" b="0"/>
          <a:pathLst>
            <a:path>
              <a:moveTo>
                <a:pt x="57798" y="434421"/>
              </a:moveTo>
              <a:arcTo wR="716312" hR="716312" stAng="12190465" swAng="1338116"/>
            </a:path>
          </a:pathLst>
        </a:custGeom>
        <a:noFill/>
        <a:ln w="6350" cap="flat" cmpd="sng" algn="ctr">
          <a:solidFill>
            <a:schemeClr val="dk1"/>
          </a:solidFill>
          <a:prstDash val="solid"/>
          <a:miter lim="800000"/>
          <a:tailEnd type="arrow"/>
        </a:ln>
        <a:effectLst/>
      </dsp:spPr>
      <dsp:style>
        <a:lnRef idx="1">
          <a:schemeClr val="dk1"/>
        </a:lnRef>
        <a:fillRef idx="0">
          <a:schemeClr val="dk1"/>
        </a:fillRef>
        <a:effectRef idx="0">
          <a:schemeClr val="dk1"/>
        </a:effectRef>
        <a:fontRef idx="minor">
          <a:schemeClr val="tx1"/>
        </a:fontRef>
      </dsp:style>
    </dsp:sp>
  </dsp:spTree>
</dsp:drawing>
</file>

<file path=word/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DA1C5D19BC549C483BC57DDC960B929"/>
        <w:category>
          <w:name w:val="Obecné"/>
          <w:gallery w:val="placeholder"/>
        </w:category>
        <w:types>
          <w:type w:val="bbPlcHdr"/>
        </w:types>
        <w:behaviors>
          <w:behavior w:val="content"/>
        </w:behaviors>
        <w:guid w:val="{333BB8DF-D09E-47B8-B88C-16BB305CF2AC}"/>
      </w:docPartPr>
      <w:docPartBody>
        <w:p w:rsidR="003C04D0" w:rsidRDefault="00823290">
          <w:pPr>
            <w:pStyle w:val="CDA1C5D19BC549C483BC57DDC960B929"/>
          </w:pPr>
          <w:r w:rsidRPr="0050486D">
            <w:rPr>
              <w:rStyle w:val="Zstupntext"/>
            </w:rPr>
            <w:t>[Zvolte druh závěrečné práce]</w:t>
          </w:r>
        </w:p>
      </w:docPartBody>
    </w:docPart>
    <w:docPart>
      <w:docPartPr>
        <w:name w:val="E22457A240FC408197A0EE7BFF107ED9"/>
        <w:category>
          <w:name w:val="Obecné"/>
          <w:gallery w:val="placeholder"/>
        </w:category>
        <w:types>
          <w:type w:val="bbPlcHdr"/>
        </w:types>
        <w:behaviors>
          <w:behavior w:val="content"/>
        </w:behaviors>
        <w:guid w:val="{864FF279-C5B4-473E-BD15-7825CBE16E07}"/>
      </w:docPartPr>
      <w:docPartBody>
        <w:p w:rsidR="003C04D0" w:rsidRDefault="00823290">
          <w:pPr>
            <w:pStyle w:val="E22457A240FC408197A0EE7BFF107ED9"/>
          </w:pPr>
          <w:r w:rsidRPr="001133CC">
            <w:rPr>
              <w:rStyle w:val="Zstupntext"/>
            </w:rPr>
            <w:t>[Autor]</w:t>
          </w:r>
        </w:p>
      </w:docPartBody>
    </w:docPart>
    <w:docPart>
      <w:docPartPr>
        <w:name w:val="4D99615EEA244456BDD178ECF25E4C9B"/>
        <w:category>
          <w:name w:val="Obecné"/>
          <w:gallery w:val="placeholder"/>
        </w:category>
        <w:types>
          <w:type w:val="bbPlcHdr"/>
        </w:types>
        <w:behaviors>
          <w:behavior w:val="content"/>
        </w:behaviors>
        <w:guid w:val="{DFDE01B9-418F-42D4-8AE2-97BCF67C7047}"/>
      </w:docPartPr>
      <w:docPartBody>
        <w:p w:rsidR="003C04D0" w:rsidRDefault="00823290">
          <w:pPr>
            <w:pStyle w:val="4D99615EEA244456BDD178ECF25E4C9B"/>
          </w:pPr>
          <w:r>
            <w:rPr>
              <w:rStyle w:val="Zstupntext"/>
            </w:rPr>
            <w:t>[Rok odevzdání práce]</w:t>
          </w:r>
        </w:p>
      </w:docPartBody>
    </w:docPart>
    <w:docPart>
      <w:docPartPr>
        <w:name w:val="EFFA34A1423E4B399F0A542E1806C890"/>
        <w:category>
          <w:name w:val="Obecné"/>
          <w:gallery w:val="placeholder"/>
        </w:category>
        <w:types>
          <w:type w:val="bbPlcHdr"/>
        </w:types>
        <w:behaviors>
          <w:behavior w:val="content"/>
        </w:behaviors>
        <w:guid w:val="{8CC3E836-D246-4C9A-9865-5BDD1782A7D4}"/>
      </w:docPartPr>
      <w:docPartBody>
        <w:p w:rsidR="003C04D0" w:rsidRDefault="00823290">
          <w:pPr>
            <w:pStyle w:val="EFFA34A1423E4B399F0A542E1806C890"/>
          </w:pPr>
          <w:r w:rsidRPr="00060E55">
            <w:rPr>
              <w:rStyle w:val="Zstupntext"/>
            </w:rPr>
            <w:t>[Autor]</w:t>
          </w:r>
        </w:p>
      </w:docPartBody>
    </w:docPart>
    <w:docPart>
      <w:docPartPr>
        <w:name w:val="4208693BCD414957B5463A40A4078037"/>
        <w:category>
          <w:name w:val="Obecné"/>
          <w:gallery w:val="placeholder"/>
        </w:category>
        <w:types>
          <w:type w:val="bbPlcHdr"/>
        </w:types>
        <w:behaviors>
          <w:behavior w:val="content"/>
        </w:behaviors>
        <w:guid w:val="{47EDCA7D-7BBF-458F-B592-FD54D1B03573}"/>
      </w:docPartPr>
      <w:docPartBody>
        <w:p w:rsidR="003C04D0" w:rsidRDefault="00823290">
          <w:pPr>
            <w:pStyle w:val="4208693BCD414957B5463A40A4078037"/>
          </w:pPr>
          <w:r w:rsidRPr="00060E55">
            <w:rPr>
              <w:rStyle w:val="Zstupntext"/>
            </w:rPr>
            <w:t>[Název]</w:t>
          </w:r>
        </w:p>
      </w:docPartBody>
    </w:docPart>
    <w:docPart>
      <w:docPartPr>
        <w:name w:val="49742E0937834733988E0D1AFC934721"/>
        <w:category>
          <w:name w:val="Obecné"/>
          <w:gallery w:val="placeholder"/>
        </w:category>
        <w:types>
          <w:type w:val="bbPlcHdr"/>
        </w:types>
        <w:behaviors>
          <w:behavior w:val="content"/>
        </w:behaviors>
        <w:guid w:val="{2A6BC754-4A33-4250-80F1-B3B3679C3E11}"/>
      </w:docPartPr>
      <w:docPartBody>
        <w:p w:rsidR="003C04D0" w:rsidRDefault="00823290">
          <w:pPr>
            <w:pStyle w:val="49742E0937834733988E0D1AFC934721"/>
          </w:pPr>
          <w:r w:rsidRPr="00746487">
            <w:rPr>
              <w:rStyle w:val="Zstupntext"/>
            </w:rPr>
            <w:t>[Nadřízený]</w:t>
          </w:r>
        </w:p>
      </w:docPartBody>
    </w:docPart>
    <w:docPart>
      <w:docPartPr>
        <w:name w:val="ED8E90E9CFB447BC9A630E3DC714109D"/>
        <w:category>
          <w:name w:val="Obecné"/>
          <w:gallery w:val="placeholder"/>
        </w:category>
        <w:types>
          <w:type w:val="bbPlcHdr"/>
        </w:types>
        <w:behaviors>
          <w:behavior w:val="content"/>
        </w:behaviors>
        <w:guid w:val="{69E5DC85-AEAA-4334-9836-88EEBB61CBAE}"/>
      </w:docPartPr>
      <w:docPartBody>
        <w:p w:rsidR="003C04D0" w:rsidRDefault="00823290">
          <w:pPr>
            <w:pStyle w:val="ED8E90E9CFB447BC9A630E3DC714109D"/>
          </w:pPr>
          <w:r w:rsidRPr="00746487">
            <w:rPr>
              <w:rStyle w:val="Zstupntext"/>
            </w:rPr>
            <w:t xml:space="preserve">[Napište 5–10 klíčových slov v češtině. Stejný seznam musí být vložen do </w:t>
          </w:r>
          <w:r w:rsidRPr="009E515C">
            <w:rPr>
              <w:rStyle w:val="Zstupntext"/>
            </w:rPr>
            <w:t>Archiv</w:t>
          </w:r>
          <w:r>
            <w:rPr>
              <w:rStyle w:val="Zstupntext"/>
            </w:rPr>
            <w:t>u</w:t>
          </w:r>
          <w:r w:rsidRPr="009E515C">
            <w:rPr>
              <w:rStyle w:val="Zstupntext"/>
            </w:rPr>
            <w:t xml:space="preserve"> závěrečné práce</w:t>
          </w:r>
          <w:r w:rsidRPr="00746487">
            <w:rPr>
              <w:rStyle w:val="Zstupntext"/>
            </w:rPr>
            <w:t xml:space="preserve"> v</w:t>
          </w:r>
          <w:r>
            <w:rPr>
              <w:rStyle w:val="Zstupntext"/>
            </w:rPr>
            <w:t> I</w:t>
          </w:r>
          <w:r w:rsidRPr="00746487">
            <w:rPr>
              <w:rStyle w:val="Zstupntext"/>
            </w:rPr>
            <w:t>nformačním systému MU.]</w:t>
          </w:r>
        </w:p>
      </w:docPartBody>
    </w:docPart>
    <w:docPart>
      <w:docPartPr>
        <w:name w:val="2CF7E521EF5949D4B3AE2C8E11F69839"/>
        <w:category>
          <w:name w:val="Obecné"/>
          <w:gallery w:val="placeholder"/>
        </w:category>
        <w:types>
          <w:type w:val="bbPlcHdr"/>
        </w:types>
        <w:behaviors>
          <w:behavior w:val="content"/>
        </w:behaviors>
        <w:guid w:val="{8F1F12FF-DA17-4D4C-A707-C3C4E1AC38F4}"/>
      </w:docPartPr>
      <w:docPartBody>
        <w:p w:rsidR="003C04D0" w:rsidRDefault="00823290">
          <w:pPr>
            <w:pStyle w:val="2CF7E521EF5949D4B3AE2C8E11F69839"/>
          </w:pPr>
          <w:r w:rsidRPr="00060E55">
            <w:rPr>
              <w:rStyle w:val="Zstupntext"/>
            </w:rPr>
            <w:t>[Autor]</w:t>
          </w:r>
        </w:p>
      </w:docPartBody>
    </w:docPart>
    <w:docPart>
      <w:docPartPr>
        <w:name w:val="AB84FA9606CD4970A597421945BF57D6"/>
        <w:category>
          <w:name w:val="Obecné"/>
          <w:gallery w:val="placeholder"/>
        </w:category>
        <w:types>
          <w:type w:val="bbPlcHdr"/>
        </w:types>
        <w:behaviors>
          <w:behavior w:val="content"/>
        </w:behaviors>
        <w:guid w:val="{C3E414A5-C149-4DA4-95C8-8114DDF26DFE}"/>
      </w:docPartPr>
      <w:docPartBody>
        <w:p w:rsidR="003C04D0" w:rsidRDefault="00823290">
          <w:pPr>
            <w:pStyle w:val="AB84FA9606CD4970A597421945BF57D6"/>
          </w:pPr>
          <w:r w:rsidRPr="0050486D">
            <w:rPr>
              <w:rStyle w:val="Zstupntext"/>
            </w:rPr>
            <w:t>[Zadejte anglický název katedry nebo ústavu]</w:t>
          </w:r>
        </w:p>
      </w:docPartBody>
    </w:docPart>
    <w:docPart>
      <w:docPartPr>
        <w:name w:val="E4BDD0F9FEA6464A9DC42866178D0DE0"/>
        <w:category>
          <w:name w:val="Obecné"/>
          <w:gallery w:val="placeholder"/>
        </w:category>
        <w:types>
          <w:type w:val="bbPlcHdr"/>
        </w:types>
        <w:behaviors>
          <w:behavior w:val="content"/>
        </w:behaviors>
        <w:guid w:val="{AC173B15-2888-4344-9D8F-D8633A824485}"/>
      </w:docPartPr>
      <w:docPartBody>
        <w:p w:rsidR="003C04D0" w:rsidRDefault="00823290">
          <w:pPr>
            <w:pStyle w:val="E4BDD0F9FEA6464A9DC42866178D0DE0"/>
          </w:pPr>
          <w:r w:rsidRPr="00746487">
            <w:rPr>
              <w:rStyle w:val="Zstupntext"/>
              <w:lang w:val="en-GB"/>
            </w:rPr>
            <w:t>[Klepněte a napište název práce v angličtině]</w:t>
          </w:r>
        </w:p>
      </w:docPartBody>
    </w:docPart>
    <w:docPart>
      <w:docPartPr>
        <w:name w:val="94C40781ED6F4EEBBCD2DC39DA905190"/>
        <w:category>
          <w:name w:val="Obecné"/>
          <w:gallery w:val="placeholder"/>
        </w:category>
        <w:types>
          <w:type w:val="bbPlcHdr"/>
        </w:types>
        <w:behaviors>
          <w:behavior w:val="content"/>
        </w:behaviors>
        <w:guid w:val="{7B590188-0163-4746-BA7C-F04E5B1C515E}"/>
      </w:docPartPr>
      <w:docPartBody>
        <w:p w:rsidR="003C04D0" w:rsidRDefault="00823290">
          <w:pPr>
            <w:pStyle w:val="94C40781ED6F4EEBBCD2DC39DA905190"/>
          </w:pPr>
          <w:r w:rsidRPr="0050486D">
            <w:rPr>
              <w:rStyle w:val="Zstupntext"/>
            </w:rPr>
            <w:t>Napište anglický název oboru</w:t>
          </w:r>
        </w:p>
      </w:docPartBody>
    </w:docPart>
    <w:docPart>
      <w:docPartPr>
        <w:name w:val="30C894EF258F42B7A3B889FA26EEBFF1"/>
        <w:category>
          <w:name w:val="Obecné"/>
          <w:gallery w:val="placeholder"/>
        </w:category>
        <w:types>
          <w:type w:val="bbPlcHdr"/>
        </w:types>
        <w:behaviors>
          <w:behavior w:val="content"/>
        </w:behaviors>
        <w:guid w:val="{C58CBE50-62F2-4133-89FC-FD6D8EE6AA65}"/>
      </w:docPartPr>
      <w:docPartBody>
        <w:p w:rsidR="003C04D0" w:rsidRDefault="00823290">
          <w:pPr>
            <w:pStyle w:val="30C894EF258F42B7A3B889FA26EEBFF1"/>
          </w:pPr>
          <w:r w:rsidRPr="00746487">
            <w:rPr>
              <w:rStyle w:val="Zstupntext"/>
              <w:lang w:val="en-GB"/>
            </w:rPr>
            <w:t>[Nadřízený]</w:t>
          </w:r>
        </w:p>
      </w:docPartBody>
    </w:docPart>
    <w:docPart>
      <w:docPartPr>
        <w:name w:val="A351E4E3E41D4A898E1A94E3A22FE667"/>
        <w:category>
          <w:name w:val="Obecné"/>
          <w:gallery w:val="placeholder"/>
        </w:category>
        <w:types>
          <w:type w:val="bbPlcHdr"/>
        </w:types>
        <w:behaviors>
          <w:behavior w:val="content"/>
        </w:behaviors>
        <w:guid w:val="{F5935257-C66E-4F55-8578-4DE70FE8EAEC}"/>
      </w:docPartPr>
      <w:docPartBody>
        <w:p w:rsidR="003C04D0" w:rsidRDefault="00823290">
          <w:pPr>
            <w:pStyle w:val="A351E4E3E41D4A898E1A94E3A22FE667"/>
          </w:pPr>
          <w:r w:rsidRPr="00781B50">
            <w:rPr>
              <w:rStyle w:val="Zstupntext"/>
              <w:lang w:val="en-GB"/>
            </w:rPr>
            <w:t>[Napište 5–10 klíčových slov v angličtině. Stejný seznam musí být vložen do Archivu závěrečné práce v Informačním systému MU.]</w:t>
          </w:r>
        </w:p>
      </w:docPartBody>
    </w:docPart>
    <w:docPart>
      <w:docPartPr>
        <w:name w:val="58AEE250BA004C45BD5459500A65A567"/>
        <w:category>
          <w:name w:val="Obecné"/>
          <w:gallery w:val="placeholder"/>
        </w:category>
        <w:types>
          <w:type w:val="bbPlcHdr"/>
        </w:types>
        <w:behaviors>
          <w:behavior w:val="content"/>
        </w:behaviors>
        <w:guid w:val="{E8589AE0-D59A-4219-AB07-2D654BDA513A}"/>
      </w:docPartPr>
      <w:docPartBody>
        <w:p w:rsidR="003C04D0" w:rsidRDefault="00823290">
          <w:pPr>
            <w:pStyle w:val="58AEE250BA004C45BD5459500A65A567"/>
          </w:pPr>
          <w:bookmarkStart w:id="0" w:name="_Hlk48908568"/>
          <w:r>
            <w:rPr>
              <w:rStyle w:val="Odstavec1Char"/>
              <w:rFonts w:eastAsiaTheme="minorEastAsia"/>
            </w:rPr>
            <w:t>[Napište anotaci</w:t>
          </w:r>
          <w:r w:rsidRPr="00265B8B">
            <w:rPr>
              <w:rStyle w:val="Odstavec1Char"/>
              <w:rFonts w:eastAsiaTheme="minorEastAsia"/>
            </w:rPr>
            <w:t xml:space="preserve"> (500–600 znaků včetně mezer) v angličtině. Shodný text a</w:t>
          </w:r>
          <w:r>
            <w:rPr>
              <w:rStyle w:val="Odstavec1Char"/>
              <w:rFonts w:eastAsiaTheme="minorEastAsia"/>
            </w:rPr>
            <w:t>notace</w:t>
          </w:r>
          <w:r w:rsidRPr="00265B8B">
            <w:rPr>
              <w:rStyle w:val="Odstavec1Char"/>
              <w:rFonts w:eastAsiaTheme="minorEastAsia"/>
            </w:rPr>
            <w:t xml:space="preserve"> musí být vložen do </w:t>
          </w:r>
          <w:r w:rsidRPr="009E515C">
            <w:rPr>
              <w:rStyle w:val="Odstavec1Char"/>
              <w:rFonts w:eastAsiaTheme="minorEastAsia"/>
            </w:rPr>
            <w:t>Archivu závěrečné práce v Informačním systému MU</w:t>
          </w:r>
          <w:r w:rsidRPr="00265B8B">
            <w:rPr>
              <w:rStyle w:val="Odstavec1Char"/>
              <w:rFonts w:eastAsiaTheme="minorEastAsia"/>
            </w:rPr>
            <w:t>.]</w:t>
          </w:r>
          <w:bookmarkEnd w:id="0"/>
        </w:p>
      </w:docPartBody>
    </w:docPart>
    <w:docPart>
      <w:docPartPr>
        <w:name w:val="E645F3776AB8492286B0740076D13102"/>
        <w:category>
          <w:name w:val="Obecné"/>
          <w:gallery w:val="placeholder"/>
        </w:category>
        <w:types>
          <w:type w:val="bbPlcHdr"/>
        </w:types>
        <w:behaviors>
          <w:behavior w:val="content"/>
        </w:behaviors>
        <w:guid w:val="{0AB358E8-7042-4328-987A-C4A71CE576E9}"/>
      </w:docPartPr>
      <w:docPartBody>
        <w:p w:rsidR="003C04D0" w:rsidRDefault="00823290">
          <w:pPr>
            <w:pStyle w:val="E645F3776AB8492286B0740076D13102"/>
          </w:pPr>
          <w:r w:rsidRPr="0050486D">
            <w:rPr>
              <w:rStyle w:val="Zstupntext"/>
            </w:rPr>
            <w:t>[Vyberte druh práce]</w:t>
          </w:r>
        </w:p>
      </w:docPartBody>
    </w:docPart>
    <w:docPart>
      <w:docPartPr>
        <w:name w:val="757B0B6249144E1E9D5A1B963FF80421"/>
        <w:category>
          <w:name w:val="Obecné"/>
          <w:gallery w:val="placeholder"/>
        </w:category>
        <w:types>
          <w:type w:val="bbPlcHdr"/>
        </w:types>
        <w:behaviors>
          <w:behavior w:val="content"/>
        </w:behaviors>
        <w:guid w:val="{EFD0BAE6-E142-4B89-AF28-1D35821E897D}"/>
      </w:docPartPr>
      <w:docPartBody>
        <w:p w:rsidR="003C04D0" w:rsidRDefault="00823290">
          <w:pPr>
            <w:pStyle w:val="757B0B6249144E1E9D5A1B963FF80421"/>
          </w:pPr>
          <w:r w:rsidRPr="001133CC">
            <w:rPr>
              <w:rStyle w:val="Zstupntext"/>
            </w:rPr>
            <w:t>[Název]</w:t>
          </w:r>
        </w:p>
      </w:docPartBody>
    </w:docPart>
    <w:docPart>
      <w:docPartPr>
        <w:name w:val="848A90AA9BB14522840AFC8052285D9B"/>
        <w:category>
          <w:name w:val="Obecné"/>
          <w:gallery w:val="placeholder"/>
        </w:category>
        <w:types>
          <w:type w:val="bbPlcHdr"/>
        </w:types>
        <w:behaviors>
          <w:behavior w:val="content"/>
        </w:behaviors>
        <w:guid w:val="{E3C81113-455C-4901-821A-CF94D7AC6121}"/>
      </w:docPartPr>
      <w:docPartBody>
        <w:p w:rsidR="003C04D0" w:rsidRDefault="00823290">
          <w:pPr>
            <w:pStyle w:val="848A90AA9BB14522840AFC8052285D9B"/>
          </w:pPr>
          <w:r w:rsidRPr="006174FE">
            <w:rPr>
              <w:rStyle w:val="Zstupntext"/>
            </w:rPr>
            <w:t>Zvolte položku.</w:t>
          </w:r>
        </w:p>
      </w:docPartBody>
    </w:docPart>
    <w:docPart>
      <w:docPartPr>
        <w:name w:val="97DD8FD3035C4AE3AA5888504A50D69F"/>
        <w:category>
          <w:name w:val="Obecné"/>
          <w:gallery w:val="placeholder"/>
        </w:category>
        <w:types>
          <w:type w:val="bbPlcHdr"/>
        </w:types>
        <w:behaviors>
          <w:behavior w:val="content"/>
        </w:behaviors>
        <w:guid w:val="{E40211AA-02EA-4B93-B466-C4B9FC2D5354}"/>
      </w:docPartPr>
      <w:docPartBody>
        <w:p w:rsidR="003C04D0" w:rsidRDefault="00823290">
          <w:pPr>
            <w:pStyle w:val="97DD8FD3035C4AE3AA5888504A50D69F"/>
          </w:pPr>
          <w:r w:rsidRPr="00746487">
            <w:rPr>
              <w:rStyle w:val="Zstupntext"/>
            </w:rPr>
            <w:t xml:space="preserve">[vyberte podle </w:t>
          </w:r>
          <w:r>
            <w:rPr>
              <w:rStyle w:val="Zstupntext"/>
            </w:rPr>
            <w:t>mluvnického rodu</w:t>
          </w:r>
          <w:r w:rsidRPr="00746487">
            <w:rPr>
              <w:rStyle w:val="Zstupntext"/>
            </w:rPr>
            <w:t>]</w:t>
          </w:r>
        </w:p>
      </w:docPartBody>
    </w:docPart>
    <w:docPart>
      <w:docPartPr>
        <w:name w:val="D3F3D0ED8492463BA8105789629308F7"/>
        <w:category>
          <w:name w:val="Obecné"/>
          <w:gallery w:val="placeholder"/>
        </w:category>
        <w:types>
          <w:type w:val="bbPlcHdr"/>
        </w:types>
        <w:behaviors>
          <w:behavior w:val="content"/>
        </w:behaviors>
        <w:guid w:val="{0AD086C1-6124-4AF5-BB3E-A4D82E1034EE}"/>
      </w:docPartPr>
      <w:docPartBody>
        <w:p w:rsidR="003C04D0" w:rsidRDefault="00823290">
          <w:pPr>
            <w:pStyle w:val="D3F3D0ED8492463BA8105789629308F7"/>
          </w:pPr>
          <w:r w:rsidRPr="0001165A">
            <w:rPr>
              <w:rStyle w:val="Zstupntext"/>
            </w:rPr>
            <w:t>Klikněte nebo klepněte sem a zadejte datum.</w:t>
          </w:r>
        </w:p>
      </w:docPartBody>
    </w:docPart>
    <w:docPart>
      <w:docPartPr>
        <w:name w:val="1F25C9734B5246CB8533F4063EEB5CC7"/>
        <w:category>
          <w:name w:val="Obecné"/>
          <w:gallery w:val="placeholder"/>
        </w:category>
        <w:types>
          <w:type w:val="bbPlcHdr"/>
        </w:types>
        <w:behaviors>
          <w:behavior w:val="content"/>
        </w:behaviors>
        <w:guid w:val="{6FFDF66A-863F-4EF1-BD15-04B2633B7CD1}"/>
      </w:docPartPr>
      <w:docPartBody>
        <w:p w:rsidR="003C04D0" w:rsidRDefault="00823290">
          <w:pPr>
            <w:pStyle w:val="1F25C9734B5246CB8533F4063EEB5CC7"/>
          </w:pPr>
          <w:r w:rsidRPr="00943580">
            <w:rPr>
              <w:rStyle w:val="Zstupntext"/>
            </w:rPr>
            <w:t>[Autor]</w:t>
          </w:r>
        </w:p>
      </w:docPartBody>
    </w:docPart>
    <w:docPart>
      <w:docPartPr>
        <w:name w:val="77E92DFE44AA42D6BB5B315872934ACA"/>
        <w:category>
          <w:name w:val="Obecné"/>
          <w:gallery w:val="placeholder"/>
        </w:category>
        <w:types>
          <w:type w:val="bbPlcHdr"/>
        </w:types>
        <w:behaviors>
          <w:behavior w:val="content"/>
        </w:behaviors>
        <w:guid w:val="{3924BB62-8BB2-4344-9313-2112729C6453}"/>
      </w:docPartPr>
      <w:docPartBody>
        <w:p w:rsidR="003C04D0" w:rsidRDefault="00823290">
          <w:pPr>
            <w:pStyle w:val="77E92DFE44AA42D6BB5B315872934ACA"/>
          </w:pPr>
          <w:r w:rsidRPr="00A752C2">
            <w:rPr>
              <w:rStyle w:val="Zstupntext"/>
            </w:rPr>
            <w:t>Zadejte libovolný obsah, který chcete opakovat, včetně jiných ovládacích prvků obsahu. Můžete také vložit tento ovládací prvek kolem řádků tabulky, aby se části tabulky opakovaly.</w:t>
          </w:r>
        </w:p>
      </w:docPartBody>
    </w:docPart>
    <w:docPart>
      <w:docPartPr>
        <w:name w:val="E1ADC39BF1474FCC898A65D902935D7C"/>
        <w:category>
          <w:name w:val="Obecné"/>
          <w:gallery w:val="placeholder"/>
        </w:category>
        <w:types>
          <w:type w:val="bbPlcHdr"/>
        </w:types>
        <w:behaviors>
          <w:behavior w:val="content"/>
        </w:behaviors>
        <w:guid w:val="{03EBA2A5-E97D-48FB-9113-ACE6EDC238B8}"/>
      </w:docPartPr>
      <w:docPartBody>
        <w:p w:rsidR="003C04D0" w:rsidRDefault="00823290">
          <w:pPr>
            <w:pStyle w:val="E1ADC39BF1474FCC898A65D902935D7C"/>
          </w:pPr>
          <w:r w:rsidRPr="009D6AD8">
            <w:rPr>
              <w:rStyle w:val="Zstupntext"/>
            </w:rPr>
            <w:t>[Název]</w:t>
          </w:r>
        </w:p>
      </w:docPartBody>
    </w:docPart>
    <w:docPart>
      <w:docPartPr>
        <w:name w:val="3CEF78BD0EB3426AB4415B0898D38DED"/>
        <w:category>
          <w:name w:val="Obecné"/>
          <w:gallery w:val="placeholder"/>
        </w:category>
        <w:types>
          <w:type w:val="bbPlcHdr"/>
        </w:types>
        <w:behaviors>
          <w:behavior w:val="content"/>
        </w:behaviors>
        <w:guid w:val="{27302F73-5994-40E7-96D0-3080D2060214}"/>
      </w:docPartPr>
      <w:docPartBody>
        <w:p w:rsidR="00000000" w:rsidRDefault="003C3875" w:rsidP="003C3875">
          <w:pPr>
            <w:pStyle w:val="3CEF78BD0EB3426AB4415B0898D38DED"/>
          </w:pPr>
          <w:r>
            <w:rPr>
              <w:rStyle w:val="Zstupntext"/>
            </w:rPr>
            <w:t>[Rok odevzdání práce]</w:t>
          </w:r>
        </w:p>
      </w:docPartBody>
    </w:docPart>
    <w:docPart>
      <w:docPartPr>
        <w:name w:val="902C6FC99A634A4BAADEE60EFEC5C719"/>
        <w:category>
          <w:name w:val="Obecné"/>
          <w:gallery w:val="placeholder"/>
        </w:category>
        <w:types>
          <w:type w:val="bbPlcHdr"/>
        </w:types>
        <w:behaviors>
          <w:behavior w:val="content"/>
        </w:behaviors>
        <w:guid w:val="{1271B320-C37E-452F-86C3-4846C9B7EB3B}"/>
      </w:docPartPr>
      <w:docPartBody>
        <w:p w:rsidR="00000000" w:rsidRDefault="003C3875" w:rsidP="003C3875">
          <w:pPr>
            <w:pStyle w:val="902C6FC99A634A4BAADEE60EFEC5C719"/>
          </w:pPr>
          <w:r>
            <w:rPr>
              <w:rStyle w:val="Zstupntext"/>
            </w:rPr>
            <w:t>[Rok odevzdání práce]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EE"/>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EE"/>
    <w:family w:val="roman"/>
    <w:pitch w:val="variable"/>
    <w:sig w:usb0="E00006FF" w:usb1="420024FF" w:usb2="02000000" w:usb3="00000000" w:csb0="0000019F" w:csb1="00000000"/>
  </w:font>
  <w:font w:name="Arial">
    <w:panose1 w:val="020B0604020202020204"/>
    <w:charset w:val="EE"/>
    <w:family w:val="swiss"/>
    <w:pitch w:val="variable"/>
    <w:sig w:usb0="E0002EFF" w:usb1="C000785B" w:usb2="00000009" w:usb3="00000000" w:csb0="000001FF" w:csb1="00000000"/>
  </w:font>
  <w:font w:name="Calibri">
    <w:panose1 w:val="020F0502020204030204"/>
    <w:charset w:val="EE"/>
    <w:family w:val="swiss"/>
    <w:pitch w:val="variable"/>
    <w:sig w:usb0="E4002EFF" w:usb1="C000247B" w:usb2="00000009" w:usb3="00000000" w:csb0="000001FF" w:csb1="00000000"/>
  </w:font>
  <w:font w:name="Bookman Old Style">
    <w:panose1 w:val="02050604050505020204"/>
    <w:charset w:val="EE"/>
    <w:family w:val="roman"/>
    <w:pitch w:val="variable"/>
    <w:sig w:usb0="00000287" w:usb1="00000000" w:usb2="00000000" w:usb3="00000000" w:csb0="0000009F" w:csb1="00000000"/>
  </w:font>
  <w:font w:name="DengXian">
    <w:altName w:val="等线"/>
    <w:panose1 w:val="02010600030101010101"/>
    <w:charset w:val="86"/>
    <w:family w:val="auto"/>
    <w:pitch w:val="variable"/>
    <w:sig w:usb0="A00002BF" w:usb1="38CF7CFA" w:usb2="00000016" w:usb3="00000000" w:csb0="0004000F" w:csb1="00000000"/>
  </w:font>
  <w:font w:name="Tahoma">
    <w:panose1 w:val="020B0604030504040204"/>
    <w:charset w:val="EE"/>
    <w:family w:val="swiss"/>
    <w:pitch w:val="variable"/>
    <w:sig w:usb0="E1002EFF" w:usb1="C000605B" w:usb2="00000029" w:usb3="00000000" w:csb0="000101FF" w:csb1="00000000"/>
  </w:font>
  <w:font w:name="Segoe UI">
    <w:panose1 w:val="020B0502040204020203"/>
    <w:charset w:val="EE"/>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33FB5"/>
    <w:rsid w:val="00022EE3"/>
    <w:rsid w:val="00032032"/>
    <w:rsid w:val="00056623"/>
    <w:rsid w:val="000A3012"/>
    <w:rsid w:val="000B6DEF"/>
    <w:rsid w:val="000E556B"/>
    <w:rsid w:val="0021386B"/>
    <w:rsid w:val="00215233"/>
    <w:rsid w:val="00215457"/>
    <w:rsid w:val="00287E31"/>
    <w:rsid w:val="002B2439"/>
    <w:rsid w:val="002E1D2E"/>
    <w:rsid w:val="003131AD"/>
    <w:rsid w:val="00316256"/>
    <w:rsid w:val="0033411A"/>
    <w:rsid w:val="00352497"/>
    <w:rsid w:val="00392DF0"/>
    <w:rsid w:val="003A2444"/>
    <w:rsid w:val="003A31E5"/>
    <w:rsid w:val="003C04D0"/>
    <w:rsid w:val="003C3864"/>
    <w:rsid w:val="003C3875"/>
    <w:rsid w:val="004051E2"/>
    <w:rsid w:val="00446ADC"/>
    <w:rsid w:val="004560AC"/>
    <w:rsid w:val="00466A29"/>
    <w:rsid w:val="0048449F"/>
    <w:rsid w:val="004944DF"/>
    <w:rsid w:val="004F239B"/>
    <w:rsid w:val="0051731B"/>
    <w:rsid w:val="0052588D"/>
    <w:rsid w:val="00526DEA"/>
    <w:rsid w:val="0059174C"/>
    <w:rsid w:val="005A3EA7"/>
    <w:rsid w:val="005A76A7"/>
    <w:rsid w:val="005D3015"/>
    <w:rsid w:val="005D54A1"/>
    <w:rsid w:val="005F3E27"/>
    <w:rsid w:val="005F5B4A"/>
    <w:rsid w:val="0060148B"/>
    <w:rsid w:val="0062263B"/>
    <w:rsid w:val="00671C2D"/>
    <w:rsid w:val="00677E27"/>
    <w:rsid w:val="00686E8F"/>
    <w:rsid w:val="006B60D4"/>
    <w:rsid w:val="006C4F54"/>
    <w:rsid w:val="006D3EE4"/>
    <w:rsid w:val="00733FB5"/>
    <w:rsid w:val="00765188"/>
    <w:rsid w:val="007A35C6"/>
    <w:rsid w:val="00823290"/>
    <w:rsid w:val="00860DF0"/>
    <w:rsid w:val="008707B6"/>
    <w:rsid w:val="008762BE"/>
    <w:rsid w:val="00883715"/>
    <w:rsid w:val="008B5210"/>
    <w:rsid w:val="008C79E5"/>
    <w:rsid w:val="00907292"/>
    <w:rsid w:val="00967FCC"/>
    <w:rsid w:val="00995F1B"/>
    <w:rsid w:val="009A1BAD"/>
    <w:rsid w:val="009C30E3"/>
    <w:rsid w:val="009D7CD7"/>
    <w:rsid w:val="00A15251"/>
    <w:rsid w:val="00A15408"/>
    <w:rsid w:val="00AC05A9"/>
    <w:rsid w:val="00AD7986"/>
    <w:rsid w:val="00B33022"/>
    <w:rsid w:val="00B7740B"/>
    <w:rsid w:val="00B92B1F"/>
    <w:rsid w:val="00C46A41"/>
    <w:rsid w:val="00C5551E"/>
    <w:rsid w:val="00C800CC"/>
    <w:rsid w:val="00C81D34"/>
    <w:rsid w:val="00C86D52"/>
    <w:rsid w:val="00C9392C"/>
    <w:rsid w:val="00D25B31"/>
    <w:rsid w:val="00D3198D"/>
    <w:rsid w:val="00D3697A"/>
    <w:rsid w:val="00D50FF9"/>
    <w:rsid w:val="00D577E4"/>
    <w:rsid w:val="00D75C72"/>
    <w:rsid w:val="00DD03FB"/>
    <w:rsid w:val="00DE6234"/>
    <w:rsid w:val="00DF71B0"/>
    <w:rsid w:val="00E37C5F"/>
    <w:rsid w:val="00E40A67"/>
    <w:rsid w:val="00E44DD5"/>
    <w:rsid w:val="00E55557"/>
    <w:rsid w:val="00E970D6"/>
    <w:rsid w:val="00EC679C"/>
    <w:rsid w:val="00F0382E"/>
    <w:rsid w:val="00F267BF"/>
    <w:rsid w:val="00F50EAA"/>
    <w:rsid w:val="00F80F9F"/>
    <w:rsid w:val="00F86F50"/>
    <w:rsid w:val="00FB5DA0"/>
    <w:rsid w:val="00FC37FD"/>
    <w:rsid w:val="00FD0E60"/>
    <w:rsid w:val="00FF2073"/>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cs-CZ" w:eastAsia="cs-CZ"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styleId="Zstupntext">
    <w:name w:val="Placeholder Text"/>
    <w:basedOn w:val="Standardnpsmoodstavce"/>
    <w:uiPriority w:val="99"/>
    <w:semiHidden/>
    <w:rsid w:val="003C3875"/>
    <w:rPr>
      <w:color w:val="808080"/>
    </w:rPr>
  </w:style>
  <w:style w:type="paragraph" w:customStyle="1" w:styleId="CDA1C5D19BC549C483BC57DDC960B929">
    <w:name w:val="CDA1C5D19BC549C483BC57DDC960B929"/>
  </w:style>
  <w:style w:type="paragraph" w:customStyle="1" w:styleId="E22457A240FC408197A0EE7BFF107ED9">
    <w:name w:val="E22457A240FC408197A0EE7BFF107ED9"/>
  </w:style>
  <w:style w:type="paragraph" w:customStyle="1" w:styleId="4D99615EEA244456BDD178ECF25E4C9B">
    <w:name w:val="4D99615EEA244456BDD178ECF25E4C9B"/>
  </w:style>
  <w:style w:type="paragraph" w:customStyle="1" w:styleId="EFFA34A1423E4B399F0A542E1806C890">
    <w:name w:val="EFFA34A1423E4B399F0A542E1806C890"/>
  </w:style>
  <w:style w:type="paragraph" w:customStyle="1" w:styleId="4208693BCD414957B5463A40A4078037">
    <w:name w:val="4208693BCD414957B5463A40A4078037"/>
  </w:style>
  <w:style w:type="paragraph" w:customStyle="1" w:styleId="49742E0937834733988E0D1AFC934721">
    <w:name w:val="49742E0937834733988E0D1AFC934721"/>
  </w:style>
  <w:style w:type="paragraph" w:customStyle="1" w:styleId="ED8E90E9CFB447BC9A630E3DC714109D">
    <w:name w:val="ED8E90E9CFB447BC9A630E3DC714109D"/>
  </w:style>
  <w:style w:type="paragraph" w:customStyle="1" w:styleId="2CF7E521EF5949D4B3AE2C8E11F69839">
    <w:name w:val="2CF7E521EF5949D4B3AE2C8E11F69839"/>
  </w:style>
  <w:style w:type="paragraph" w:customStyle="1" w:styleId="AB84FA9606CD4970A597421945BF57D6">
    <w:name w:val="AB84FA9606CD4970A597421945BF57D6"/>
  </w:style>
  <w:style w:type="paragraph" w:customStyle="1" w:styleId="E4BDD0F9FEA6464A9DC42866178D0DE0">
    <w:name w:val="E4BDD0F9FEA6464A9DC42866178D0DE0"/>
  </w:style>
  <w:style w:type="paragraph" w:customStyle="1" w:styleId="94C40781ED6F4EEBBCD2DC39DA905190">
    <w:name w:val="94C40781ED6F4EEBBCD2DC39DA905190"/>
  </w:style>
  <w:style w:type="paragraph" w:customStyle="1" w:styleId="30C894EF258F42B7A3B889FA26EEBFF1">
    <w:name w:val="30C894EF258F42B7A3B889FA26EEBFF1"/>
  </w:style>
  <w:style w:type="paragraph" w:customStyle="1" w:styleId="A351E4E3E41D4A898E1A94E3A22FE667">
    <w:name w:val="A351E4E3E41D4A898E1A94E3A22FE667"/>
  </w:style>
  <w:style w:type="paragraph" w:customStyle="1" w:styleId="Odstavec1">
    <w:name w:val="Odstavec 1"/>
    <w:basedOn w:val="Normln"/>
    <w:next w:val="Normln"/>
    <w:link w:val="Odstavec1Char"/>
    <w:uiPriority w:val="9"/>
    <w:qFormat/>
    <w:pPr>
      <w:spacing w:after="0" w:line="300" w:lineRule="atLeast"/>
      <w:jc w:val="both"/>
    </w:pPr>
    <w:rPr>
      <w:rFonts w:ascii="Cambria" w:eastAsia="Times New Roman" w:hAnsi="Cambria" w:cs="Times New Roman"/>
      <w:sz w:val="24"/>
      <w:szCs w:val="24"/>
    </w:rPr>
  </w:style>
  <w:style w:type="character" w:customStyle="1" w:styleId="Odstavec1Char">
    <w:name w:val="Odstavec 1 Char"/>
    <w:basedOn w:val="Standardnpsmoodstavce"/>
    <w:link w:val="Odstavec1"/>
    <w:uiPriority w:val="9"/>
    <w:rPr>
      <w:rFonts w:ascii="Cambria" w:eastAsia="Times New Roman" w:hAnsi="Cambria" w:cs="Times New Roman"/>
      <w:sz w:val="24"/>
      <w:szCs w:val="24"/>
    </w:rPr>
  </w:style>
  <w:style w:type="paragraph" w:customStyle="1" w:styleId="58AEE250BA004C45BD5459500A65A567">
    <w:name w:val="58AEE250BA004C45BD5459500A65A567"/>
  </w:style>
  <w:style w:type="paragraph" w:customStyle="1" w:styleId="E645F3776AB8492286B0740076D13102">
    <w:name w:val="E645F3776AB8492286B0740076D13102"/>
  </w:style>
  <w:style w:type="paragraph" w:customStyle="1" w:styleId="757B0B6249144E1E9D5A1B963FF80421">
    <w:name w:val="757B0B6249144E1E9D5A1B963FF80421"/>
  </w:style>
  <w:style w:type="paragraph" w:customStyle="1" w:styleId="848A90AA9BB14522840AFC8052285D9B">
    <w:name w:val="848A90AA9BB14522840AFC8052285D9B"/>
  </w:style>
  <w:style w:type="paragraph" w:customStyle="1" w:styleId="97DD8FD3035C4AE3AA5888504A50D69F">
    <w:name w:val="97DD8FD3035C4AE3AA5888504A50D69F"/>
  </w:style>
  <w:style w:type="paragraph" w:customStyle="1" w:styleId="D3F3D0ED8492463BA8105789629308F7">
    <w:name w:val="D3F3D0ED8492463BA8105789629308F7"/>
  </w:style>
  <w:style w:type="paragraph" w:customStyle="1" w:styleId="1F25C9734B5246CB8533F4063EEB5CC7">
    <w:name w:val="1F25C9734B5246CB8533F4063EEB5CC7"/>
  </w:style>
  <w:style w:type="paragraph" w:customStyle="1" w:styleId="77E92DFE44AA42D6BB5B315872934ACA">
    <w:name w:val="77E92DFE44AA42D6BB5B315872934ACA"/>
  </w:style>
  <w:style w:type="paragraph" w:customStyle="1" w:styleId="E1ADC39BF1474FCC898A65D902935D7C">
    <w:name w:val="E1ADC39BF1474FCC898A65D902935D7C"/>
  </w:style>
  <w:style w:type="paragraph" w:customStyle="1" w:styleId="3CEF78BD0EB3426AB4415B0898D38DED">
    <w:name w:val="3CEF78BD0EB3426AB4415B0898D38DED"/>
    <w:rsid w:val="003C3875"/>
    <w:pPr>
      <w:spacing w:line="278" w:lineRule="auto"/>
    </w:pPr>
    <w:rPr>
      <w:kern w:val="2"/>
      <w:sz w:val="24"/>
      <w:szCs w:val="24"/>
      <w14:ligatures w14:val="standardContextual"/>
    </w:rPr>
  </w:style>
  <w:style w:type="paragraph" w:customStyle="1" w:styleId="902C6FC99A634A4BAADEE60EFEC5C719">
    <w:name w:val="902C6FC99A634A4BAADEE60EFEC5C719"/>
    <w:rsid w:val="003C3875"/>
    <w:pPr>
      <w:spacing w:line="278" w:lineRule="auto"/>
    </w:pPr>
    <w:rPr>
      <w:kern w:val="2"/>
      <w:sz w:val="24"/>
      <w:szCs w:val="24"/>
      <w14:ligatures w14:val="standardContextual"/>
    </w:rPr>
  </w:style>
  <w:style w:type="paragraph" w:customStyle="1" w:styleId="0D6304D36E074335A1E60B0541E1305A">
    <w:name w:val="0D6304D36E074335A1E60B0541E1305A"/>
    <w:rsid w:val="00EC679C"/>
    <w:pPr>
      <w:spacing w:line="278" w:lineRule="auto"/>
    </w:pPr>
    <w:rPr>
      <w:kern w:val="2"/>
      <w:sz w:val="24"/>
      <w:szCs w:val="24"/>
      <w14:ligatures w14:val="standardContextual"/>
    </w:rPr>
  </w:style>
  <w:style w:type="paragraph" w:customStyle="1" w:styleId="52FD9A3452DE441985ACD6E53425C582">
    <w:name w:val="52FD9A3452DE441985ACD6E53425C582"/>
    <w:rsid w:val="00EC679C"/>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Písmo MU">
      <a:majorFont>
        <a:latin typeface="Arial"/>
        <a:ea typeface=""/>
        <a:cs typeface=""/>
      </a:majorFont>
      <a:minorFont>
        <a:latin typeface="Cambria"/>
        <a:ea typeface=""/>
        <a:cs typeface=""/>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20E94A790C08CC49A260A2015B6A86EF" ma:contentTypeVersion="7" ma:contentTypeDescription="Vytvoří nový dokument" ma:contentTypeScope="" ma:versionID="ac9f507721b520b5014780526db486ed">
  <xsd:schema xmlns:xsd="http://www.w3.org/2001/XMLSchema" xmlns:xs="http://www.w3.org/2001/XMLSchema" xmlns:p="http://schemas.microsoft.com/office/2006/metadata/properties" xmlns:ns3="6dcc31d3-a197-4d43-a16a-b83ed8350ac5" xmlns:ns4="472a6580-9d75-4026-b9a1-81e3e662033b" targetNamespace="http://schemas.microsoft.com/office/2006/metadata/properties" ma:root="true" ma:fieldsID="9db40eeeb9aa35b6c0b2d67e042a5980" ns3:_="" ns4:_="">
    <xsd:import namespace="6dcc31d3-a197-4d43-a16a-b83ed8350ac5"/>
    <xsd:import namespace="472a6580-9d75-4026-b9a1-81e3e662033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cc31d3-a197-4d43-a16a-b83ed8350ac5" elementFormDefault="qualified">
    <xsd:import namespace="http://schemas.microsoft.com/office/2006/documentManagement/types"/>
    <xsd:import namespace="http://schemas.microsoft.com/office/infopath/2007/PartnerControls"/>
    <xsd:element name="SharedWithUsers" ma:index="8" nillable="true" ma:displayName="Sdílí se s"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dílené s podrobnostmi" ma:description="" ma:internalName="SharedWithDetails" ma:readOnly="true">
      <xsd:simpleType>
        <xsd:restriction base="dms:Note">
          <xsd:maxLength value="255"/>
        </xsd:restriction>
      </xsd:simpleType>
    </xsd:element>
    <xsd:element name="SharingHintHash" ma:index="10" nillable="true" ma:displayName="Hodnota hash upozornění na sdílení"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2a6580-9d75-4026-b9a1-81e3e662033b"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Styl2CitacePRO.xsl" StyleName="Styl 2 Citace PRO" Version="0"/>
</file>

<file path=customXml/itemProps1.xml><?xml version="1.0" encoding="utf-8"?>
<ds:datastoreItem xmlns:ds="http://schemas.openxmlformats.org/officeDocument/2006/customXml" ds:itemID="{0DD7CA2D-D9C9-4293-B5ED-F5E30FE380EB}">
  <ds:schemaRefs>
    <ds:schemaRef ds:uri="http://schemas.microsoft.com/sharepoint/v3/contenttype/forms"/>
  </ds:schemaRefs>
</ds:datastoreItem>
</file>

<file path=customXml/itemProps2.xml><?xml version="1.0" encoding="utf-8"?>
<ds:datastoreItem xmlns:ds="http://schemas.openxmlformats.org/officeDocument/2006/customXml" ds:itemID="{9780EA93-13D8-4095-8BEE-AB4B160FCC9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74B6DE1-1359-4F9D-9333-5EF34851C1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cc31d3-a197-4d43-a16a-b83ed8350ac5"/>
    <ds:schemaRef ds:uri="472a6580-9d75-4026-b9a1-81e3e66203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312A6E0-F262-4F4D-B23A-9C5B5876FA7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sablonaDP-MUNI-MED (6).dotx</Template>
  <TotalTime>65</TotalTime>
  <Pages>68</Pages>
  <Words>35156</Words>
  <Characters>207422</Characters>
  <Application>Microsoft Office Word</Application>
  <DocSecurity>0</DocSecurity>
  <Lines>1728</Lines>
  <Paragraphs>484</Paragraphs>
  <ScaleCrop>false</ScaleCrop>
  <HeadingPairs>
    <vt:vector size="2" baseType="variant">
      <vt:variant>
        <vt:lpstr>Název</vt:lpstr>
      </vt:variant>
      <vt:variant>
        <vt:i4>1</vt:i4>
      </vt:variant>
    </vt:vector>
  </HeadingPairs>
  <TitlesOfParts>
    <vt:vector size="1" baseType="lpstr">
      <vt:lpstr>Edukace rodičů a domácí cvičení jako významná součást úspěšné pleopticko-ortoptické léčby dětí</vt:lpstr>
    </vt:vector>
  </TitlesOfParts>
  <Manager>Mgr. Bc. Barbora Čáslavská</Manager>
  <Company>Katedra optometrie a ortoptiky</Company>
  <LinksUpToDate>false</LinksUpToDate>
  <CharactersWithSpaces>242094</CharactersWithSpaces>
  <SharedDoc>false</SharedDoc>
  <HLinks>
    <vt:vector size="474" baseType="variant">
      <vt:variant>
        <vt:i4>1179650</vt:i4>
      </vt:variant>
      <vt:variant>
        <vt:i4>186</vt:i4>
      </vt:variant>
      <vt:variant>
        <vt:i4>0</vt:i4>
      </vt:variant>
      <vt:variant>
        <vt:i4>5</vt:i4>
      </vt:variant>
      <vt:variant>
        <vt:lpwstr>http://www.psp.cz/sqw/text/tiskt.sqw?O=5&amp;CT=837&amp;CT1=0%20</vt:lpwstr>
      </vt:variant>
      <vt:variant>
        <vt:lpwstr/>
      </vt:variant>
      <vt:variant>
        <vt:i4>6619258</vt:i4>
      </vt:variant>
      <vt:variant>
        <vt:i4>183</vt:i4>
      </vt:variant>
      <vt:variant>
        <vt:i4>0</vt:i4>
      </vt:variant>
      <vt:variant>
        <vt:i4>5</vt:i4>
      </vt:variant>
      <vt:variant>
        <vt:lpwstr>http://bundesrecht.juris.de/zpo/index.html</vt:lpwstr>
      </vt:variant>
      <vt:variant>
        <vt:lpwstr/>
      </vt:variant>
      <vt:variant>
        <vt:i4>2359331</vt:i4>
      </vt:variant>
      <vt:variant>
        <vt:i4>180</vt:i4>
      </vt:variant>
      <vt:variant>
        <vt:i4>0</vt:i4>
      </vt:variant>
      <vt:variant>
        <vt:i4>5</vt:i4>
      </vt:variant>
      <vt:variant>
        <vt:lpwstr>http://www.altalex.com/index.php?idnot=1178</vt:lpwstr>
      </vt:variant>
      <vt:variant>
        <vt:lpwstr/>
      </vt:variant>
      <vt:variant>
        <vt:i4>1179667</vt:i4>
      </vt:variant>
      <vt:variant>
        <vt:i4>177</vt:i4>
      </vt:variant>
      <vt:variant>
        <vt:i4>0</vt:i4>
      </vt:variant>
      <vt:variant>
        <vt:i4>5</vt:i4>
      </vt:variant>
      <vt:variant>
        <vt:lpwstr>http://www.altalex.com/index.php?idnot=33724</vt:lpwstr>
      </vt:variant>
      <vt:variant>
        <vt:lpwstr/>
      </vt:variant>
      <vt:variant>
        <vt:i4>4915310</vt:i4>
      </vt:variant>
      <vt:variant>
        <vt:i4>174</vt:i4>
      </vt:variant>
      <vt:variant>
        <vt:i4>0</vt:i4>
      </vt:variant>
      <vt:variant>
        <vt:i4>5</vt:i4>
      </vt:variant>
      <vt:variant>
        <vt:lpwstr>http://www.legifrance.gouv.fr/affichCode.do;jsessionid=F668000030247417631A4CC4DA62FFDB.tpdjo16v_1?idSectionTA=LEGISCTA000006149647&amp;cidTexte=LEGITEXT000006070716&amp;dateTexte=20100307</vt:lpwstr>
      </vt:variant>
      <vt:variant>
        <vt:lpwstr/>
      </vt:variant>
      <vt:variant>
        <vt:i4>1966101</vt:i4>
      </vt:variant>
      <vt:variant>
        <vt:i4>171</vt:i4>
      </vt:variant>
      <vt:variant>
        <vt:i4>0</vt:i4>
      </vt:variant>
      <vt:variant>
        <vt:i4>5</vt:i4>
      </vt:variant>
      <vt:variant>
        <vt:lpwstr>http://www.admin.ch/ch/d/sr/2/291.de.pdf</vt:lpwstr>
      </vt:variant>
      <vt:variant>
        <vt:lpwstr/>
      </vt:variant>
      <vt:variant>
        <vt:i4>6815852</vt:i4>
      </vt:variant>
      <vt:variant>
        <vt:i4>168</vt:i4>
      </vt:variant>
      <vt:variant>
        <vt:i4>0</vt:i4>
      </vt:variant>
      <vt:variant>
        <vt:i4>5</vt:i4>
      </vt:variant>
      <vt:variant>
        <vt:lpwstr>http://www.bj.admin.ch/bj/de/home/themen/wirtschaft/internationales_privatrecht/lugano_uebereinkommen/0.html</vt:lpwstr>
      </vt:variant>
      <vt:variant>
        <vt:lpwstr/>
      </vt:variant>
      <vt:variant>
        <vt:i4>589893</vt:i4>
      </vt:variant>
      <vt:variant>
        <vt:i4>165</vt:i4>
      </vt:variant>
      <vt:variant>
        <vt:i4>0</vt:i4>
      </vt:variant>
      <vt:variant>
        <vt:i4>5</vt:i4>
      </vt:variant>
      <vt:variant>
        <vt:lpwstr>http://eur-lex.europa.eu/cs/index.htm</vt:lpwstr>
      </vt:variant>
      <vt:variant>
        <vt:lpwstr/>
      </vt:variant>
      <vt:variant>
        <vt:i4>4456515</vt:i4>
      </vt:variant>
      <vt:variant>
        <vt:i4>162</vt:i4>
      </vt:variant>
      <vt:variant>
        <vt:i4>0</vt:i4>
      </vt:variant>
      <vt:variant>
        <vt:i4>5</vt:i4>
      </vt:variant>
      <vt:variant>
        <vt:lpwstr>http://www.ssrn.com/</vt:lpwstr>
      </vt:variant>
      <vt:variant>
        <vt:lpwstr/>
      </vt:variant>
      <vt:variant>
        <vt:i4>5177360</vt:i4>
      </vt:variant>
      <vt:variant>
        <vt:i4>159</vt:i4>
      </vt:variant>
      <vt:variant>
        <vt:i4>0</vt:i4>
      </vt:variant>
      <vt:variant>
        <vt:i4>5</vt:i4>
      </vt:variant>
      <vt:variant>
        <vt:lpwstr>http://www.jstor.org/</vt:lpwstr>
      </vt:variant>
      <vt:variant>
        <vt:lpwstr/>
      </vt:variant>
      <vt:variant>
        <vt:i4>2556020</vt:i4>
      </vt:variant>
      <vt:variant>
        <vt:i4>156</vt:i4>
      </vt:variant>
      <vt:variant>
        <vt:i4>0</vt:i4>
      </vt:variant>
      <vt:variant>
        <vt:i4>5</vt:i4>
      </vt:variant>
      <vt:variant>
        <vt:lpwstr>http://www.kluwerlawonline.com/</vt:lpwstr>
      </vt:variant>
      <vt:variant>
        <vt:lpwstr/>
      </vt:variant>
      <vt:variant>
        <vt:i4>3407976</vt:i4>
      </vt:variant>
      <vt:variant>
        <vt:i4>153</vt:i4>
      </vt:variant>
      <vt:variant>
        <vt:i4>0</vt:i4>
      </vt:variant>
      <vt:variant>
        <vt:i4>5</vt:i4>
      </vt:variant>
      <vt:variant>
        <vt:lpwstr>http://heinonline.org/</vt:lpwstr>
      </vt:variant>
      <vt:variant>
        <vt:lpwstr/>
      </vt:variant>
      <vt:variant>
        <vt:i4>7340066</vt:i4>
      </vt:variant>
      <vt:variant>
        <vt:i4>150</vt:i4>
      </vt:variant>
      <vt:variant>
        <vt:i4>0</vt:i4>
      </vt:variant>
      <vt:variant>
        <vt:i4>5</vt:i4>
      </vt:variant>
      <vt:variant>
        <vt:lpwstr>http://heinonline.org/HOL/PDF?handle=hein.journals/ejlr4&amp;collection=journals&amp;id=79&amp;print=18&amp;sectioncount=1&amp;ext=.pdf</vt:lpwstr>
      </vt:variant>
      <vt:variant>
        <vt:lpwstr/>
      </vt:variant>
      <vt:variant>
        <vt:i4>7733285</vt:i4>
      </vt:variant>
      <vt:variant>
        <vt:i4>147</vt:i4>
      </vt:variant>
      <vt:variant>
        <vt:i4>0</vt:i4>
      </vt:variant>
      <vt:variant>
        <vt:i4>5</vt:i4>
      </vt:variant>
      <vt:variant>
        <vt:lpwstr>http://heinonline.org/HOL/PDF?handle=hein.journals/cybil38&amp;collection=journals&amp;id=163&amp;print=34&amp;sectioncount=1&amp;ext=.pdf</vt:lpwstr>
      </vt:variant>
      <vt:variant>
        <vt:lpwstr/>
      </vt:variant>
      <vt:variant>
        <vt:i4>5242929</vt:i4>
      </vt:variant>
      <vt:variant>
        <vt:i4>144</vt:i4>
      </vt:variant>
      <vt:variant>
        <vt:i4>0</vt:i4>
      </vt:variant>
      <vt:variant>
        <vt:i4>5</vt:i4>
      </vt:variant>
      <vt:variant>
        <vt:lpwstr>http://www.veron.com/publications/Publications/ECJ_Restores_Torpedo_Power.pdf</vt:lpwstr>
      </vt:variant>
      <vt:variant>
        <vt:lpwstr/>
      </vt:variant>
      <vt:variant>
        <vt:i4>8257577</vt:i4>
      </vt:variant>
      <vt:variant>
        <vt:i4>141</vt:i4>
      </vt:variant>
      <vt:variant>
        <vt:i4>0</vt:i4>
      </vt:variant>
      <vt:variant>
        <vt:i4>5</vt:i4>
      </vt:variant>
      <vt:variant>
        <vt:lpwstr>http://heinonline.org/HOL/PDF?handle=hein.journals/ejlr4&amp;collection=journals&amp;id=67&amp;print=12&amp;sectioncount=1&amp;ext=.pdf</vt:lpwstr>
      </vt:variant>
      <vt:variant>
        <vt:lpwstr/>
      </vt:variant>
      <vt:variant>
        <vt:i4>3932221</vt:i4>
      </vt:variant>
      <vt:variant>
        <vt:i4>138</vt:i4>
      </vt:variant>
      <vt:variant>
        <vt:i4>0</vt:i4>
      </vt:variant>
      <vt:variant>
        <vt:i4>5</vt:i4>
      </vt:variant>
      <vt:variant>
        <vt:lpwstr>http://www.kluwerlawonline.com/document.php?requested=document.php%3Fid%3DCOLA2005058%26type%3Dhitlist%26num%3D1%23xml%3Dhttp%3A%2F%2Fwww.kluwerlawonline.com%2Fpdfhits.php%3Ftype%3Dhitlist%26num%3D1&amp;id=COLA2005058&amp;type=hitlist&amp;num=1</vt:lpwstr>
      </vt:variant>
      <vt:variant>
        <vt:lpwstr>xml=http://www.kluwerlawonline.com/pdfhits.php?type=hitlist&amp;num=1&amp;</vt:lpwstr>
      </vt:variant>
      <vt:variant>
        <vt:i4>2424866</vt:i4>
      </vt:variant>
      <vt:variant>
        <vt:i4>135</vt:i4>
      </vt:variant>
      <vt:variant>
        <vt:i4>0</vt:i4>
      </vt:variant>
      <vt:variant>
        <vt:i4>5</vt:i4>
      </vt:variant>
      <vt:variant>
        <vt:lpwstr>http://www.simons-law.com/library/pdf/e/443.pdf</vt:lpwstr>
      </vt:variant>
      <vt:variant>
        <vt:lpwstr/>
      </vt:variant>
      <vt:variant>
        <vt:i4>327704</vt:i4>
      </vt:variant>
      <vt:variant>
        <vt:i4>132</vt:i4>
      </vt:variant>
      <vt:variant>
        <vt:i4>0</vt:i4>
      </vt:variant>
      <vt:variant>
        <vt:i4>5</vt:i4>
      </vt:variant>
      <vt:variant>
        <vt:lpwstr>http://www.judicium.it/news/pistis01.html</vt:lpwstr>
      </vt:variant>
      <vt:variant>
        <vt:lpwstr/>
      </vt:variant>
      <vt:variant>
        <vt:i4>3735608</vt:i4>
      </vt:variant>
      <vt:variant>
        <vt:i4>129</vt:i4>
      </vt:variant>
      <vt:variant>
        <vt:i4>0</vt:i4>
      </vt:variant>
      <vt:variant>
        <vt:i4>5</vt:i4>
      </vt:variant>
      <vt:variant>
        <vt:lpwstr>http://www.scandinavianlaw.se/pdf/14-3.pdf</vt:lpwstr>
      </vt:variant>
      <vt:variant>
        <vt:lpwstr/>
      </vt:variant>
      <vt:variant>
        <vt:i4>983054</vt:i4>
      </vt:variant>
      <vt:variant>
        <vt:i4>126</vt:i4>
      </vt:variant>
      <vt:variant>
        <vt:i4>0</vt:i4>
      </vt:variant>
      <vt:variant>
        <vt:i4>5</vt:i4>
      </vt:variant>
      <vt:variant>
        <vt:lpwstr>http://www.kluwerlawonline.com/document.php?requested=document.php%3Fid%3D268921%26type%3Dhitlist%26num%3D1%23xml%3Dhttp%3A%2F%2Fwww.kluwerlawonline.com%2Fpdfhits.php%3Ftype%3Dhitlist%26num%3D1&amp;id=268921&amp;type=hitlist&amp;num=1</vt:lpwstr>
      </vt:variant>
      <vt:variant>
        <vt:lpwstr>xml=http://www.kluwerlawonline.com/pdfhits.php?type=hitlist&amp;num=1&amp;</vt:lpwstr>
      </vt:variant>
      <vt:variant>
        <vt:i4>5832708</vt:i4>
      </vt:variant>
      <vt:variant>
        <vt:i4>123</vt:i4>
      </vt:variant>
      <vt:variant>
        <vt:i4>0</vt:i4>
      </vt:variant>
      <vt:variant>
        <vt:i4>5</vt:i4>
      </vt:variant>
      <vt:variant>
        <vt:lpwstr>http://heinonline.org/HOL/PDFsearchable?handle=hein.journals/incolq54&amp;collection=journals&amp;id=823&amp;print=16&amp;sectioncount=1&amp;ext=.pdf</vt:lpwstr>
      </vt:variant>
      <vt:variant>
        <vt:lpwstr/>
      </vt:variant>
      <vt:variant>
        <vt:i4>5767180</vt:i4>
      </vt:variant>
      <vt:variant>
        <vt:i4>120</vt:i4>
      </vt:variant>
      <vt:variant>
        <vt:i4>0</vt:i4>
      </vt:variant>
      <vt:variant>
        <vt:i4>5</vt:i4>
      </vt:variant>
      <vt:variant>
        <vt:lpwstr>http://heinonline.org/HOL/PDFsearchable?handle=hein.journals/incolq54&amp;collection=journals&amp;id=943&amp;print=18&amp;sectioncount=1&amp;ext=.pdf</vt:lpwstr>
      </vt:variant>
      <vt:variant>
        <vt:lpwstr/>
      </vt:variant>
      <vt:variant>
        <vt:i4>13631553</vt:i4>
      </vt:variant>
      <vt:variant>
        <vt:i4>117</vt:i4>
      </vt:variant>
      <vt:variant>
        <vt:i4>0</vt:i4>
      </vt:variant>
      <vt:variant>
        <vt:i4>5</vt:i4>
      </vt:variant>
      <vt:variant>
        <vt:lpwstr>http://heinonline.org/HOL/PDF?handle=hein.journals/ejlr4&amp;collection=journals&amp;id=29&amp;print=18&amp;sectioncount=1&amp;ext=.pdf </vt:lpwstr>
      </vt:variant>
      <vt:variant>
        <vt:lpwstr/>
      </vt:variant>
      <vt:variant>
        <vt:i4>2162805</vt:i4>
      </vt:variant>
      <vt:variant>
        <vt:i4>114</vt:i4>
      </vt:variant>
      <vt:variant>
        <vt:i4>0</vt:i4>
      </vt:variant>
      <vt:variant>
        <vt:i4>5</vt:i4>
      </vt:variant>
      <vt:variant>
        <vt:lpwstr>http://heinonline.org/HOL/PDF?handle=hein.journals/amcomp51&amp;collection=journals&amp;id=623&amp;print=28&amp;sectioncount=1&amp;ext=.pdf</vt:lpwstr>
      </vt:variant>
      <vt:variant>
        <vt:lpwstr/>
      </vt:variant>
      <vt:variant>
        <vt:i4>7798800</vt:i4>
      </vt:variant>
      <vt:variant>
        <vt:i4>111</vt:i4>
      </vt:variant>
      <vt:variant>
        <vt:i4>0</vt:i4>
      </vt:variant>
      <vt:variant>
        <vt:i4>5</vt:i4>
      </vt:variant>
      <vt:variant>
        <vt:lpwstr>http://www.estig.ipbeja.pt/~ac_direito/legals11.pdf</vt:lpwstr>
      </vt:variant>
      <vt:variant>
        <vt:lpwstr/>
      </vt:variant>
      <vt:variant>
        <vt:i4>7536697</vt:i4>
      </vt:variant>
      <vt:variant>
        <vt:i4>108</vt:i4>
      </vt:variant>
      <vt:variant>
        <vt:i4>0</vt:i4>
      </vt:variant>
      <vt:variant>
        <vt:i4>5</vt:i4>
      </vt:variant>
      <vt:variant>
        <vt:lpwstr>http://www.jstor.org/stable/pdfplus/760615.pdf</vt:lpwstr>
      </vt:variant>
      <vt:variant>
        <vt:lpwstr/>
      </vt:variant>
      <vt:variant>
        <vt:i4>1048610</vt:i4>
      </vt:variant>
      <vt:variant>
        <vt:i4>105</vt:i4>
      </vt:variant>
      <vt:variant>
        <vt:i4>0</vt:i4>
      </vt:variant>
      <vt:variant>
        <vt:i4>5</vt:i4>
      </vt:variant>
      <vt:variant>
        <vt:lpwstr>http://papers.ssrn.com/sol3/papers.cfm?abstract_id=1045181</vt:lpwstr>
      </vt:variant>
      <vt:variant>
        <vt:lpwstr/>
      </vt:variant>
      <vt:variant>
        <vt:i4>6357028</vt:i4>
      </vt:variant>
      <vt:variant>
        <vt:i4>102</vt:i4>
      </vt:variant>
      <vt:variant>
        <vt:i4>0</vt:i4>
      </vt:variant>
      <vt:variant>
        <vt:i4>5</vt:i4>
      </vt:variant>
      <vt:variant>
        <vt:lpwstr>http://heinonline.org/HOL/PDF?handle=hein.journals/vuwlr33&amp;collection=journals&amp;id=269&amp;print=26&amp;sectioncount=1&amp;ext=.pdf</vt:lpwstr>
      </vt:variant>
      <vt:variant>
        <vt:lpwstr/>
      </vt:variant>
      <vt:variant>
        <vt:i4>5242929</vt:i4>
      </vt:variant>
      <vt:variant>
        <vt:i4>147</vt:i4>
      </vt:variant>
      <vt:variant>
        <vt:i4>0</vt:i4>
      </vt:variant>
      <vt:variant>
        <vt:i4>5</vt:i4>
      </vt:variant>
      <vt:variant>
        <vt:lpwstr>http://www.veron.com/publications/Publications/ECJ_Restores_Torpedo_Power.pdf</vt:lpwstr>
      </vt:variant>
      <vt:variant>
        <vt:lpwstr/>
      </vt:variant>
      <vt:variant>
        <vt:i4>2424866</vt:i4>
      </vt:variant>
      <vt:variant>
        <vt:i4>144</vt:i4>
      </vt:variant>
      <vt:variant>
        <vt:i4>0</vt:i4>
      </vt:variant>
      <vt:variant>
        <vt:i4>5</vt:i4>
      </vt:variant>
      <vt:variant>
        <vt:lpwstr>http://www.simons-law.com/library/pdf/e/443.pdf</vt:lpwstr>
      </vt:variant>
      <vt:variant>
        <vt:lpwstr/>
      </vt:variant>
      <vt:variant>
        <vt:i4>5242929</vt:i4>
      </vt:variant>
      <vt:variant>
        <vt:i4>141</vt:i4>
      </vt:variant>
      <vt:variant>
        <vt:i4>0</vt:i4>
      </vt:variant>
      <vt:variant>
        <vt:i4>5</vt:i4>
      </vt:variant>
      <vt:variant>
        <vt:lpwstr>http://www.veron.com/publications/Publications/ECJ_Restores_Torpedo_Power.pdf</vt:lpwstr>
      </vt:variant>
      <vt:variant>
        <vt:lpwstr/>
      </vt:variant>
      <vt:variant>
        <vt:i4>983054</vt:i4>
      </vt:variant>
      <vt:variant>
        <vt:i4>138</vt:i4>
      </vt:variant>
      <vt:variant>
        <vt:i4>0</vt:i4>
      </vt:variant>
      <vt:variant>
        <vt:i4>5</vt:i4>
      </vt:variant>
      <vt:variant>
        <vt:lpwstr>http://www.kluwerlawonline.com/document.php?requested=document.php%3Fid%3D268921%26type%3Dhitlist%26num%3D1%23xml%3Dhttp%3A%2F%2Fwww.kluwerlawonline.com%2Fpdfhits.php%3Ftype%3Dhitlist%26num%3D1&amp;id=268921&amp;type=hitlist&amp;num=1</vt:lpwstr>
      </vt:variant>
      <vt:variant>
        <vt:lpwstr>xml=http://www.kluwerlawonline.com/pdfhits.php?type=hitlist&amp;num=1&amp;</vt:lpwstr>
      </vt:variant>
      <vt:variant>
        <vt:i4>7798800</vt:i4>
      </vt:variant>
      <vt:variant>
        <vt:i4>135</vt:i4>
      </vt:variant>
      <vt:variant>
        <vt:i4>0</vt:i4>
      </vt:variant>
      <vt:variant>
        <vt:i4>5</vt:i4>
      </vt:variant>
      <vt:variant>
        <vt:lpwstr>http://www.estig.ipbeja.pt/~ac_direito/legals11.pdf</vt:lpwstr>
      </vt:variant>
      <vt:variant>
        <vt:lpwstr/>
      </vt:variant>
      <vt:variant>
        <vt:i4>983054</vt:i4>
      </vt:variant>
      <vt:variant>
        <vt:i4>132</vt:i4>
      </vt:variant>
      <vt:variant>
        <vt:i4>0</vt:i4>
      </vt:variant>
      <vt:variant>
        <vt:i4>5</vt:i4>
      </vt:variant>
      <vt:variant>
        <vt:lpwstr>http://www.kluwerlawonline.com/document.php?requested=document.php%3Fid%3D268921%26type%3Dhitlist%26num%3D1%23xml%3Dhttp%3A%2F%2Fwww.kluwerlawonline.com%2Fpdfhits.php%3Ftype%3Dhitlist%26num%3D1&amp;id=268921&amp;type=hitlist&amp;num=1</vt:lpwstr>
      </vt:variant>
      <vt:variant>
        <vt:lpwstr>xml=http://www.kluwerlawonline.com/pdfhits.php?type=hitlist&amp;num=1&amp;</vt:lpwstr>
      </vt:variant>
      <vt:variant>
        <vt:i4>327704</vt:i4>
      </vt:variant>
      <vt:variant>
        <vt:i4>129</vt:i4>
      </vt:variant>
      <vt:variant>
        <vt:i4>0</vt:i4>
      </vt:variant>
      <vt:variant>
        <vt:i4>5</vt:i4>
      </vt:variant>
      <vt:variant>
        <vt:lpwstr>http://www.judicium.it/news/pistis01.html</vt:lpwstr>
      </vt:variant>
      <vt:variant>
        <vt:lpwstr/>
      </vt:variant>
      <vt:variant>
        <vt:i4>983054</vt:i4>
      </vt:variant>
      <vt:variant>
        <vt:i4>126</vt:i4>
      </vt:variant>
      <vt:variant>
        <vt:i4>0</vt:i4>
      </vt:variant>
      <vt:variant>
        <vt:i4>5</vt:i4>
      </vt:variant>
      <vt:variant>
        <vt:lpwstr>http://www.kluwerlawonline.com/document.php?requested=document.php%3Fid%3D268921%26type%3Dhitlist%26num%3D1%23xml%3Dhttp%3A%2F%2Fwww.kluwerlawonline.com%2Fpdfhits.php%3Ftype%3Dhitlist%26num%3D1&amp;id=268921&amp;type=hitlist&amp;num=1</vt:lpwstr>
      </vt:variant>
      <vt:variant>
        <vt:lpwstr>xml=http://www.kluwerlawonline.com/pdfhits.php?type=hitlist&amp;num=1&amp;</vt:lpwstr>
      </vt:variant>
      <vt:variant>
        <vt:i4>8257577</vt:i4>
      </vt:variant>
      <vt:variant>
        <vt:i4>123</vt:i4>
      </vt:variant>
      <vt:variant>
        <vt:i4>0</vt:i4>
      </vt:variant>
      <vt:variant>
        <vt:i4>5</vt:i4>
      </vt:variant>
      <vt:variant>
        <vt:lpwstr>http://heinonline.org/HOL/PDF?handle=hein.journals/ejlr4&amp;collection=journals&amp;id=67&amp;print=12&amp;sectioncount=1&amp;ext=.pdf</vt:lpwstr>
      </vt:variant>
      <vt:variant>
        <vt:lpwstr/>
      </vt:variant>
      <vt:variant>
        <vt:i4>5832708</vt:i4>
      </vt:variant>
      <vt:variant>
        <vt:i4>120</vt:i4>
      </vt:variant>
      <vt:variant>
        <vt:i4>0</vt:i4>
      </vt:variant>
      <vt:variant>
        <vt:i4>5</vt:i4>
      </vt:variant>
      <vt:variant>
        <vt:lpwstr>http://heinonline.org/HOL/PDFsearchable?handle=hein.journals/incolq54&amp;collection=journals&amp;id=823&amp;print=16&amp;sectioncount=1&amp;ext=.pdf</vt:lpwstr>
      </vt:variant>
      <vt:variant>
        <vt:lpwstr/>
      </vt:variant>
      <vt:variant>
        <vt:i4>8257577</vt:i4>
      </vt:variant>
      <vt:variant>
        <vt:i4>117</vt:i4>
      </vt:variant>
      <vt:variant>
        <vt:i4>0</vt:i4>
      </vt:variant>
      <vt:variant>
        <vt:i4>5</vt:i4>
      </vt:variant>
      <vt:variant>
        <vt:lpwstr>http://heinonline.org/HOL/PDF?handle=hein.journals/ejlr4&amp;collection=journals&amp;id=67&amp;print=12&amp;sectioncount=1&amp;ext=.pdf</vt:lpwstr>
      </vt:variant>
      <vt:variant>
        <vt:lpwstr/>
      </vt:variant>
      <vt:variant>
        <vt:i4>8257577</vt:i4>
      </vt:variant>
      <vt:variant>
        <vt:i4>114</vt:i4>
      </vt:variant>
      <vt:variant>
        <vt:i4>0</vt:i4>
      </vt:variant>
      <vt:variant>
        <vt:i4>5</vt:i4>
      </vt:variant>
      <vt:variant>
        <vt:lpwstr>http://heinonline.org/HOL/PDF?handle=hein.journals/ejlr4&amp;collection=journals&amp;id=67&amp;print=12&amp;sectioncount=1&amp;ext=.pdf</vt:lpwstr>
      </vt:variant>
      <vt:variant>
        <vt:lpwstr/>
      </vt:variant>
      <vt:variant>
        <vt:i4>7340066</vt:i4>
      </vt:variant>
      <vt:variant>
        <vt:i4>111</vt:i4>
      </vt:variant>
      <vt:variant>
        <vt:i4>0</vt:i4>
      </vt:variant>
      <vt:variant>
        <vt:i4>5</vt:i4>
      </vt:variant>
      <vt:variant>
        <vt:lpwstr>http://heinonline.org/HOL/PDF?handle=hein.journals/ejlr4&amp;collection=journals&amp;id=79&amp;print=18&amp;sectioncount=1&amp;ext=.pdf</vt:lpwstr>
      </vt:variant>
      <vt:variant>
        <vt:lpwstr/>
      </vt:variant>
      <vt:variant>
        <vt:i4>8257577</vt:i4>
      </vt:variant>
      <vt:variant>
        <vt:i4>108</vt:i4>
      </vt:variant>
      <vt:variant>
        <vt:i4>0</vt:i4>
      </vt:variant>
      <vt:variant>
        <vt:i4>5</vt:i4>
      </vt:variant>
      <vt:variant>
        <vt:lpwstr>http://heinonline.org/HOL/PDF?handle=hein.journals/ejlr4&amp;collection=journals&amp;id=67&amp;print=12&amp;sectioncount=1&amp;ext=.pdf</vt:lpwstr>
      </vt:variant>
      <vt:variant>
        <vt:lpwstr/>
      </vt:variant>
      <vt:variant>
        <vt:i4>7536697</vt:i4>
      </vt:variant>
      <vt:variant>
        <vt:i4>105</vt:i4>
      </vt:variant>
      <vt:variant>
        <vt:i4>0</vt:i4>
      </vt:variant>
      <vt:variant>
        <vt:i4>5</vt:i4>
      </vt:variant>
      <vt:variant>
        <vt:lpwstr>http://www.jstor.org/stable/pdfplus/760615.pdf</vt:lpwstr>
      </vt:variant>
      <vt:variant>
        <vt:lpwstr/>
      </vt:variant>
      <vt:variant>
        <vt:i4>7340071</vt:i4>
      </vt:variant>
      <vt:variant>
        <vt:i4>102</vt:i4>
      </vt:variant>
      <vt:variant>
        <vt:i4>0</vt:i4>
      </vt:variant>
      <vt:variant>
        <vt:i4>5</vt:i4>
      </vt:variant>
      <vt:variant>
        <vt:lpwstr>http://heinonline.org/HOL/PDF?handle=hein.journals/ejlr4&amp;collection=journals&amp;id=29&amp;print=18&amp;sectioncount=1&amp;ext=.pdf</vt:lpwstr>
      </vt:variant>
      <vt:variant>
        <vt:lpwstr/>
      </vt:variant>
      <vt:variant>
        <vt:i4>7340066</vt:i4>
      </vt:variant>
      <vt:variant>
        <vt:i4>99</vt:i4>
      </vt:variant>
      <vt:variant>
        <vt:i4>0</vt:i4>
      </vt:variant>
      <vt:variant>
        <vt:i4>5</vt:i4>
      </vt:variant>
      <vt:variant>
        <vt:lpwstr>http://heinonline.org/HOL/PDF?handle=hein.journals/ejlr4&amp;collection=journals&amp;id=79&amp;print=18&amp;sectioncount=1&amp;ext=.pdf</vt:lpwstr>
      </vt:variant>
      <vt:variant>
        <vt:lpwstr/>
      </vt:variant>
      <vt:variant>
        <vt:i4>2949167</vt:i4>
      </vt:variant>
      <vt:variant>
        <vt:i4>96</vt:i4>
      </vt:variant>
      <vt:variant>
        <vt:i4>0</vt:i4>
      </vt:variant>
      <vt:variant>
        <vt:i4>5</vt:i4>
      </vt:variant>
      <vt:variant>
        <vt:lpwstr>http://www.kluwerlawonline.com/document.php?requested=document.php%3Fid%3DCOLA2005058%26type%3Dhitlist%26num%3D1%23xml%3Dhttp%3A%2F%2Fwww.kluwerlawonline.com%2Fpdfhits.php%3Ftype%3Dhitlist%26num%3D1&amp;id=COLA2005058&amp;type=hitlist&amp;num=1%23xml=http://www.kluwerlawonline.com/pdfhits.php?type=hitlist&amp;num=1&amp;</vt:lpwstr>
      </vt:variant>
      <vt:variant>
        <vt:lpwstr/>
      </vt:variant>
      <vt:variant>
        <vt:i4>5832708</vt:i4>
      </vt:variant>
      <vt:variant>
        <vt:i4>93</vt:i4>
      </vt:variant>
      <vt:variant>
        <vt:i4>0</vt:i4>
      </vt:variant>
      <vt:variant>
        <vt:i4>5</vt:i4>
      </vt:variant>
      <vt:variant>
        <vt:lpwstr>http://heinonline.org/HOL/PDFsearchable?handle=hein.journals/incolq54&amp;collection=journals&amp;id=823&amp;print=16&amp;sectioncount=1&amp;ext=.pdf</vt:lpwstr>
      </vt:variant>
      <vt:variant>
        <vt:lpwstr/>
      </vt:variant>
      <vt:variant>
        <vt:i4>2162805</vt:i4>
      </vt:variant>
      <vt:variant>
        <vt:i4>90</vt:i4>
      </vt:variant>
      <vt:variant>
        <vt:i4>0</vt:i4>
      </vt:variant>
      <vt:variant>
        <vt:i4>5</vt:i4>
      </vt:variant>
      <vt:variant>
        <vt:lpwstr>http://heinonline.org/HOL/PDF?handle=hein.journals/amcomp51&amp;collection=journals&amp;id=623&amp;print=28&amp;sectioncount=1&amp;ext=.pdf</vt:lpwstr>
      </vt:variant>
      <vt:variant>
        <vt:lpwstr/>
      </vt:variant>
      <vt:variant>
        <vt:i4>5767180</vt:i4>
      </vt:variant>
      <vt:variant>
        <vt:i4>87</vt:i4>
      </vt:variant>
      <vt:variant>
        <vt:i4>0</vt:i4>
      </vt:variant>
      <vt:variant>
        <vt:i4>5</vt:i4>
      </vt:variant>
      <vt:variant>
        <vt:lpwstr>http://heinonline.org/HOL/PDFsearchable?handle=hein.journals/incolq54&amp;collection=journals&amp;id=943&amp;print=18&amp;sectioncount=1&amp;ext=.pdf</vt:lpwstr>
      </vt:variant>
      <vt:variant>
        <vt:lpwstr/>
      </vt:variant>
      <vt:variant>
        <vt:i4>5832708</vt:i4>
      </vt:variant>
      <vt:variant>
        <vt:i4>84</vt:i4>
      </vt:variant>
      <vt:variant>
        <vt:i4>0</vt:i4>
      </vt:variant>
      <vt:variant>
        <vt:i4>5</vt:i4>
      </vt:variant>
      <vt:variant>
        <vt:lpwstr>http://heinonline.org/HOL/PDFsearchable?handle=hein.journals/incolq54&amp;collection=journals&amp;id=823&amp;print=16&amp;sectioncount=1&amp;ext=.pdf</vt:lpwstr>
      </vt:variant>
      <vt:variant>
        <vt:lpwstr/>
      </vt:variant>
      <vt:variant>
        <vt:i4>6357028</vt:i4>
      </vt:variant>
      <vt:variant>
        <vt:i4>81</vt:i4>
      </vt:variant>
      <vt:variant>
        <vt:i4>0</vt:i4>
      </vt:variant>
      <vt:variant>
        <vt:i4>5</vt:i4>
      </vt:variant>
      <vt:variant>
        <vt:lpwstr>http://heinonline.org/HOL/PDF?handle=hein.journals/vuwlr33&amp;collection=journals&amp;id=269&amp;print=26&amp;sectioncount=1&amp;ext=.pdf</vt:lpwstr>
      </vt:variant>
      <vt:variant>
        <vt:lpwstr/>
      </vt:variant>
      <vt:variant>
        <vt:i4>327704</vt:i4>
      </vt:variant>
      <vt:variant>
        <vt:i4>78</vt:i4>
      </vt:variant>
      <vt:variant>
        <vt:i4>0</vt:i4>
      </vt:variant>
      <vt:variant>
        <vt:i4>5</vt:i4>
      </vt:variant>
      <vt:variant>
        <vt:lpwstr>http://www.judicium.it/news/pistis01.html</vt:lpwstr>
      </vt:variant>
      <vt:variant>
        <vt:lpwstr/>
      </vt:variant>
      <vt:variant>
        <vt:i4>327704</vt:i4>
      </vt:variant>
      <vt:variant>
        <vt:i4>75</vt:i4>
      </vt:variant>
      <vt:variant>
        <vt:i4>0</vt:i4>
      </vt:variant>
      <vt:variant>
        <vt:i4>5</vt:i4>
      </vt:variant>
      <vt:variant>
        <vt:lpwstr>http://www.judicium.it/news/pistis01.html</vt:lpwstr>
      </vt:variant>
      <vt:variant>
        <vt:lpwstr/>
      </vt:variant>
      <vt:variant>
        <vt:i4>2162805</vt:i4>
      </vt:variant>
      <vt:variant>
        <vt:i4>72</vt:i4>
      </vt:variant>
      <vt:variant>
        <vt:i4>0</vt:i4>
      </vt:variant>
      <vt:variant>
        <vt:i4>5</vt:i4>
      </vt:variant>
      <vt:variant>
        <vt:lpwstr>http://heinonline.org/HOL/PDF?handle=hein.journals/amcomp51&amp;collection=journals&amp;id=623&amp;print=28&amp;sectioncount=1&amp;ext=.pdf</vt:lpwstr>
      </vt:variant>
      <vt:variant>
        <vt:lpwstr/>
      </vt:variant>
      <vt:variant>
        <vt:i4>6357028</vt:i4>
      </vt:variant>
      <vt:variant>
        <vt:i4>69</vt:i4>
      </vt:variant>
      <vt:variant>
        <vt:i4>0</vt:i4>
      </vt:variant>
      <vt:variant>
        <vt:i4>5</vt:i4>
      </vt:variant>
      <vt:variant>
        <vt:lpwstr>http://heinonline.org/HOL/PDF?handle=hein.journals/vuwlr33&amp;collection=journals&amp;id=269&amp;print=26&amp;sectioncount=1&amp;ext=.pdf</vt:lpwstr>
      </vt:variant>
      <vt:variant>
        <vt:lpwstr/>
      </vt:variant>
      <vt:variant>
        <vt:i4>1179650</vt:i4>
      </vt:variant>
      <vt:variant>
        <vt:i4>66</vt:i4>
      </vt:variant>
      <vt:variant>
        <vt:i4>0</vt:i4>
      </vt:variant>
      <vt:variant>
        <vt:i4>5</vt:i4>
      </vt:variant>
      <vt:variant>
        <vt:lpwstr>http://www.psp.cz/sqw/text/tiskt.sqw?O=5&amp;CT=837&amp;CT1=0%20</vt:lpwstr>
      </vt:variant>
      <vt:variant>
        <vt:lpwstr/>
      </vt:variant>
      <vt:variant>
        <vt:i4>7340066</vt:i4>
      </vt:variant>
      <vt:variant>
        <vt:i4>63</vt:i4>
      </vt:variant>
      <vt:variant>
        <vt:i4>0</vt:i4>
      </vt:variant>
      <vt:variant>
        <vt:i4>5</vt:i4>
      </vt:variant>
      <vt:variant>
        <vt:lpwstr>http://heinonline.org/HOL/PDF?handle=hein.journals/ejlr4&amp;collection=journals&amp;id=79&amp;print=18&amp;sectioncount=1&amp;ext=.pdf</vt:lpwstr>
      </vt:variant>
      <vt:variant>
        <vt:lpwstr/>
      </vt:variant>
      <vt:variant>
        <vt:i4>2359331</vt:i4>
      </vt:variant>
      <vt:variant>
        <vt:i4>60</vt:i4>
      </vt:variant>
      <vt:variant>
        <vt:i4>0</vt:i4>
      </vt:variant>
      <vt:variant>
        <vt:i4>5</vt:i4>
      </vt:variant>
      <vt:variant>
        <vt:lpwstr>http://www.altalex.com/index.php?idnot=1178</vt:lpwstr>
      </vt:variant>
      <vt:variant>
        <vt:lpwstr/>
      </vt:variant>
      <vt:variant>
        <vt:i4>7340066</vt:i4>
      </vt:variant>
      <vt:variant>
        <vt:i4>57</vt:i4>
      </vt:variant>
      <vt:variant>
        <vt:i4>0</vt:i4>
      </vt:variant>
      <vt:variant>
        <vt:i4>5</vt:i4>
      </vt:variant>
      <vt:variant>
        <vt:lpwstr>http://heinonline.org/HOL/PDF?handle=hein.journals/ejlr4&amp;collection=journals&amp;id=79&amp;print=18&amp;sectioncount=1&amp;ext=.pdf</vt:lpwstr>
      </vt:variant>
      <vt:variant>
        <vt:lpwstr/>
      </vt:variant>
      <vt:variant>
        <vt:i4>1179667</vt:i4>
      </vt:variant>
      <vt:variant>
        <vt:i4>54</vt:i4>
      </vt:variant>
      <vt:variant>
        <vt:i4>0</vt:i4>
      </vt:variant>
      <vt:variant>
        <vt:i4>5</vt:i4>
      </vt:variant>
      <vt:variant>
        <vt:lpwstr>http://www.altalex.com/index.php?idnot=33724</vt:lpwstr>
      </vt:variant>
      <vt:variant>
        <vt:lpwstr/>
      </vt:variant>
      <vt:variant>
        <vt:i4>2359331</vt:i4>
      </vt:variant>
      <vt:variant>
        <vt:i4>51</vt:i4>
      </vt:variant>
      <vt:variant>
        <vt:i4>0</vt:i4>
      </vt:variant>
      <vt:variant>
        <vt:i4>5</vt:i4>
      </vt:variant>
      <vt:variant>
        <vt:lpwstr>http://www.altalex.com/index.php?idnot=1178</vt:lpwstr>
      </vt:variant>
      <vt:variant>
        <vt:lpwstr/>
      </vt:variant>
      <vt:variant>
        <vt:i4>4915310</vt:i4>
      </vt:variant>
      <vt:variant>
        <vt:i4>48</vt:i4>
      </vt:variant>
      <vt:variant>
        <vt:i4>0</vt:i4>
      </vt:variant>
      <vt:variant>
        <vt:i4>5</vt:i4>
      </vt:variant>
      <vt:variant>
        <vt:lpwstr>http://www.legifrance.gouv.fr/affichCode.do;jsessionid=F668000030247417631A4CC4DA62FFDB.tpdjo16v_1?idSectionTA=LEGISCTA000006149647&amp;cidTexte=LEGITEXT000006070716&amp;dateTexte=20100307</vt:lpwstr>
      </vt:variant>
      <vt:variant>
        <vt:lpwstr/>
      </vt:variant>
      <vt:variant>
        <vt:i4>3735608</vt:i4>
      </vt:variant>
      <vt:variant>
        <vt:i4>45</vt:i4>
      </vt:variant>
      <vt:variant>
        <vt:i4>0</vt:i4>
      </vt:variant>
      <vt:variant>
        <vt:i4>5</vt:i4>
      </vt:variant>
      <vt:variant>
        <vt:lpwstr>http://www.scandinavianlaw.se/pdf/14-3.pdf</vt:lpwstr>
      </vt:variant>
      <vt:variant>
        <vt:lpwstr/>
      </vt:variant>
      <vt:variant>
        <vt:i4>3735608</vt:i4>
      </vt:variant>
      <vt:variant>
        <vt:i4>42</vt:i4>
      </vt:variant>
      <vt:variant>
        <vt:i4>0</vt:i4>
      </vt:variant>
      <vt:variant>
        <vt:i4>5</vt:i4>
      </vt:variant>
      <vt:variant>
        <vt:lpwstr>http://www.scandinavianlaw.se/pdf/14-3.pdf</vt:lpwstr>
      </vt:variant>
      <vt:variant>
        <vt:lpwstr/>
      </vt:variant>
      <vt:variant>
        <vt:i4>6619258</vt:i4>
      </vt:variant>
      <vt:variant>
        <vt:i4>39</vt:i4>
      </vt:variant>
      <vt:variant>
        <vt:i4>0</vt:i4>
      </vt:variant>
      <vt:variant>
        <vt:i4>5</vt:i4>
      </vt:variant>
      <vt:variant>
        <vt:lpwstr>http://bundesrecht.juris.de/zpo/index.html</vt:lpwstr>
      </vt:variant>
      <vt:variant>
        <vt:lpwstr/>
      </vt:variant>
      <vt:variant>
        <vt:i4>7340066</vt:i4>
      </vt:variant>
      <vt:variant>
        <vt:i4>36</vt:i4>
      </vt:variant>
      <vt:variant>
        <vt:i4>0</vt:i4>
      </vt:variant>
      <vt:variant>
        <vt:i4>5</vt:i4>
      </vt:variant>
      <vt:variant>
        <vt:lpwstr>http://heinonline.org/HOL/PDF?handle=hein.journals/ejlr4&amp;collection=journals&amp;id=79&amp;print=18&amp;sectioncount=1&amp;ext=.pdf</vt:lpwstr>
      </vt:variant>
      <vt:variant>
        <vt:lpwstr/>
      </vt:variant>
      <vt:variant>
        <vt:i4>1966101</vt:i4>
      </vt:variant>
      <vt:variant>
        <vt:i4>33</vt:i4>
      </vt:variant>
      <vt:variant>
        <vt:i4>0</vt:i4>
      </vt:variant>
      <vt:variant>
        <vt:i4>5</vt:i4>
      </vt:variant>
      <vt:variant>
        <vt:lpwstr>http://www.admin.ch/ch/d/sr/2/291.de.pdf</vt:lpwstr>
      </vt:variant>
      <vt:variant>
        <vt:lpwstr/>
      </vt:variant>
      <vt:variant>
        <vt:i4>6815852</vt:i4>
      </vt:variant>
      <vt:variant>
        <vt:i4>30</vt:i4>
      </vt:variant>
      <vt:variant>
        <vt:i4>0</vt:i4>
      </vt:variant>
      <vt:variant>
        <vt:i4>5</vt:i4>
      </vt:variant>
      <vt:variant>
        <vt:lpwstr>http://www.bj.admin.ch/bj/de/home/themen/wirtschaft/internationales_privatrecht/lugano_uebereinkommen/0.html</vt:lpwstr>
      </vt:variant>
      <vt:variant>
        <vt:lpwstr/>
      </vt:variant>
      <vt:variant>
        <vt:i4>3735608</vt:i4>
      </vt:variant>
      <vt:variant>
        <vt:i4>27</vt:i4>
      </vt:variant>
      <vt:variant>
        <vt:i4>0</vt:i4>
      </vt:variant>
      <vt:variant>
        <vt:i4>5</vt:i4>
      </vt:variant>
      <vt:variant>
        <vt:lpwstr>http://www.scandinavianlaw.se/pdf/14-3.pdf</vt:lpwstr>
      </vt:variant>
      <vt:variant>
        <vt:lpwstr/>
      </vt:variant>
      <vt:variant>
        <vt:i4>2162805</vt:i4>
      </vt:variant>
      <vt:variant>
        <vt:i4>24</vt:i4>
      </vt:variant>
      <vt:variant>
        <vt:i4>0</vt:i4>
      </vt:variant>
      <vt:variant>
        <vt:i4>5</vt:i4>
      </vt:variant>
      <vt:variant>
        <vt:lpwstr>http://heinonline.org/HOL/PDF?handle=hein.journals/amcomp51&amp;collection=journals&amp;id=623&amp;print=28&amp;sectioncount=1&amp;ext=.pdf</vt:lpwstr>
      </vt:variant>
      <vt:variant>
        <vt:lpwstr/>
      </vt:variant>
      <vt:variant>
        <vt:i4>2162805</vt:i4>
      </vt:variant>
      <vt:variant>
        <vt:i4>21</vt:i4>
      </vt:variant>
      <vt:variant>
        <vt:i4>0</vt:i4>
      </vt:variant>
      <vt:variant>
        <vt:i4>5</vt:i4>
      </vt:variant>
      <vt:variant>
        <vt:lpwstr>http://heinonline.org/HOL/PDF?handle=hein.journals/amcomp51&amp;collection=journals&amp;id=623&amp;print=28&amp;sectioncount=1&amp;ext=.pdf</vt:lpwstr>
      </vt:variant>
      <vt:variant>
        <vt:lpwstr/>
      </vt:variant>
      <vt:variant>
        <vt:i4>3735608</vt:i4>
      </vt:variant>
      <vt:variant>
        <vt:i4>18</vt:i4>
      </vt:variant>
      <vt:variant>
        <vt:i4>0</vt:i4>
      </vt:variant>
      <vt:variant>
        <vt:i4>5</vt:i4>
      </vt:variant>
      <vt:variant>
        <vt:lpwstr>http://www.scandinavianlaw.se/pdf/14-3.pdf</vt:lpwstr>
      </vt:variant>
      <vt:variant>
        <vt:lpwstr/>
      </vt:variant>
      <vt:variant>
        <vt:i4>7733285</vt:i4>
      </vt:variant>
      <vt:variant>
        <vt:i4>15</vt:i4>
      </vt:variant>
      <vt:variant>
        <vt:i4>0</vt:i4>
      </vt:variant>
      <vt:variant>
        <vt:i4>5</vt:i4>
      </vt:variant>
      <vt:variant>
        <vt:lpwstr>http://heinonline.org/HOL/PDF?handle=hein.journals/cybil38&amp;collection=journals&amp;id=163&amp;print=34&amp;sectioncount=1&amp;ext=.pdf</vt:lpwstr>
      </vt:variant>
      <vt:variant>
        <vt:lpwstr/>
      </vt:variant>
      <vt:variant>
        <vt:i4>1048610</vt:i4>
      </vt:variant>
      <vt:variant>
        <vt:i4>12</vt:i4>
      </vt:variant>
      <vt:variant>
        <vt:i4>0</vt:i4>
      </vt:variant>
      <vt:variant>
        <vt:i4>5</vt:i4>
      </vt:variant>
      <vt:variant>
        <vt:lpwstr>http://papers.ssrn.com/sol3/papers.cfm?abstract_id=1045181</vt:lpwstr>
      </vt:variant>
      <vt:variant>
        <vt:lpwstr/>
      </vt:variant>
      <vt:variant>
        <vt:i4>1048610</vt:i4>
      </vt:variant>
      <vt:variant>
        <vt:i4>9</vt:i4>
      </vt:variant>
      <vt:variant>
        <vt:i4>0</vt:i4>
      </vt:variant>
      <vt:variant>
        <vt:i4>5</vt:i4>
      </vt:variant>
      <vt:variant>
        <vt:lpwstr>http://papers.ssrn.com/sol3/papers.cfm?abstract_id=1045181</vt:lpwstr>
      </vt:variant>
      <vt:variant>
        <vt:lpwstr/>
      </vt:variant>
      <vt:variant>
        <vt:i4>6619258</vt:i4>
      </vt:variant>
      <vt:variant>
        <vt:i4>6</vt:i4>
      </vt:variant>
      <vt:variant>
        <vt:i4>0</vt:i4>
      </vt:variant>
      <vt:variant>
        <vt:i4>5</vt:i4>
      </vt:variant>
      <vt:variant>
        <vt:lpwstr>http://bundesrecht.juris.de/zpo/index.html</vt:lpwstr>
      </vt:variant>
      <vt:variant>
        <vt:lpwstr/>
      </vt:variant>
      <vt:variant>
        <vt:i4>1179667</vt:i4>
      </vt:variant>
      <vt:variant>
        <vt:i4>3</vt:i4>
      </vt:variant>
      <vt:variant>
        <vt:i4>0</vt:i4>
      </vt:variant>
      <vt:variant>
        <vt:i4>5</vt:i4>
      </vt:variant>
      <vt:variant>
        <vt:lpwstr>http://www.altalex.com/index.php?idnot=33724</vt:lpwstr>
      </vt:variant>
      <vt:variant>
        <vt:lpwstr/>
      </vt:variant>
      <vt:variant>
        <vt:i4>4915310</vt:i4>
      </vt:variant>
      <vt:variant>
        <vt:i4>0</vt:i4>
      </vt:variant>
      <vt:variant>
        <vt:i4>0</vt:i4>
      </vt:variant>
      <vt:variant>
        <vt:i4>5</vt:i4>
      </vt:variant>
      <vt:variant>
        <vt:lpwstr>http://www.legifrance.gouv.fr/affichCode.do;jsessionid=F668000030247417631A4CC4DA62FFDB.tpdjo16v_1?idSectionTA=LEGISCTA000006149647&amp;cidTexte=LEGITEXT000006070716&amp;dateTexte=20100307</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Edukace rodičů a domácí cvičení jako významná součást úspěšné pleopticko-ortoptické léčby dětí</dc:title>
  <dc:subject/>
  <dc:creator>Mgr. Tereza Nová</dc:creator>
  <cp:keywords/>
  <cp:lastModifiedBy>Tereza Nová</cp:lastModifiedBy>
  <cp:revision>35</cp:revision>
  <cp:lastPrinted>2024-04-16T08:15:00Z</cp:lastPrinted>
  <dcterms:created xsi:type="dcterms:W3CDTF">2024-04-10T14:57:00Z</dcterms:created>
  <dcterms:modified xsi:type="dcterms:W3CDTF">2024-04-16T08:15:00Z</dcterms:modified>
  <cp:category>Napište akademický rok odevzdání práce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0x01010020E94A790C08CC49A260A2015B6A86EF</vt:lpwstr>
  </property>
  <property fmtid="{D5CDD505-2E9C-101B-9397-08002B2CF9AE}" pid="3" name="ZOTERO_PREF_1">
    <vt:lpwstr>&lt;data data-version="3" zotero-version="6.0.36"&gt;&lt;session id="667hAY7m"/&gt;&lt;style id="http://www.zotero.org/styles/american-medical-association" hasBibliography="1" bibliographyStyleHasBeenSet="1"/&gt;&lt;prefs&gt;&lt;pref name="fieldType" value="Field"/&gt;&lt;pref name="auto</vt:lpwstr>
  </property>
  <property fmtid="{D5CDD505-2E9C-101B-9397-08002B2CF9AE}" pid="4" name="ZOTERO_PREF_2">
    <vt:lpwstr>maticJournalAbbreviations" value="true"/&gt;&lt;/prefs&gt;&lt;/data&gt;</vt:lpwstr>
  </property>
  <property fmtid="{D5CDD505-2E9C-101B-9397-08002B2CF9AE}" pid="5" name="MU_SABLONA">
    <vt:lpwstr>MED</vt:lpwstr>
  </property>
  <property fmtid="{D5CDD505-2E9C-101B-9397-08002B2CF9AE}" pid="6" name="MU_VYGENEROVANO">
    <vt:filetime>2021-10-21T22:00:00Z</vt:filetime>
  </property>
  <property fmtid="{D5CDD505-2E9C-101B-9397-08002B2CF9AE}" pid="7" name="MU_LOGO">
    <vt:lpwstr>NOVE</vt:lpwstr>
  </property>
  <property fmtid="{D5CDD505-2E9C-101B-9397-08002B2CF9AE}" pid="8" name="MU_VERZE">
    <vt:lpwstr>3.3.1</vt:lpwstr>
  </property>
</Properties>
</file>